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85" r:id="rId3"/>
    <p:sldId id="257" r:id="rId4"/>
    <p:sldId id="258" r:id="rId5"/>
    <p:sldId id="261" r:id="rId6"/>
    <p:sldId id="260" r:id="rId7"/>
    <p:sldId id="264" r:id="rId8"/>
    <p:sldId id="266" r:id="rId9"/>
    <p:sldId id="267" r:id="rId10"/>
    <p:sldId id="268" r:id="rId11"/>
    <p:sldId id="269" r:id="rId12"/>
    <p:sldId id="273" r:id="rId13"/>
    <p:sldId id="274" r:id="rId14"/>
    <p:sldId id="275" r:id="rId15"/>
    <p:sldId id="276" r:id="rId16"/>
    <p:sldId id="277" r:id="rId17"/>
    <p:sldId id="286" r:id="rId18"/>
    <p:sldId id="279" r:id="rId19"/>
    <p:sldId id="281" r:id="rId20"/>
    <p:sldId id="282" r:id="rId21"/>
    <p:sldId id="283" r:id="rId22"/>
    <p:sldId id="284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0765-C9D7-4CF0-9D64-F3134E25932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5CA2-A512-49C8-A666-967680D2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1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0765-C9D7-4CF0-9D64-F3134E25932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5CA2-A512-49C8-A666-967680D2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0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0765-C9D7-4CF0-9D64-F3134E25932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5CA2-A512-49C8-A666-967680D2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20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0765-C9D7-4CF0-9D64-F3134E25932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5CA2-A512-49C8-A666-967680D289D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4632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0765-C9D7-4CF0-9D64-F3134E25932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5CA2-A512-49C8-A666-967680D2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06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0765-C9D7-4CF0-9D64-F3134E25932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5CA2-A512-49C8-A666-967680D2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19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0765-C9D7-4CF0-9D64-F3134E25932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5CA2-A512-49C8-A666-967680D2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55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0765-C9D7-4CF0-9D64-F3134E25932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5CA2-A512-49C8-A666-967680D2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75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0765-C9D7-4CF0-9D64-F3134E25932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5CA2-A512-49C8-A666-967680D2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2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0765-C9D7-4CF0-9D64-F3134E25932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5CA2-A512-49C8-A666-967680D2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1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0765-C9D7-4CF0-9D64-F3134E25932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5CA2-A512-49C8-A666-967680D2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4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0765-C9D7-4CF0-9D64-F3134E25932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5CA2-A512-49C8-A666-967680D2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9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0765-C9D7-4CF0-9D64-F3134E25932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5CA2-A512-49C8-A666-967680D2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0765-C9D7-4CF0-9D64-F3134E25932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5CA2-A512-49C8-A666-967680D2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3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0765-C9D7-4CF0-9D64-F3134E25932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5CA2-A512-49C8-A666-967680D2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1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0765-C9D7-4CF0-9D64-F3134E25932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5CA2-A512-49C8-A666-967680D2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0765-C9D7-4CF0-9D64-F3134E25932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5CA2-A512-49C8-A666-967680D2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2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5630765-C9D7-4CF0-9D64-F3134E25932C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75CA2-A512-49C8-A666-967680D28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30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ariadb.com/kb/en/block-based-join-algorithms/#batch-key-access-joi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ariadb.com/kb/en/server-status-variables/#handler_icp_attemp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B9A0-F485-41E4-BC9B-8D369FF0B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551" y="2015971"/>
            <a:ext cx="8825658" cy="3329581"/>
          </a:xfrm>
        </p:spPr>
        <p:txBody>
          <a:bodyPr/>
          <a:lstStyle/>
          <a:p>
            <a:br>
              <a:rPr lang="sr-Latn-RS" sz="6000" dirty="0"/>
            </a:br>
            <a:br>
              <a:rPr lang="sr-Latn-RS" sz="6000" dirty="0"/>
            </a:br>
            <a:br>
              <a:rPr lang="sr-Latn-RS" sz="6000" dirty="0"/>
            </a:br>
            <a:br>
              <a:rPr lang="sr-Latn-RS" sz="6000" dirty="0"/>
            </a:br>
            <a:r>
              <a:rPr lang="en-US" sz="6000" dirty="0" err="1"/>
              <a:t>Optimizacija</a:t>
            </a:r>
            <a:r>
              <a:rPr lang="en-US" sz="6000" dirty="0"/>
              <a:t> </a:t>
            </a:r>
            <a:r>
              <a:rPr lang="en-US" sz="6000" dirty="0" err="1"/>
              <a:t>upita</a:t>
            </a:r>
            <a:r>
              <a:rPr lang="en-US" sz="6000" dirty="0"/>
              <a:t> </a:t>
            </a:r>
            <a:r>
              <a:rPr lang="en-US" sz="6000" dirty="0" err="1"/>
              <a:t>kod</a:t>
            </a:r>
            <a:r>
              <a:rPr lang="en-US" sz="6000" dirty="0"/>
              <a:t> MariaDB 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C13E6-B370-4741-974C-2DD135139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9149" y="6100153"/>
            <a:ext cx="2632851" cy="540344"/>
          </a:xfrm>
        </p:spPr>
        <p:txBody>
          <a:bodyPr/>
          <a:lstStyle/>
          <a:p>
            <a:r>
              <a:rPr lang="sr-Latn-RS" dirty="0"/>
              <a:t>Mila Rančić 1370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6879DE-FB59-40C5-A07F-D04EE2EE9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505" y="263508"/>
            <a:ext cx="39869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Univerzitet u Nišu, </a:t>
            </a:r>
            <a:r>
              <a:rPr kumimoji="0" lang="sr-Latn-RS" altLang="en-US" sz="1600" b="1" i="0" u="none" strike="noStrike" cap="none" normalizeH="0" baseline="0" noProof="1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Elektronski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fakultet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C55E9-BE97-4D3F-BA76-C35771CEE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893" y="678848"/>
            <a:ext cx="25042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Katedra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za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računarstvo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pic>
        <p:nvPicPr>
          <p:cNvPr id="6" name="image24.png" descr="elektronski fakultet logo 2300">
            <a:extLst>
              <a:ext uri="{FF2B5EF4-FFF2-40B4-BE49-F238E27FC236}">
                <a16:creationId xmlns:a16="http://schemas.microsoft.com/office/drawing/2014/main" id="{282D23DB-1AAD-41DA-891D-E68DB81E2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122" y="304614"/>
            <a:ext cx="736354" cy="71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444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D7B8-DBDA-45D2-9A5A-A776BCDC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u="none" strike="noStrike" dirty="0" err="1">
                <a:solidFill>
                  <a:schemeClr val="tx1"/>
                </a:solidFill>
                <a:effectLst/>
              </a:rPr>
              <a:t>Evidencija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4000" b="0" i="0" u="none" strike="noStrike" dirty="0" err="1">
                <a:solidFill>
                  <a:schemeClr val="tx1"/>
                </a:solidFill>
                <a:effectLst/>
              </a:rPr>
              <a:t>sporih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4000" b="0" i="0" u="none" strike="noStrike" dirty="0" err="1">
                <a:solidFill>
                  <a:schemeClr val="tx1"/>
                </a:solidFill>
                <a:effectLst/>
              </a:rPr>
              <a:t>upita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0893-53A0-4892-825A-AF90E81D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</a:rPr>
              <a:t>Log </a:t>
            </a:r>
            <a:r>
              <a:rPr lang="en-US" b="0" i="0" u="none" strike="noStrike" dirty="0" err="1">
                <a:effectLst/>
              </a:rPr>
              <a:t>sporih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upita</a:t>
            </a:r>
            <a:r>
              <a:rPr lang="en-US" b="0" i="0" u="none" strike="noStrike" dirty="0">
                <a:effectLst/>
              </a:rPr>
              <a:t> (Slow query log) </a:t>
            </a:r>
            <a:r>
              <a:rPr lang="en-US" b="0" i="0" u="none" strike="noStrike" dirty="0" err="1">
                <a:effectLst/>
              </a:rPr>
              <a:t>skladišti</a:t>
            </a:r>
            <a:r>
              <a:rPr lang="en-US" b="0" i="0" u="none" strike="noStrike" dirty="0">
                <a:effectLst/>
              </a:rPr>
              <a:t> SQL </a:t>
            </a:r>
            <a:r>
              <a:rPr lang="en-US" b="0" i="0" u="none" strike="noStrike" dirty="0" err="1">
                <a:effectLst/>
              </a:rPr>
              <a:t>naredbe</a:t>
            </a:r>
            <a:r>
              <a:rPr lang="en-US" b="0" i="0" u="none" strike="noStrike" dirty="0">
                <a:effectLst/>
              </a:rPr>
              <a:t> za </a:t>
            </a:r>
            <a:r>
              <a:rPr lang="en-US" b="0" i="0" u="none" strike="noStrike" dirty="0" err="1">
                <a:effectLst/>
              </a:rPr>
              <a:t>koje</a:t>
            </a:r>
            <a:r>
              <a:rPr lang="en-US" b="0" i="0" u="none" strike="noStrike" dirty="0">
                <a:effectLst/>
              </a:rPr>
              <a:t> je </a:t>
            </a:r>
            <a:r>
              <a:rPr lang="en-US" b="0" i="0" u="none" strike="noStrike" dirty="0" err="1">
                <a:effectLst/>
              </a:rPr>
              <a:t>potrebno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predugo</a:t>
            </a:r>
            <a:r>
              <a:rPr lang="en-US" b="0" i="0" u="none" strike="noStrike" dirty="0">
                <a:effectLst/>
              </a:rPr>
              <a:t> da se </a:t>
            </a:r>
            <a:r>
              <a:rPr lang="en-US" b="0" i="0" u="none" strike="noStrike" dirty="0" err="1">
                <a:effectLst/>
              </a:rPr>
              <a:t>izvrše</a:t>
            </a:r>
            <a:r>
              <a:rPr lang="en-US" b="0" i="0" u="none" strike="noStrike" dirty="0">
                <a:effectLst/>
              </a:rPr>
              <a:t>.</a:t>
            </a:r>
            <a:endParaRPr lang="sr-Latn-RS" b="0" i="0" u="none" strike="noStrike" dirty="0">
              <a:effectLst/>
            </a:endParaRPr>
          </a:p>
          <a:p>
            <a:r>
              <a:rPr lang="sr-Latn-RS" dirty="0"/>
              <a:t>Podrazumevano ponašanje kod MariaDB je da evidencija bude uključena.</a:t>
            </a:r>
          </a:p>
          <a:p>
            <a:r>
              <a:rPr lang="sr-Latn-RS" dirty="0"/>
              <a:t>Parametri kojima se može promeniti podrazumevano povašanje:</a:t>
            </a:r>
          </a:p>
          <a:p>
            <a:pPr lvl="1"/>
            <a:r>
              <a:rPr lang="en-US" sz="2000" b="0" i="0" u="none" strike="noStrike" dirty="0">
                <a:effectLst/>
              </a:rPr>
              <a:t>--</a:t>
            </a:r>
            <a:r>
              <a:rPr lang="en-US" sz="2000" b="0" i="0" u="none" strike="noStrike" dirty="0" err="1">
                <a:effectLst/>
              </a:rPr>
              <a:t>slow_</a:t>
            </a:r>
            <a:r>
              <a:rPr lang="en-US" b="0" i="0" u="none" strike="noStrike" dirty="0" err="1">
                <a:effectLst/>
              </a:rPr>
              <a:t>query_log</a:t>
            </a:r>
            <a:r>
              <a:rPr lang="sr-Latn-RS" b="0" i="0" u="none" strike="noStrike" dirty="0">
                <a:effectLst/>
              </a:rPr>
              <a:t> = </a:t>
            </a:r>
            <a:r>
              <a:rPr lang="sr-Latn-RS" dirty="0"/>
              <a:t>0</a:t>
            </a:r>
            <a:endParaRPr lang="sr-Latn-RS" b="0" i="0" u="none" strike="noStrike" dirty="0">
              <a:effectLst/>
            </a:endParaRPr>
          </a:p>
          <a:p>
            <a:pPr lvl="1"/>
            <a:r>
              <a:rPr lang="en-US" b="0" i="0" u="none" strike="noStrike" dirty="0">
                <a:effectLst/>
              </a:rPr>
              <a:t>--</a:t>
            </a:r>
            <a:r>
              <a:rPr lang="en-US" b="0" i="0" u="none" strike="noStrike" dirty="0" err="1">
                <a:effectLst/>
              </a:rPr>
              <a:t>slow_query</a:t>
            </a:r>
            <a:r>
              <a:rPr lang="en-US" sz="2000" b="0" i="0" u="none" strike="noStrike" dirty="0" err="1">
                <a:effectLst/>
              </a:rPr>
              <a:t>_log</a:t>
            </a:r>
            <a:r>
              <a:rPr lang="sr-Latn-RS" sz="2000" dirty="0"/>
              <a:t> = 1</a:t>
            </a:r>
          </a:p>
          <a:p>
            <a:r>
              <a:rPr lang="sr-Latn-RS" dirty="0"/>
              <a:t>Spori upiti pamte se u vidu datoteka, tabela ili kombinacijom oba.</a:t>
            </a:r>
          </a:p>
          <a:p>
            <a:pPr marL="457200" lvl="1" indent="0">
              <a:buNone/>
            </a:pPr>
            <a:endParaRPr lang="sr-Latn-RS" sz="2000" b="0" i="0" u="none" strike="noStrike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13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A05E-0145-4D70-822F-E0D9C35B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u="none" strike="noStrike" dirty="0" err="1">
                <a:solidFill>
                  <a:schemeClr val="tx1"/>
                </a:solidFill>
                <a:effectLst/>
              </a:rPr>
              <a:t>Restruktuiranje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4000" b="0" i="0" u="none" strike="noStrike" dirty="0" err="1">
                <a:solidFill>
                  <a:schemeClr val="tx1"/>
                </a:solidFill>
                <a:effectLst/>
              </a:rPr>
              <a:t>upita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FDC88-B3CB-4E89-B841-D7EFDCBCA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 err="1">
                <a:effectLst/>
              </a:rPr>
              <a:t>Kod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optimizacije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problematičnih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upita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cilj</a:t>
            </a:r>
            <a:r>
              <a:rPr lang="en-US" b="0" i="0" u="none" strike="noStrike" dirty="0">
                <a:effectLst/>
              </a:rPr>
              <a:t> </a:t>
            </a:r>
            <a:r>
              <a:rPr lang="sr-Latn-RS" b="0" i="0" u="none" strike="noStrike" dirty="0">
                <a:effectLst/>
              </a:rPr>
              <a:t>je pronaći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alternativn</a:t>
            </a:r>
            <a:r>
              <a:rPr lang="sr-Latn-RS" b="0" i="0" u="none" strike="noStrike" dirty="0">
                <a:effectLst/>
              </a:rPr>
              <a:t>e upite</a:t>
            </a:r>
            <a:r>
              <a:rPr lang="en-US" b="0" i="0" u="none" strike="noStrike" dirty="0">
                <a:effectLst/>
              </a:rPr>
              <a:t> za </a:t>
            </a:r>
            <a:r>
              <a:rPr lang="en-US" b="0" i="0" u="none" strike="noStrike" dirty="0" err="1">
                <a:effectLst/>
              </a:rPr>
              <a:t>dobijanje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željenih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rezultata</a:t>
            </a:r>
            <a:r>
              <a:rPr lang="sr-Latn-RS" b="0" i="0" u="none" strike="noStrike" dirty="0">
                <a:effectLst/>
              </a:rPr>
              <a:t>.</a:t>
            </a:r>
          </a:p>
          <a:p>
            <a:r>
              <a:rPr lang="sr-Latn-RS" dirty="0"/>
              <a:t>Restruktuiranje može da se postigne na par načina:</a:t>
            </a:r>
          </a:p>
          <a:p>
            <a:pPr lvl="1"/>
            <a:r>
              <a:rPr lang="sr-Latn-RS" sz="2000" dirty="0"/>
              <a:t>T</a:t>
            </a:r>
            <a:r>
              <a:rPr lang="en-US" sz="2000" b="0" i="0" u="none" strike="noStrike" dirty="0" err="1">
                <a:effectLst/>
              </a:rPr>
              <a:t>ransformisa</a:t>
            </a:r>
            <a:r>
              <a:rPr lang="sr-Latn-RS" sz="2000" b="0" i="0" u="none" strike="noStrike" dirty="0">
                <a:effectLst/>
              </a:rPr>
              <a:t>njem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upit</a:t>
            </a:r>
            <a:r>
              <a:rPr lang="sr-Latn-RS" b="0" i="0" u="none" strike="noStrike" dirty="0">
                <a:effectLst/>
              </a:rPr>
              <a:t>a</a:t>
            </a:r>
            <a:r>
              <a:rPr lang="en-US" b="0" i="0" u="none" strike="noStrike" dirty="0">
                <a:effectLst/>
              </a:rPr>
              <a:t> u </a:t>
            </a:r>
            <a:r>
              <a:rPr lang="en-US" b="0" i="0" u="none" strike="noStrike" dirty="0" err="1">
                <a:effectLst/>
              </a:rPr>
              <a:t>ekvivalentne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forme</a:t>
            </a:r>
            <a:r>
              <a:rPr lang="en-US" b="0" i="0" u="none" strike="noStrike" dirty="0">
                <a:effectLst/>
              </a:rPr>
              <a:t> </a:t>
            </a:r>
            <a:endParaRPr lang="sr-Latn-RS" b="0" i="0" u="none" strike="noStrike" dirty="0">
              <a:effectLst/>
            </a:endParaRPr>
          </a:p>
          <a:p>
            <a:pPr lvl="1"/>
            <a:r>
              <a:rPr lang="sr-Latn-RS" dirty="0"/>
              <a:t>Ponovnim pisanjem </a:t>
            </a:r>
            <a:r>
              <a:rPr lang="sr-Latn-RS" sz="2000" dirty="0"/>
              <a:t>upita</a:t>
            </a:r>
          </a:p>
          <a:p>
            <a:r>
              <a:rPr lang="sr-Latn-RS" dirty="0"/>
              <a:t>Tehnike koje se mogu primeniti:</a:t>
            </a:r>
          </a:p>
          <a:p>
            <a:pPr lvl="1"/>
            <a:r>
              <a:rPr lang="en-US" sz="2000" b="0" i="0" u="none" strike="noStrike" dirty="0" err="1">
                <a:effectLst/>
              </a:rPr>
              <a:t>Složeni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upiti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naspram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više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upita</a:t>
            </a:r>
            <a:endParaRPr lang="sr-Latn-RS" b="0" i="0" u="none" strike="noStrike" dirty="0">
              <a:effectLst/>
            </a:endParaRPr>
          </a:p>
          <a:p>
            <a:pPr lvl="1"/>
            <a:r>
              <a:rPr lang="en-US" b="0" i="0" u="none" strike="noStrike" dirty="0" err="1">
                <a:effectLst/>
              </a:rPr>
              <a:t>Deljenje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upita</a:t>
            </a:r>
            <a:endParaRPr lang="sr-Latn-RS" dirty="0"/>
          </a:p>
          <a:p>
            <a:pPr lvl="1"/>
            <a:r>
              <a:rPr lang="en-US" b="0" i="0" u="none" strike="noStrike" dirty="0" err="1">
                <a:effectLst/>
              </a:rPr>
              <a:t>Dekompozicija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sz="2000" b="0" i="0" u="none" strike="noStrike" dirty="0">
                <a:effectLst/>
              </a:rPr>
              <a:t>(</a:t>
            </a:r>
            <a:r>
              <a:rPr lang="en-US" sz="2000" b="0" i="0" u="none" strike="noStrike" dirty="0" err="1">
                <a:effectLst/>
              </a:rPr>
              <a:t>rastavljanje</a:t>
            </a:r>
            <a:r>
              <a:rPr lang="en-US" sz="2000" b="0" i="0" u="none" strike="noStrike" dirty="0">
                <a:effectLst/>
              </a:rPr>
              <a:t>) join-a</a:t>
            </a:r>
            <a:endParaRPr lang="en-US" sz="2000" b="1" dirty="0">
              <a:effectLst/>
            </a:endParaRPr>
          </a:p>
          <a:p>
            <a:pPr marL="457200" lvl="1" indent="0">
              <a:buNone/>
            </a:pPr>
            <a:r>
              <a:rPr lang="sr-Latn-R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645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FB1B-C991-4533-A5D7-0F1E3CA1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u="none" strike="noStrike" dirty="0" err="1">
                <a:solidFill>
                  <a:schemeClr val="tx1"/>
                </a:solidFill>
                <a:effectLst/>
              </a:rPr>
              <a:t>Tipovi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4000" b="0" i="0" u="none" strike="noStrike" dirty="0" err="1">
                <a:solidFill>
                  <a:schemeClr val="tx1"/>
                </a:solidFill>
                <a:effectLst/>
              </a:rPr>
              <a:t>optimizacije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4000" b="0" i="0" u="none" strike="noStrike" dirty="0" err="1">
                <a:solidFill>
                  <a:schemeClr val="tx1"/>
                </a:solidFill>
                <a:effectLst/>
              </a:rPr>
              <a:t>kod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</a:rPr>
              <a:t> MariaDB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67FCA-32FB-4E77-95CD-A9EE1729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2000"/>
              </a:lnSpc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Index Condition Pushdown</a:t>
            </a:r>
            <a:endParaRPr lang="sr-Latn-R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2000"/>
              </a:lnSpc>
            </a:pPr>
            <a:r>
              <a:rPr lang="sr-Latn-RS" dirty="0">
                <a:ea typeface="Calibri" panose="020F0502020204030204" pitchFamily="34" charset="0"/>
              </a:rPr>
              <a:t>N</a:t>
            </a:r>
            <a:r>
              <a:rPr lang="en-US" dirty="0" err="1">
                <a:effectLst/>
                <a:ea typeface="Calibri" panose="020F0502020204030204" pitchFamily="34" charset="0"/>
              </a:rPr>
              <a:t>ot</a:t>
            </a:r>
            <a:r>
              <a:rPr lang="sr-Latn-RS" dirty="0"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null</a:t>
            </a:r>
            <a:r>
              <a:rPr lang="sr-Latn-RS" dirty="0">
                <a:effectLst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range</a:t>
            </a:r>
            <a:r>
              <a:rPr lang="sr-Latn-RS" dirty="0"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</a:rPr>
              <a:t>scan</a:t>
            </a:r>
            <a:r>
              <a:rPr lang="sr-Latn-RS" dirty="0">
                <a:effectLst/>
                <a:ea typeface="Calibri" panose="020F0502020204030204" pitchFamily="34" charset="0"/>
              </a:rPr>
              <a:t> 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2000"/>
              </a:lnSpc>
            </a:pP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Rowid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filtering</a:t>
            </a:r>
          </a:p>
          <a:p>
            <a:pPr algn="just">
              <a:lnSpc>
                <a:spcPct val="102000"/>
              </a:lnSpc>
            </a:pPr>
            <a:r>
              <a:rPr lang="sr-Latn-RS" dirty="0">
                <a:ea typeface="Calibri" panose="020F0502020204030204" pitchFamily="34" charset="0"/>
                <a:cs typeface="Times New Roman" panose="02020603050405020304" pitchFamily="18" charset="0"/>
              </a:rPr>
              <a:t>Semi-join s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ubquery</a:t>
            </a:r>
            <a:endParaRPr lang="sr-Latn-R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2000"/>
              </a:lnSpc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Semi-Join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Materialization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2000"/>
              </a:lnSpc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Table pullout</a:t>
            </a:r>
          </a:p>
          <a:p>
            <a:pPr lvl="1" algn="just">
              <a:lnSpc>
                <a:spcPct val="102000"/>
              </a:lnSpc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First match</a:t>
            </a:r>
          </a:p>
          <a:p>
            <a:pPr lvl="1" algn="just">
              <a:lnSpc>
                <a:spcPct val="102000"/>
              </a:lnSpc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Duplicate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Weedout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r-Latn-RS" b="0" i="0" u="none" strike="noStrike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2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39D8-4508-46EE-ABDF-B995FC0B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u="none" strike="noStrike" dirty="0">
                <a:solidFill>
                  <a:schemeClr val="tx1"/>
                </a:solidFill>
                <a:effectLst/>
              </a:rPr>
              <a:t>Index Condition Pushdown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F4FB2-B770-47F0-BD34-B98B5D57A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47" y="1853248"/>
            <a:ext cx="5509074" cy="4195481"/>
          </a:xfrm>
        </p:spPr>
        <p:txBody>
          <a:bodyPr>
            <a:normAutofit/>
          </a:bodyPr>
          <a:lstStyle/>
          <a:p>
            <a:r>
              <a:rPr lang="en-US" dirty="0" err="1"/>
              <a:t>Ovaj</a:t>
            </a:r>
            <a:r>
              <a:rPr lang="en-US" dirty="0"/>
              <a:t> tip </a:t>
            </a:r>
            <a:r>
              <a:rPr lang="en-US" dirty="0" err="1"/>
              <a:t>optimi</a:t>
            </a:r>
            <a:r>
              <a:rPr lang="sr-Latn-RS" dirty="0"/>
              <a:t>zacije najbolje je primeniti kod upita koji se z</a:t>
            </a:r>
            <a:r>
              <a:rPr lang="en-US" dirty="0" err="1">
                <a:effectLst/>
                <a:ea typeface="Calibri" panose="020F0502020204030204" pitchFamily="34" charset="0"/>
              </a:rPr>
              <a:t>asnivaju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na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korišćenju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indeksa</a:t>
            </a:r>
            <a:r>
              <a:rPr lang="en-US" dirty="0">
                <a:effectLst/>
                <a:ea typeface="Calibri" panose="020F0502020204030204" pitchFamily="34" charset="0"/>
              </a:rPr>
              <a:t>:  range, ref, </a:t>
            </a:r>
            <a:r>
              <a:rPr lang="en-US" dirty="0" err="1">
                <a:effectLst/>
                <a:ea typeface="Calibri" panose="020F0502020204030204" pitchFamily="34" charset="0"/>
              </a:rPr>
              <a:t>eq_ref</a:t>
            </a:r>
            <a:r>
              <a:rPr lang="en-US" dirty="0">
                <a:effectLst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ea typeface="Calibri" panose="020F0502020204030204" pitchFamily="34" charset="0"/>
              </a:rPr>
              <a:t>ref_or_null</a:t>
            </a:r>
            <a:r>
              <a:rPr lang="en-US" dirty="0">
                <a:effectLst/>
                <a:ea typeface="Calibri" panose="020F0502020204030204" pitchFamily="34" charset="0"/>
              </a:rPr>
              <a:t>, and </a:t>
            </a:r>
            <a:r>
              <a:rPr lang="en-US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Batched Key Access</a:t>
            </a:r>
            <a:r>
              <a:rPr lang="sr-Latn-RS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sr-Latn-RS" u="sng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r-Latn-RS" dirty="0"/>
              <a:t>Ima za cilj da </a:t>
            </a:r>
            <a:r>
              <a:rPr lang="en-US" dirty="0" err="1">
                <a:effectLst/>
                <a:ea typeface="Calibri" panose="020F0502020204030204" pitchFamily="34" charset="0"/>
              </a:rPr>
              <a:t>smanji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broj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pristupa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celokupnim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redovima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6ADC7-F93D-4062-BAB1-AEF6F4AE6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5" y="1547549"/>
            <a:ext cx="5308337" cy="4857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950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32E20F-353F-4E2D-B838-6329C273B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526" y="941034"/>
            <a:ext cx="5820632" cy="515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8296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2C51-7829-4831-861C-2AEE0277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172592" cy="821508"/>
          </a:xfrm>
        </p:spPr>
        <p:txBody>
          <a:bodyPr/>
          <a:lstStyle/>
          <a:p>
            <a:r>
              <a:rPr lang="en-US" sz="4000" b="0" i="0" u="none" strike="noStrike" dirty="0">
                <a:solidFill>
                  <a:schemeClr val="tx1"/>
                </a:solidFill>
                <a:effectLst/>
              </a:rPr>
              <a:t>Index Condition Pushdown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FE48E-B1BB-4215-8259-337B6D40F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971190"/>
            <a:ext cx="5026719" cy="674356"/>
          </a:xfrm>
        </p:spPr>
        <p:txBody>
          <a:bodyPr>
            <a:normAutofit/>
          </a:bodyPr>
          <a:lstStyle/>
          <a:p>
            <a:r>
              <a:rPr lang="sr-Latn-RS" dirty="0"/>
              <a:t>Prmier upita koji će biti analiziran.</a:t>
            </a:r>
          </a:p>
          <a:p>
            <a:pPr marL="1428750" lvl="1" indent="0" algn="just">
              <a:buNone/>
            </a:pPr>
            <a:endParaRPr lang="en-US" sz="2000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C2AFF-5B4B-4578-90CA-24021B055C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17" y="4811699"/>
            <a:ext cx="10461653" cy="82150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E35297-CC06-4EAE-A571-0982CC14B10C}"/>
              </a:ext>
            </a:extLst>
          </p:cNvPr>
          <p:cNvSpPr txBox="1">
            <a:spLocks/>
          </p:cNvSpPr>
          <p:nvPr/>
        </p:nvSpPr>
        <p:spPr>
          <a:xfrm>
            <a:off x="1746944" y="2496452"/>
            <a:ext cx="5026719" cy="2004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428750" lvl="1" indent="0" algn="just">
              <a:buFont typeface="Wingdings 3" charset="2"/>
              <a:buNone/>
            </a:pPr>
            <a:r>
              <a:rPr lang="en-US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SELECT * FROM `</a:t>
            </a:r>
            <a:r>
              <a:rPr lang="en-US" sz="1600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api_information</a:t>
            </a:r>
            <a:r>
              <a:rPr lang="en-US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`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28750" lvl="1" indent="0" algn="just">
              <a:buFont typeface="Wingdings 3" charset="2"/>
              <a:buNone/>
            </a:pPr>
            <a:r>
              <a:rPr lang="en-US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WHERE `api_information`.id IN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28750" lvl="1" indent="0" algn="just">
              <a:buFont typeface="Wingdings 3" charset="2"/>
              <a:buNone/>
            </a:pPr>
            <a:r>
              <a:rPr lang="en-US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	(SELECT </a:t>
            </a:r>
            <a:r>
              <a:rPr lang="en-US" sz="1600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information_id</a:t>
            </a:r>
            <a:r>
              <a:rPr lang="en-US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28750" lvl="1" indent="0" algn="just">
              <a:buFont typeface="Wingdings 3" charset="2"/>
              <a:buNone/>
            </a:pPr>
            <a:r>
              <a:rPr lang="en-US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	FROM `</a:t>
            </a:r>
            <a:r>
              <a:rPr lang="en-US" sz="1600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api_informationvalue</a:t>
            </a:r>
            <a:r>
              <a:rPr lang="en-US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`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28750" lvl="1" indent="0" algn="just">
              <a:spcAft>
                <a:spcPts val="800"/>
              </a:spcAft>
              <a:buFont typeface="Wingdings 3" charset="2"/>
              <a:buNone/>
            </a:pPr>
            <a:r>
              <a:rPr lang="en-US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	WHERE </a:t>
            </a:r>
            <a:r>
              <a:rPr lang="en-US" sz="1600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instance_id</a:t>
            </a:r>
            <a:r>
              <a:rPr lang="en-US" sz="1600" i="1" dirty="0">
                <a:latin typeface="Arial" panose="020B0604020202020204" pitchFamily="34" charset="0"/>
                <a:ea typeface="Times New Roman" panose="02020603050405020304" pitchFamily="18" charset="0"/>
              </a:rPr>
              <a:t>&lt;3);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18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2C51-7829-4831-861C-2AEE0277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172592" cy="821508"/>
          </a:xfrm>
        </p:spPr>
        <p:txBody>
          <a:bodyPr/>
          <a:lstStyle/>
          <a:p>
            <a:r>
              <a:rPr lang="en-US" sz="4000" b="0" i="0" u="none" strike="noStrike" dirty="0">
                <a:solidFill>
                  <a:schemeClr val="tx1"/>
                </a:solidFill>
                <a:effectLst/>
              </a:rPr>
              <a:t>Index Condition Pushdown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FE48E-B1BB-4215-8259-337B6D40F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654033"/>
            <a:ext cx="8066340" cy="1416172"/>
          </a:xfrm>
        </p:spPr>
        <p:txBody>
          <a:bodyPr>
            <a:normAutofit/>
          </a:bodyPr>
          <a:lstStyle/>
          <a:p>
            <a:r>
              <a:rPr lang="sr-Latn-RS" dirty="0"/>
              <a:t>Stepen optimizacije može se pratiti pomoću dve promenljive:</a:t>
            </a:r>
          </a:p>
          <a:p>
            <a:pPr lvl="1"/>
            <a:r>
              <a:rPr lang="sr-Latn-RS" sz="20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Handler icp </a:t>
            </a:r>
            <a:r>
              <a:rPr lang="sr-Latn-RS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attempts</a:t>
            </a:r>
          </a:p>
          <a:p>
            <a:pPr lvl="1"/>
            <a:r>
              <a:rPr lang="sr-Latn-RS" u="sng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Handler icp match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148141-1FE5-43D8-AFB0-62905BAAF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138" y="4890806"/>
            <a:ext cx="4000500" cy="17230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3CF980-756F-4C1B-A068-C1492A33D2D8}"/>
              </a:ext>
            </a:extLst>
          </p:cNvPr>
          <p:cNvSpPr txBox="1">
            <a:spLocks/>
          </p:cNvSpPr>
          <p:nvPr/>
        </p:nvSpPr>
        <p:spPr>
          <a:xfrm>
            <a:off x="646112" y="3912461"/>
            <a:ext cx="8066340" cy="1130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sr-Latn-RS" dirty="0"/>
              <a:t>ICP se može isključiti sledećom naredbom:</a:t>
            </a:r>
          </a:p>
          <a:p>
            <a:pPr marL="0" indent="0">
              <a:buNone/>
            </a:pPr>
            <a:r>
              <a:rPr lang="sr-Latn-RS" i="1" dirty="0">
                <a:effectLst/>
                <a:ea typeface="Times New Roman" panose="02020603050405020304" pitchFamily="18" charset="0"/>
              </a:rPr>
              <a:t>		</a:t>
            </a:r>
            <a:r>
              <a:rPr lang="en-US" sz="1800" i="1" dirty="0">
                <a:effectLst/>
                <a:ea typeface="Times New Roman" panose="02020603050405020304" pitchFamily="18" charset="0"/>
              </a:rPr>
              <a:t>SET </a:t>
            </a:r>
            <a:r>
              <a:rPr lang="en-US" sz="1800" i="1" dirty="0" err="1">
                <a:effectLst/>
                <a:ea typeface="Times New Roman" panose="02020603050405020304" pitchFamily="18" charset="0"/>
              </a:rPr>
              <a:t>optimizer_switch</a:t>
            </a:r>
            <a:r>
              <a:rPr lang="en-US" sz="1800" i="1" dirty="0">
                <a:effectLst/>
                <a:ea typeface="Times New Roman" panose="02020603050405020304" pitchFamily="18" charset="0"/>
              </a:rPr>
              <a:t>='</a:t>
            </a:r>
            <a:r>
              <a:rPr lang="en-US" sz="1800" i="1" dirty="0" err="1">
                <a:effectLst/>
                <a:ea typeface="Times New Roman" panose="02020603050405020304" pitchFamily="18" charset="0"/>
              </a:rPr>
              <a:t>index_condition_pushdown</a:t>
            </a:r>
            <a:r>
              <a:rPr lang="en-US" sz="1800" i="1" dirty="0">
                <a:effectLst/>
                <a:ea typeface="Times New Roman" panose="02020603050405020304" pitchFamily="18" charset="0"/>
              </a:rPr>
              <a:t>=off'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2D1033-471A-4DD3-89D8-807299A2E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138" y="2154212"/>
            <a:ext cx="39909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5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C85B-8147-4D0D-B473-103D8261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>
                <a:ea typeface="Calibri" panose="020F0502020204030204" pitchFamily="34" charset="0"/>
              </a:rPr>
              <a:t>N</a:t>
            </a:r>
            <a:r>
              <a:rPr lang="en-US" sz="4000" dirty="0" err="1">
                <a:effectLst/>
                <a:ea typeface="Calibri" panose="020F0502020204030204" pitchFamily="34" charset="0"/>
              </a:rPr>
              <a:t>ot</a:t>
            </a:r>
            <a:r>
              <a:rPr lang="sr-Latn-RS" sz="4000" dirty="0"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ea typeface="Calibri" panose="020F0502020204030204" pitchFamily="34" charset="0"/>
              </a:rPr>
              <a:t>null</a:t>
            </a:r>
            <a:r>
              <a:rPr lang="sr-Latn-RS" sz="4000" dirty="0">
                <a:effectLst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ea typeface="Calibri" panose="020F0502020204030204" pitchFamily="34" charset="0"/>
              </a:rPr>
              <a:t>range</a:t>
            </a:r>
            <a:r>
              <a:rPr lang="sr-Latn-RS" sz="4000" dirty="0"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ea typeface="Calibri" panose="020F0502020204030204" pitchFamily="34" charset="0"/>
              </a:rPr>
              <a:t>scan</a:t>
            </a:r>
            <a:r>
              <a:rPr lang="sr-Latn-RS" sz="4000" dirty="0">
                <a:effectLst/>
                <a:ea typeface="Calibri" panose="020F0502020204030204" pitchFamily="34" charset="0"/>
              </a:rPr>
              <a:t> </a:t>
            </a:r>
            <a:br>
              <a:rPr lang="en-US" sz="4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1EDB-6841-4710-B41D-808F6D4BE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70190"/>
            <a:ext cx="8946541" cy="139684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Not null range scan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omogućava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optimizatoru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izvede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skeniranje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opsega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pomoću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NOT NULL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uslova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koji “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izvuče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iz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WHERE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uslova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sr-Latn-R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r-Latn-RS" dirty="0"/>
              <a:t>Prmieri upita koji će biti analizirani.</a:t>
            </a:r>
          </a:p>
          <a:p>
            <a:pPr marL="0" indent="0">
              <a:buNone/>
            </a:pPr>
            <a:endParaRPr lang="sr-Latn-R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05D509-E3E6-4286-B81A-8BC812F4539A}"/>
              </a:ext>
            </a:extLst>
          </p:cNvPr>
          <p:cNvSpPr txBox="1">
            <a:spLocks/>
          </p:cNvSpPr>
          <p:nvPr/>
        </p:nvSpPr>
        <p:spPr>
          <a:xfrm>
            <a:off x="934230" y="3067037"/>
            <a:ext cx="5967751" cy="2542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485900" indent="0" algn="just">
              <a:buNone/>
            </a:pPr>
            <a:r>
              <a:rPr lang="en-US" sz="1400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EXPLAIN</a:t>
            </a:r>
            <a:endParaRPr lang="en-US" sz="1400" dirty="0">
              <a:effectLst/>
              <a:ea typeface="Times New Roman" panose="02020603050405020304" pitchFamily="18" charset="0"/>
            </a:endParaRPr>
          </a:p>
          <a:p>
            <a:pPr marL="1485900" indent="0" algn="just">
              <a:buNone/>
            </a:pPr>
            <a:r>
              <a:rPr lang="en-US" sz="1400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SELECT api_informationvalue.* </a:t>
            </a:r>
            <a:endParaRPr lang="en-US" sz="1400" dirty="0">
              <a:effectLst/>
              <a:ea typeface="Times New Roman" panose="02020603050405020304" pitchFamily="18" charset="0"/>
            </a:endParaRPr>
          </a:p>
          <a:p>
            <a:pPr marL="1485900" indent="0" algn="just">
              <a:buNone/>
            </a:pPr>
            <a:r>
              <a:rPr lang="en-US" sz="1400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FROM </a:t>
            </a:r>
            <a:endParaRPr lang="en-US" sz="1400" dirty="0">
              <a:effectLst/>
              <a:ea typeface="Times New Roman" panose="02020603050405020304" pitchFamily="18" charset="0"/>
            </a:endParaRPr>
          </a:p>
          <a:p>
            <a:pPr marL="1485900" indent="0" algn="just">
              <a:buNone/>
            </a:pPr>
            <a:r>
              <a:rPr lang="en-US" sz="1400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400" i="1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api_informationvalue</a:t>
            </a:r>
            <a:endParaRPr lang="en-US" sz="1400" dirty="0">
              <a:effectLst/>
              <a:ea typeface="Times New Roman" panose="02020603050405020304" pitchFamily="18" charset="0"/>
            </a:endParaRPr>
          </a:p>
          <a:p>
            <a:pPr marL="1485900" indent="0" algn="just">
              <a:buNone/>
            </a:pPr>
            <a:r>
              <a:rPr lang="en-US" sz="1400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endParaRPr lang="en-US" sz="1400" dirty="0">
              <a:effectLst/>
              <a:ea typeface="Times New Roman" panose="02020603050405020304" pitchFamily="18" charset="0"/>
            </a:endParaRPr>
          </a:p>
          <a:p>
            <a:pPr marL="1485900" indent="0" algn="just">
              <a:buNone/>
            </a:pPr>
            <a:r>
              <a:rPr lang="en-US" sz="1400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	`</a:t>
            </a:r>
            <a:r>
              <a:rPr lang="en-US" sz="1400" i="1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case_id</a:t>
            </a:r>
            <a:r>
              <a:rPr lang="en-US" sz="1400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` &lt; 2</a:t>
            </a:r>
            <a:endParaRPr lang="en-US" sz="14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1324C-1824-43CA-B4F9-239E7E249C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13" y="5171342"/>
            <a:ext cx="9152373" cy="58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79A0A3-712C-412B-899A-EF4E648191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13" y="5976063"/>
            <a:ext cx="6303218" cy="7658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E49971-66BE-4B3A-B9DB-43419A445A4C}"/>
              </a:ext>
            </a:extLst>
          </p:cNvPr>
          <p:cNvSpPr txBox="1">
            <a:spLocks/>
          </p:cNvSpPr>
          <p:nvPr/>
        </p:nvSpPr>
        <p:spPr>
          <a:xfrm>
            <a:off x="6096000" y="3019746"/>
            <a:ext cx="5523868" cy="1352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485900" indent="0" algn="just">
              <a:buNone/>
            </a:pPr>
            <a:r>
              <a:rPr lang="en-US" sz="1400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EXPLAIN</a:t>
            </a:r>
            <a:endParaRPr lang="en-US" sz="1400" dirty="0">
              <a:effectLst/>
              <a:ea typeface="Times New Roman" panose="02020603050405020304" pitchFamily="18" charset="0"/>
            </a:endParaRPr>
          </a:p>
          <a:p>
            <a:pPr marL="1485900" indent="0" algn="just">
              <a:buNone/>
            </a:pPr>
            <a:r>
              <a:rPr lang="en-US" sz="1400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SELECT api_informationvalue.* </a:t>
            </a:r>
            <a:endParaRPr lang="en-US" sz="1400" dirty="0">
              <a:effectLst/>
              <a:ea typeface="Times New Roman" panose="02020603050405020304" pitchFamily="18" charset="0"/>
            </a:endParaRPr>
          </a:p>
          <a:p>
            <a:pPr marL="1485900" indent="0" algn="just">
              <a:buNone/>
            </a:pPr>
            <a:r>
              <a:rPr lang="en-US" sz="1400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FROM </a:t>
            </a:r>
            <a:endParaRPr lang="en-US" sz="1400" dirty="0">
              <a:effectLst/>
              <a:ea typeface="Times New Roman" panose="02020603050405020304" pitchFamily="18" charset="0"/>
            </a:endParaRPr>
          </a:p>
          <a:p>
            <a:pPr marL="1485900" indent="0" algn="just">
              <a:buNone/>
            </a:pPr>
            <a:r>
              <a:rPr lang="en-US" sz="1400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400" i="1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api_informationvalue</a:t>
            </a:r>
            <a:endParaRPr lang="en-US" sz="1400" dirty="0">
              <a:effectLst/>
              <a:ea typeface="Times New Roman" panose="02020603050405020304" pitchFamily="18" charset="0"/>
            </a:endParaRPr>
          </a:p>
          <a:p>
            <a:pPr marL="1485900" indent="0" algn="just">
              <a:buNone/>
            </a:pPr>
            <a:r>
              <a:rPr lang="en-US" sz="1400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endParaRPr lang="en-US" sz="1400" dirty="0">
              <a:effectLst/>
              <a:ea typeface="Times New Roman" panose="02020603050405020304" pitchFamily="18" charset="0"/>
            </a:endParaRPr>
          </a:p>
          <a:p>
            <a:pPr marL="1485900" indent="0" algn="just">
              <a:buNone/>
            </a:pPr>
            <a:r>
              <a:rPr lang="en-US" sz="1400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	`</a:t>
            </a:r>
            <a:r>
              <a:rPr lang="en-US" sz="1400" i="1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is_touched</a:t>
            </a:r>
            <a:r>
              <a:rPr lang="en-US" sz="1400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`=1</a:t>
            </a:r>
            <a:endParaRPr lang="en-US" sz="14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E2E5661-B6BD-4F1D-A8DA-5D1776E2E076}"/>
              </a:ext>
            </a:extLst>
          </p:cNvPr>
          <p:cNvSpPr txBox="1">
            <a:spLocks/>
          </p:cNvSpPr>
          <p:nvPr/>
        </p:nvSpPr>
        <p:spPr>
          <a:xfrm>
            <a:off x="369903" y="3067037"/>
            <a:ext cx="2059621" cy="613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485900" indent="0" algn="just">
              <a:buNone/>
            </a:pPr>
            <a:r>
              <a:rPr lang="sr-Latn-RS" sz="1400" i="1" dirty="0"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sr-Latn-RS" sz="1400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3BB752-D0BB-44E7-9320-6FB9FD726A68}"/>
              </a:ext>
            </a:extLst>
          </p:cNvPr>
          <p:cNvSpPr txBox="1">
            <a:spLocks/>
          </p:cNvSpPr>
          <p:nvPr/>
        </p:nvSpPr>
        <p:spPr>
          <a:xfrm>
            <a:off x="5509574" y="2982633"/>
            <a:ext cx="2059621" cy="613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485900" indent="0" algn="just">
              <a:buNone/>
            </a:pPr>
            <a:r>
              <a:rPr lang="sr-Latn-RS" sz="1400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2)</a:t>
            </a:r>
            <a:endParaRPr lang="en-US" sz="14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4F4307-1CEC-4B88-A143-F163E672DD87}"/>
              </a:ext>
            </a:extLst>
          </p:cNvPr>
          <p:cNvSpPr txBox="1">
            <a:spLocks/>
          </p:cNvSpPr>
          <p:nvPr/>
        </p:nvSpPr>
        <p:spPr>
          <a:xfrm>
            <a:off x="-539808" y="5103038"/>
            <a:ext cx="2059621" cy="613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485900" indent="0" algn="just">
              <a:buNone/>
            </a:pPr>
            <a:r>
              <a:rPr lang="sr-Latn-RS" sz="1400" i="1" dirty="0"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sr-Latn-RS" sz="1400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135D64A-5083-4FA6-A2FC-DA5A21610ADB}"/>
              </a:ext>
            </a:extLst>
          </p:cNvPr>
          <p:cNvSpPr txBox="1">
            <a:spLocks/>
          </p:cNvSpPr>
          <p:nvPr/>
        </p:nvSpPr>
        <p:spPr>
          <a:xfrm>
            <a:off x="-515134" y="5946239"/>
            <a:ext cx="2059621" cy="613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485900" indent="0" algn="just">
              <a:buNone/>
            </a:pPr>
            <a:r>
              <a:rPr lang="sr-Latn-RS" sz="1400" i="1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2)</a:t>
            </a:r>
            <a:endParaRPr lang="en-US" sz="14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96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3CF9-8705-4D69-975B-D8A03210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Rowid</a:t>
            </a:r>
            <a:r>
              <a:rPr lang="en-US" sz="4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filtering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F237E-1AD9-437C-AC16-D2EDDA52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304" y="1853248"/>
            <a:ext cx="8946541" cy="4195481"/>
          </a:xfrm>
        </p:spPr>
        <p:txBody>
          <a:bodyPr/>
          <a:lstStyle/>
          <a:p>
            <a:pPr algn="just"/>
            <a:r>
              <a:rPr lang="sr-Latn-RS" dirty="0"/>
              <a:t>Primenju je se kod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upit</a:t>
            </a:r>
            <a:r>
              <a:rPr lang="sr-Latn-R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koji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ima</a:t>
            </a:r>
            <a:r>
              <a:rPr lang="sr-Latn-R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ju sledeće dve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osobine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 fontAlgn="base">
              <a:buSzPts val="1000"/>
              <a:tabLst>
                <a:tab pos="457200" algn="l"/>
              </a:tabLst>
            </a:pPr>
            <a:r>
              <a:rPr lang="sr-Latn-RS" sz="1600" dirty="0"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abela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koristi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ref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pristup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nad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indeksom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IDX1,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 fontAlgn="base">
              <a:buSzPts val="1000"/>
              <a:tabLst>
                <a:tab pos="457200" algn="l"/>
              </a:tabLst>
            </a:pPr>
            <a:r>
              <a:rPr lang="sr-Latn-R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ostoji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restriktivni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range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predikat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nad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drugim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indeksom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IDX2</a:t>
            </a:r>
            <a:endParaRPr lang="sr-Latn-RS" sz="16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 lvl="1" indent="0" algn="just" fontAlgn="base">
              <a:buSzPts val="1000"/>
              <a:buNone/>
              <a:tabLst>
                <a:tab pos="457200" algn="l"/>
              </a:tabLst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sr-Latn-RS" dirty="0"/>
              <a:t>Prmier upita koji će biti analiziran.</a:t>
            </a:r>
          </a:p>
          <a:p>
            <a:pPr marL="1428750" lvl="1" indent="0" algn="just">
              <a:buFont typeface="Wingdings 3" charset="2"/>
              <a:buNone/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B8B8B8-6F44-4F51-96A1-F8593E80163B}"/>
              </a:ext>
            </a:extLst>
          </p:cNvPr>
          <p:cNvSpPr txBox="1">
            <a:spLocks/>
          </p:cNvSpPr>
          <p:nvPr/>
        </p:nvSpPr>
        <p:spPr>
          <a:xfrm>
            <a:off x="2238566" y="3950988"/>
            <a:ext cx="5186516" cy="1877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0">
              <a:buNone/>
            </a:pP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FROM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api_information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JOIN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api_informationvalue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0">
              <a:buNone/>
            </a:pP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ON api_information.id =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api_informationvalue.information_id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0">
              <a:buNone/>
            </a:pP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WHERE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api_information.is_system_information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=1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0">
              <a:buNone/>
            </a:pP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AND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api_informationvalue.case_id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between 2 and 200;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DD997A-6B76-4DE8-A885-ECFF5F1EFF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15" y="5828268"/>
            <a:ext cx="10887873" cy="785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307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1B3B-ECCC-4EFF-A3DA-FC1E7927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Table pullout </a:t>
            </a:r>
            <a:br>
              <a:rPr lang="en-US" sz="40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A359-9CEF-4BF0-AA23-CE712AC99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023" y="1556956"/>
            <a:ext cx="9674180" cy="1595804"/>
          </a:xfrm>
        </p:spPr>
        <p:txBody>
          <a:bodyPr>
            <a:noAutofit/>
          </a:bodyPr>
          <a:lstStyle/>
          <a:p>
            <a:r>
              <a:rPr lang="sr-Latn-RS" dirty="0"/>
              <a:t>Optimizacija se zasniva na restruktuiranju semi-join upita, korišćenjem </a:t>
            </a:r>
            <a:r>
              <a:rPr lang="en-US" dirty="0">
                <a:effectLst/>
                <a:ea typeface="Calibri" panose="020F0502020204030204" pitchFamily="34" charset="0"/>
              </a:rPr>
              <a:t>JOIN </a:t>
            </a:r>
            <a:r>
              <a:rPr lang="en-US" dirty="0" err="1">
                <a:effectLst/>
                <a:ea typeface="Calibri" panose="020F0502020204030204" pitchFamily="34" charset="0"/>
              </a:rPr>
              <a:t>naredbe</a:t>
            </a:r>
            <a:r>
              <a:rPr lang="sr-Latn-RS" dirty="0">
                <a:effectLst/>
                <a:ea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sr-Latn-RS" dirty="0">
              <a:effectLst/>
              <a:ea typeface="Calibri" panose="020F0502020204030204" pitchFamily="34" charset="0"/>
            </a:endParaRPr>
          </a:p>
          <a:p>
            <a:r>
              <a:rPr lang="sr-Latn-RS" dirty="0"/>
              <a:t>Primer semi-join upita</a:t>
            </a:r>
          </a:p>
          <a:p>
            <a:pPr marL="0" indent="0">
              <a:buNone/>
            </a:pPr>
            <a:r>
              <a:rPr lang="sr-Latn-RS" dirty="0"/>
              <a:t>	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43FF09-98AE-4E4A-A21F-45614FECB351}"/>
              </a:ext>
            </a:extLst>
          </p:cNvPr>
          <p:cNvSpPr txBox="1">
            <a:spLocks/>
          </p:cNvSpPr>
          <p:nvPr/>
        </p:nvSpPr>
        <p:spPr>
          <a:xfrm>
            <a:off x="391606" y="3400189"/>
            <a:ext cx="5210203" cy="2654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028700" indent="0" algn="just">
              <a:lnSpc>
                <a:spcPct val="150000"/>
              </a:lnSpc>
              <a:buNone/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 *</a:t>
            </a:r>
            <a:endParaRPr lang="en-US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028700" indent="0" algn="just">
              <a:lnSpc>
                <a:spcPct val="150000"/>
              </a:lnSpc>
              <a:buNone/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 </a:t>
            </a:r>
            <a:r>
              <a:rPr lang="en-US" sz="14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api_informationvalue</a:t>
            </a: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028700" indent="0" algn="just">
              <a:lnSpc>
                <a:spcPct val="150000"/>
              </a:lnSpc>
              <a:buNone/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 </a:t>
            </a:r>
            <a:r>
              <a:rPr lang="en-US" sz="14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api_informationvalue.information_id</a:t>
            </a: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 </a:t>
            </a:r>
            <a:endParaRPr lang="en-US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371600" indent="0" algn="just">
              <a:lnSpc>
                <a:spcPct val="150000"/>
              </a:lnSpc>
              <a:buNone/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(SELECT api_information.id</a:t>
            </a:r>
            <a:endParaRPr lang="en-US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028700" indent="0" algn="just">
              <a:lnSpc>
                <a:spcPct val="150000"/>
              </a:lnSpc>
              <a:buNone/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    </a:t>
            </a:r>
            <a:r>
              <a:rPr lang="sr-Latn-R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 </a:t>
            </a:r>
            <a:r>
              <a:rPr lang="en-US" sz="14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api_information</a:t>
            </a: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028700" indent="0" algn="just">
              <a:lnSpc>
                <a:spcPct val="150000"/>
              </a:lnSpc>
              <a:buNone/>
            </a:pPr>
            <a:r>
              <a:rPr lang="sr-Latn-R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 api_information.id &lt; 10000);</a:t>
            </a:r>
            <a:endParaRPr lang="en-US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CAB41D-190C-49DE-8485-0D5FA7A3F04B}"/>
              </a:ext>
            </a:extLst>
          </p:cNvPr>
          <p:cNvSpPr txBox="1">
            <a:spLocks/>
          </p:cNvSpPr>
          <p:nvPr/>
        </p:nvSpPr>
        <p:spPr>
          <a:xfrm>
            <a:off x="6096000" y="2734937"/>
            <a:ext cx="4045738" cy="541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sr-Latn-RS" dirty="0"/>
              <a:t>Primer  potpunog JOIN upita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2D43AB-AD86-4E76-8E3F-9FD5F1447D28}"/>
              </a:ext>
            </a:extLst>
          </p:cNvPr>
          <p:cNvSpPr txBox="1">
            <a:spLocks/>
          </p:cNvSpPr>
          <p:nvPr/>
        </p:nvSpPr>
        <p:spPr>
          <a:xfrm>
            <a:off x="5898887" y="3436626"/>
            <a:ext cx="5482285" cy="2654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914400" indent="0" algn="just">
              <a:buNone/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 api_informationvalue.* </a:t>
            </a:r>
            <a:endParaRPr lang="en-US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914400" indent="0" algn="just">
              <a:buNone/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 </a:t>
            </a:r>
            <a:endParaRPr lang="en-US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485900" indent="0" algn="just">
              <a:buNone/>
            </a:pPr>
            <a:r>
              <a:rPr lang="en-US" sz="14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api_informationvalue</a:t>
            </a: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api_information</a:t>
            </a:r>
            <a:endParaRPr lang="en-US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914400" indent="0" algn="just">
              <a:buNone/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</a:t>
            </a:r>
            <a:endParaRPr lang="en-US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485900" indent="0" algn="just">
              <a:buNone/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api_informationvalue.information_id=api_information.id</a:t>
            </a:r>
            <a:endParaRPr lang="en-US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914400" indent="0" algn="just">
              <a:buNone/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 </a:t>
            </a:r>
            <a:endParaRPr lang="en-US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485900" indent="0" algn="just">
              <a:buNone/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api_information.id &lt; 10000;</a:t>
            </a:r>
            <a:endParaRPr lang="en-US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74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0025B3-A1CD-408E-AB9A-9D1CF4F07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542" y="1706409"/>
            <a:ext cx="8947150" cy="419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/>
              <a:t>Sadržaj prezentacije</a:t>
            </a:r>
          </a:p>
          <a:p>
            <a:pPr marL="0" indent="0">
              <a:buNone/>
            </a:pPr>
            <a:endParaRPr lang="sr-Latn-RS" dirty="0"/>
          </a:p>
          <a:p>
            <a:r>
              <a:rPr lang="pt-BR" b="0" i="0" u="none" strike="noStrike" dirty="0">
                <a:solidFill>
                  <a:schemeClr val="tx1"/>
                </a:solidFill>
                <a:effectLst/>
              </a:rPr>
              <a:t>Osnove obrade i optimizacije upita</a:t>
            </a:r>
            <a:endParaRPr lang="sr-Latn-RS" b="0" i="0" u="none" strike="noStrike" dirty="0">
              <a:solidFill>
                <a:schemeClr val="tx1"/>
              </a:solidFill>
              <a:effectLst/>
            </a:endParaRPr>
          </a:p>
          <a:p>
            <a:r>
              <a:rPr lang="sr-Latn-RS" dirty="0"/>
              <a:t>Šta je optimizacija upita?</a:t>
            </a:r>
          </a:p>
          <a:p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Optimizacija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upita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kod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MariaDB</a:t>
            </a:r>
            <a:endParaRPr lang="sr-Latn-RS" b="0" i="0" u="none" strike="noStrike" dirty="0">
              <a:solidFill>
                <a:schemeClr val="tx1"/>
              </a:solidFill>
              <a:effectLst/>
            </a:endParaRPr>
          </a:p>
          <a:p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Zašto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su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upiti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spori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?</a:t>
            </a:r>
            <a:endParaRPr lang="sr-Latn-RS" b="0" i="0" u="none" strike="noStrike" dirty="0">
              <a:solidFill>
                <a:schemeClr val="tx1"/>
              </a:solidFill>
              <a:effectLst/>
            </a:endParaRPr>
          </a:p>
          <a:p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Restruktuiranje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upita</a:t>
            </a:r>
            <a:endParaRPr lang="sr-Latn-RS" b="0" i="0" u="none" strike="noStrike" dirty="0">
              <a:solidFill>
                <a:schemeClr val="tx1"/>
              </a:solidFill>
              <a:effectLst/>
            </a:endParaRPr>
          </a:p>
          <a:p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Tipovi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optimizacije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</a:rPr>
              <a:t>kod</a:t>
            </a:r>
            <a:r>
              <a:rPr lang="en-US" b="0" i="0" u="none" strike="noStrike" dirty="0">
                <a:solidFill>
                  <a:schemeClr val="tx1"/>
                </a:solidFill>
                <a:effectLst/>
              </a:rPr>
              <a:t> MariaDB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92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2DF4-6A3C-489D-AA6A-A2B84059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Table pullout </a:t>
            </a:r>
            <a:r>
              <a:rPr lang="sr-Latn-RS" sz="40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40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096A5-DB7B-4BAB-97FA-B4374DD5A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934178"/>
            <a:ext cx="6558117" cy="601539"/>
          </a:xfrm>
        </p:spPr>
        <p:txBody>
          <a:bodyPr/>
          <a:lstStyle/>
          <a:p>
            <a:r>
              <a:rPr lang="sr-Latn-RS" dirty="0"/>
              <a:t>Primer obrade upita bez optimizacije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EE3FD-F5E8-4E18-97E6-FF01CA0DEC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77" y="2474980"/>
            <a:ext cx="9906676" cy="74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9EB397-CDB8-4205-9C94-1C33ADE57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77" y="4143509"/>
            <a:ext cx="9906676" cy="8012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22A17-31DD-4EFE-9222-788B6DD7247B}"/>
              </a:ext>
            </a:extLst>
          </p:cNvPr>
          <p:cNvSpPr txBox="1">
            <a:spLocks/>
          </p:cNvSpPr>
          <p:nvPr/>
        </p:nvSpPr>
        <p:spPr>
          <a:xfrm>
            <a:off x="1103311" y="3602005"/>
            <a:ext cx="6558117" cy="601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sr-Latn-RS" dirty="0"/>
              <a:t>Primer obrade upita sa optimizacijom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67B5F3-0A00-4F91-B40F-47952222ECAF}"/>
              </a:ext>
            </a:extLst>
          </p:cNvPr>
          <p:cNvSpPr txBox="1">
            <a:spLocks/>
          </p:cNvSpPr>
          <p:nvPr/>
        </p:nvSpPr>
        <p:spPr>
          <a:xfrm>
            <a:off x="1103311" y="5125897"/>
            <a:ext cx="10306173" cy="119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sr-Latn-RS" dirty="0"/>
              <a:t>Optimizator je preračunavanjem dobio dve vrednosti( broj redova koje treba obraditi u oba slučaja)</a:t>
            </a:r>
          </a:p>
          <a:p>
            <a:pPr lvl="1"/>
            <a:r>
              <a:rPr lang="en-US" sz="1600" dirty="0">
                <a:effectLst/>
                <a:ea typeface="Calibri" panose="020F0502020204030204" pitchFamily="34" charset="0"/>
              </a:rPr>
              <a:t>(712 + 78*712) = 56248 </a:t>
            </a:r>
            <a:endParaRPr lang="sr-Latn-RS" sz="1600" dirty="0">
              <a:effectLst/>
              <a:ea typeface="Calibri" panose="020F0502020204030204" pitchFamily="34" charset="0"/>
            </a:endParaRPr>
          </a:p>
          <a:p>
            <a:pPr lvl="1"/>
            <a:r>
              <a:rPr lang="en-US" sz="1600" dirty="0">
                <a:effectLst/>
                <a:ea typeface="Calibri" panose="020F0502020204030204" pitchFamily="34" charset="0"/>
              </a:rPr>
              <a:t>(78 + 78*6) = 546 </a:t>
            </a:r>
            <a:r>
              <a:rPr lang="sr-Latn-RS" sz="2000" dirty="0">
                <a:effectLst/>
                <a:ea typeface="Calibri" panose="020F0502020204030204" pitchFamily="34" charset="0"/>
              </a:rPr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1944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5580-8198-4FEA-ADB0-B280E72B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Semi-join </a:t>
            </a:r>
            <a:r>
              <a:rPr lang="en-US" sz="40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materijalizacija</a:t>
            </a:r>
            <a:br>
              <a:rPr lang="en-US" sz="40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72AB4-A2A5-42D2-A28E-73324BDA9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010" y="1919754"/>
            <a:ext cx="6953174" cy="1400530"/>
          </a:xfrm>
        </p:spPr>
        <p:txBody>
          <a:bodyPr>
            <a:normAutofit/>
          </a:bodyPr>
          <a:lstStyle/>
          <a:p>
            <a:r>
              <a:rPr lang="sr-Latn-RS" dirty="0"/>
              <a:t>Zasniva se na dve strategije:</a:t>
            </a:r>
          </a:p>
          <a:p>
            <a:pPr lvl="1"/>
            <a:r>
              <a:rPr lang="en-US" dirty="0">
                <a:effectLst/>
                <a:ea typeface="Times New Roman" panose="02020603050405020304" pitchFamily="18" charset="0"/>
              </a:rPr>
              <a:t>Materialization/lookup</a:t>
            </a:r>
          </a:p>
          <a:p>
            <a:pPr lvl="1"/>
            <a:r>
              <a:rPr lang="en-US" dirty="0">
                <a:effectLst/>
                <a:ea typeface="Times New Roman" panose="02020603050405020304" pitchFamily="18" charset="0"/>
              </a:rPr>
              <a:t>Materialization/scan</a:t>
            </a:r>
            <a:endParaRPr lang="sr-Latn-RS" dirty="0">
              <a:effectLst/>
              <a:ea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sr-Latn-RS" sz="20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BF6DE-D749-40D8-9C13-313EA665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814" y="2226424"/>
            <a:ext cx="5915488" cy="36003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1F2132-EE37-4B8E-B532-13E22F181F76}"/>
              </a:ext>
            </a:extLst>
          </p:cNvPr>
          <p:cNvSpPr txBox="1">
            <a:spLocks/>
          </p:cNvSpPr>
          <p:nvPr/>
        </p:nvSpPr>
        <p:spPr>
          <a:xfrm>
            <a:off x="726010" y="3617825"/>
            <a:ext cx="6438270" cy="3010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sr-Latn-RS" dirty="0"/>
              <a:t>Primer upita koji će da se analizira:</a:t>
            </a:r>
          </a:p>
          <a:p>
            <a:pPr marL="1028700" indent="0" algn="just">
              <a:lnSpc>
                <a:spcPct val="150000"/>
              </a:lnSpc>
              <a:buNone/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 * FROM `</a:t>
            </a:r>
            <a:r>
              <a:rPr lang="en-US" sz="14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api_information</a:t>
            </a: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` </a:t>
            </a:r>
            <a:endParaRPr lang="en-US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028700" indent="0" algn="just">
              <a:lnSpc>
                <a:spcPct val="150000"/>
              </a:lnSpc>
              <a:buNone/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 `api_information`.id IN</a:t>
            </a:r>
            <a:endParaRPr lang="en-US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028700" indent="0" algn="just">
              <a:lnSpc>
                <a:spcPct val="150000"/>
              </a:lnSpc>
              <a:buNone/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(SELECT </a:t>
            </a:r>
            <a:r>
              <a:rPr lang="en-US" sz="14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information_id</a:t>
            </a: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028700" indent="0" algn="just">
              <a:lnSpc>
                <a:spcPct val="150000"/>
              </a:lnSpc>
              <a:buNone/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FROM `</a:t>
            </a:r>
            <a:r>
              <a:rPr lang="en-US" sz="14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api_informationvalue</a:t>
            </a: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` </a:t>
            </a:r>
            <a:endParaRPr lang="en-US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02870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WHERE </a:t>
            </a:r>
            <a:r>
              <a:rPr lang="en-US" sz="14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instance_id</a:t>
            </a:r>
            <a:r>
              <a:rPr lang="en-US" sz="14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&lt;3);</a:t>
            </a:r>
            <a:endParaRPr lang="en-US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490080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2DF4-6A3C-489D-AA6A-A2B84059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Semi-join </a:t>
            </a:r>
            <a:r>
              <a:rPr lang="en-US" sz="4000" dirty="0" err="1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materijalizacija</a:t>
            </a:r>
            <a:br>
              <a:rPr lang="en-US" sz="40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096A5-DB7B-4BAB-97FA-B4374DD5A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1578028"/>
            <a:ext cx="6700161" cy="740617"/>
          </a:xfrm>
        </p:spPr>
        <p:txBody>
          <a:bodyPr>
            <a:normAutofit fontScale="77500" lnSpcReduction="20000"/>
          </a:bodyPr>
          <a:lstStyle/>
          <a:p>
            <a:r>
              <a:rPr lang="sr-Latn-RS" sz="2900" dirty="0"/>
              <a:t>Primer obrade upita bez optimizacije</a:t>
            </a:r>
          </a:p>
          <a:p>
            <a:pPr marL="0" indent="0">
              <a:buNone/>
            </a:pPr>
            <a:r>
              <a:rPr lang="sr-Latn-R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21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optimizer_switch</a:t>
            </a:r>
            <a:r>
              <a:rPr lang="en-US" sz="21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='</a:t>
            </a:r>
            <a:r>
              <a:rPr lang="en-US" sz="21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semijoin</a:t>
            </a:r>
            <a:r>
              <a:rPr lang="en-US" sz="21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21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off,materialization</a:t>
            </a:r>
            <a:r>
              <a:rPr lang="en-US" sz="21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=off'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F22A17-31DD-4EFE-9222-788B6DD7247B}"/>
              </a:ext>
            </a:extLst>
          </p:cNvPr>
          <p:cNvSpPr txBox="1">
            <a:spLocks/>
          </p:cNvSpPr>
          <p:nvPr/>
        </p:nvSpPr>
        <p:spPr>
          <a:xfrm>
            <a:off x="1103310" y="3619771"/>
            <a:ext cx="9878367" cy="601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sr-Latn-RS" dirty="0"/>
              <a:t>Primer obrade upita sa optimizacijom - </a:t>
            </a:r>
            <a:r>
              <a:rPr lang="en-US" dirty="0">
                <a:effectLst/>
                <a:ea typeface="Calibri" panose="020F0502020204030204" pitchFamily="34" charset="0"/>
              </a:rPr>
              <a:t>Materialization-Scan </a:t>
            </a:r>
            <a:r>
              <a:rPr lang="en-US" dirty="0" err="1">
                <a:effectLst/>
                <a:ea typeface="Calibri" panose="020F0502020204030204" pitchFamily="34" charset="0"/>
              </a:rPr>
              <a:t>strategij</a:t>
            </a:r>
            <a:r>
              <a:rPr lang="sr-Latn-RS" dirty="0">
                <a:effectLst/>
                <a:ea typeface="Calibri" panose="020F0502020204030204" pitchFamily="34" charset="0"/>
              </a:rPr>
              <a:t>a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67B5F3-0A00-4F91-B40F-47952222ECAF}"/>
              </a:ext>
            </a:extLst>
          </p:cNvPr>
          <p:cNvSpPr txBox="1">
            <a:spLocks/>
          </p:cNvSpPr>
          <p:nvPr/>
        </p:nvSpPr>
        <p:spPr>
          <a:xfrm>
            <a:off x="1103311" y="5333184"/>
            <a:ext cx="10306173" cy="1198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sr-Latn-RS" dirty="0"/>
              <a:t>Optimizator je preračunavanjem dobio dve vrednosti( broj redova koje treba obraditi u oba slučaja)</a:t>
            </a:r>
          </a:p>
          <a:p>
            <a:pPr lvl="1"/>
            <a:r>
              <a:rPr lang="en-US" sz="1600" dirty="0">
                <a:effectLst/>
                <a:ea typeface="Calibri" panose="020F0502020204030204" pitchFamily="34" charset="0"/>
              </a:rPr>
              <a:t>(78 + 78*12) = </a:t>
            </a:r>
            <a:r>
              <a:rPr lang="en-US" sz="1600" i="1" dirty="0">
                <a:effectLst/>
                <a:ea typeface="Calibri" panose="020F0502020204030204" pitchFamily="34" charset="0"/>
              </a:rPr>
              <a:t>1014</a:t>
            </a:r>
            <a:r>
              <a:rPr lang="en-US" sz="1600" dirty="0">
                <a:effectLst/>
                <a:ea typeface="Calibri" panose="020F0502020204030204" pitchFamily="34" charset="0"/>
              </a:rPr>
              <a:t> </a:t>
            </a:r>
            <a:endParaRPr lang="sr-Latn-RS" sz="1600" dirty="0">
              <a:effectLst/>
              <a:ea typeface="Calibri" panose="020F0502020204030204" pitchFamily="34" charset="0"/>
            </a:endParaRPr>
          </a:p>
          <a:p>
            <a:pPr lvl="1"/>
            <a:r>
              <a:rPr lang="en-US" sz="1600" dirty="0">
                <a:effectLst/>
                <a:ea typeface="Calibri" panose="020F0502020204030204" pitchFamily="34" charset="0"/>
              </a:rPr>
              <a:t>(</a:t>
            </a:r>
            <a:r>
              <a:rPr lang="sr-Latn-RS" sz="1600" dirty="0">
                <a:ea typeface="Calibri" panose="020F0502020204030204" pitchFamily="34" charset="0"/>
              </a:rPr>
              <a:t>12</a:t>
            </a:r>
            <a:r>
              <a:rPr lang="en-US" sz="1600" dirty="0">
                <a:effectLst/>
                <a:ea typeface="Calibri" panose="020F0502020204030204" pitchFamily="34" charset="0"/>
              </a:rPr>
              <a:t> + </a:t>
            </a:r>
            <a:r>
              <a:rPr lang="sr-Latn-RS" sz="1600" dirty="0">
                <a:effectLst/>
                <a:ea typeface="Calibri" panose="020F0502020204030204" pitchFamily="34" charset="0"/>
              </a:rPr>
              <a:t>12*3</a:t>
            </a:r>
            <a:r>
              <a:rPr lang="en-US" sz="1600" dirty="0">
                <a:effectLst/>
                <a:ea typeface="Calibri" panose="020F0502020204030204" pitchFamily="34" charset="0"/>
              </a:rPr>
              <a:t>) = </a:t>
            </a:r>
            <a:r>
              <a:rPr lang="sr-Latn-RS" sz="1600" dirty="0">
                <a:ea typeface="Calibri" panose="020F0502020204030204" pitchFamily="34" charset="0"/>
              </a:rPr>
              <a:t>48</a:t>
            </a:r>
            <a:r>
              <a:rPr lang="en-US" sz="1600" dirty="0">
                <a:effectLst/>
                <a:ea typeface="Calibri" panose="020F0502020204030204" pitchFamily="34" charset="0"/>
              </a:rPr>
              <a:t> </a:t>
            </a:r>
            <a:r>
              <a:rPr lang="sr-Latn-RS" sz="1600" dirty="0">
                <a:effectLst/>
                <a:ea typeface="Calibri" panose="020F0502020204030204" pitchFamily="34" charset="0"/>
              </a:rPr>
              <a:t>	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5CF93B-DE46-4505-B91D-FB4E5424D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101" y="4071521"/>
            <a:ext cx="9144000" cy="1028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59E7FF-DCAB-4616-ADA2-C36748975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101" y="2397695"/>
            <a:ext cx="91535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37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51E8-8493-4262-8010-B72401D7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589" y="2787545"/>
            <a:ext cx="7201747" cy="1740067"/>
          </a:xfrm>
        </p:spPr>
        <p:txBody>
          <a:bodyPr/>
          <a:lstStyle/>
          <a:p>
            <a:r>
              <a:rPr lang="sr-Latn-RS" sz="6600" dirty="0"/>
              <a:t>Hvala na pažnji!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6034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6BDB-1B2A-4365-BBFE-32D0F115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>
              <a:spcBef>
                <a:spcPts val="2000"/>
              </a:spcBef>
              <a:spcAft>
                <a:spcPts val="600"/>
              </a:spcAft>
            </a:pPr>
            <a:r>
              <a:rPr lang="pt-BR" sz="4000" b="0" i="0" u="none" strike="noStrike" dirty="0">
                <a:solidFill>
                  <a:schemeClr val="tx1"/>
                </a:solidFill>
                <a:effectLst/>
              </a:rPr>
              <a:t>Osnove obrade i optimizacije upita</a:t>
            </a:r>
            <a:endParaRPr lang="pt-BR" sz="72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33E92-25E4-4325-B933-2DD807529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err="1"/>
              <a:t>Obrada</a:t>
            </a:r>
            <a:r>
              <a:rPr lang="en-US" dirty="0"/>
              <a:t> </a:t>
            </a:r>
            <a:r>
              <a:rPr lang="en-US" dirty="0" err="1"/>
              <a:t>upita</a:t>
            </a:r>
            <a:r>
              <a:rPr lang="en-US" dirty="0"/>
              <a:t> </a:t>
            </a:r>
            <a:r>
              <a:rPr lang="en-US" b="0" i="0" u="none" strike="noStrike" dirty="0" err="1">
                <a:effectLst/>
              </a:rPr>
              <a:t>podrazumeva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prevo</a:t>
            </a:r>
            <a:r>
              <a:rPr lang="sr-Latn-RS" b="0" i="0" u="none" strike="noStrike" dirty="0">
                <a:effectLst/>
              </a:rPr>
              <a:t>đ</a:t>
            </a:r>
            <a:r>
              <a:rPr lang="en-US" b="0" i="0" u="none" strike="noStrike" dirty="0">
                <a:effectLst/>
              </a:rPr>
              <a:t>e</a:t>
            </a:r>
            <a:r>
              <a:rPr lang="sr-Latn-RS" b="0" i="0" u="none" strike="noStrike" dirty="0">
                <a:effectLst/>
              </a:rPr>
              <a:t>nje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upita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na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visokom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nivou</a:t>
            </a:r>
            <a:r>
              <a:rPr lang="en-US" b="0" i="0" u="none" strike="noStrike" dirty="0">
                <a:effectLst/>
              </a:rPr>
              <a:t> u </a:t>
            </a:r>
            <a:r>
              <a:rPr lang="en-US" b="0" i="0" u="none" strike="noStrike" dirty="0" err="1">
                <a:effectLst/>
              </a:rPr>
              <a:t>izraze</a:t>
            </a:r>
            <a:r>
              <a:rPr lang="en-US" b="0" i="0" u="none" strike="noStrike" dirty="0">
                <a:effectLst/>
              </a:rPr>
              <a:t> koji se </a:t>
            </a:r>
            <a:r>
              <a:rPr lang="en-US" b="0" i="0" u="none" strike="noStrike" dirty="0" err="1">
                <a:effectLst/>
              </a:rPr>
              <a:t>mogu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razumeti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na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fizičkom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nivou</a:t>
            </a:r>
            <a:r>
              <a:rPr lang="en-US" b="0" i="0" u="none" strike="noStrike" dirty="0">
                <a:effectLst/>
              </a:rPr>
              <a:t>, </a:t>
            </a:r>
            <a:r>
              <a:rPr lang="en-US" b="0" i="0" u="none" strike="noStrike" dirty="0" err="1">
                <a:effectLst/>
              </a:rPr>
              <a:t>optimizaciju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upita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i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izvršenje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upita</a:t>
            </a:r>
            <a:r>
              <a:rPr lang="en-US" b="0" i="0" u="none" strike="noStrike" dirty="0">
                <a:effectLst/>
              </a:rPr>
              <a:t> da bi se </a:t>
            </a:r>
            <a:r>
              <a:rPr lang="en-US" b="0" i="0" u="none" strike="noStrike" dirty="0" err="1">
                <a:effectLst/>
              </a:rPr>
              <a:t>dobili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stvarni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rezultati</a:t>
            </a:r>
            <a:r>
              <a:rPr lang="en-US" b="0" i="0" u="none" strike="noStrike" dirty="0">
                <a:effectLst/>
              </a:rPr>
              <a:t>.</a:t>
            </a:r>
            <a:endParaRPr lang="sr-Latn-RS" b="0" i="0" u="none" strike="noStrike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sr-Latn-RS" dirty="0"/>
              <a:t>S</a:t>
            </a:r>
            <a:r>
              <a:rPr lang="en-US" b="0" i="0" u="none" strike="noStrike" dirty="0" err="1">
                <a:effectLst/>
              </a:rPr>
              <a:t>astoji</a:t>
            </a:r>
            <a:r>
              <a:rPr lang="en-US" b="0" i="0" u="none" strike="noStrike" dirty="0">
                <a:effectLst/>
              </a:rPr>
              <a:t> se od </a:t>
            </a:r>
            <a:r>
              <a:rPr lang="en-US" b="0" i="0" u="none" strike="noStrike" dirty="0" err="1">
                <a:effectLst/>
              </a:rPr>
              <a:t>dve</a:t>
            </a:r>
            <a:r>
              <a:rPr lang="en-US" b="0" i="0" u="none" strike="noStrike" dirty="0">
                <a:effectLst/>
              </a:rPr>
              <a:t> faze:</a:t>
            </a:r>
          </a:p>
          <a:p>
            <a:pPr lvl="1"/>
            <a:r>
              <a:rPr lang="sr-Latn-RS" sz="2000" b="0" i="0" u="none" strike="noStrike" dirty="0">
                <a:effectLst/>
              </a:rPr>
              <a:t>F</a:t>
            </a:r>
            <a:r>
              <a:rPr lang="en-US" sz="2000" b="0" i="0" u="none" strike="noStrike" dirty="0" err="1">
                <a:effectLst/>
              </a:rPr>
              <a:t>aza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kompajliranje</a:t>
            </a:r>
            <a:r>
              <a:rPr lang="sr-Latn-RS" sz="2000" dirty="0"/>
              <a:t>:</a:t>
            </a:r>
          </a:p>
          <a:p>
            <a:pPr lvl="2"/>
            <a:r>
              <a:rPr lang="sr-Latn-RS" sz="1800" dirty="0"/>
              <a:t>Parsiranje i prevođenje</a:t>
            </a:r>
          </a:p>
          <a:p>
            <a:pPr lvl="2"/>
            <a:r>
              <a:rPr lang="sr-Latn-RS" sz="1800" b="0" i="0" u="none" strike="noStrike" dirty="0">
                <a:effectLst/>
              </a:rPr>
              <a:t>Optimizacija</a:t>
            </a:r>
            <a:endParaRPr lang="en-US" sz="1800" b="0" i="0" u="none" strike="noStrike" dirty="0">
              <a:effectLst/>
            </a:endParaRPr>
          </a:p>
          <a:p>
            <a:pPr lvl="1"/>
            <a:r>
              <a:rPr lang="sr-Latn-RS" sz="2000" dirty="0"/>
              <a:t>F</a:t>
            </a:r>
            <a:r>
              <a:rPr lang="en-US" sz="2000" b="0" i="0" u="none" strike="noStrike" dirty="0" err="1">
                <a:effectLst/>
              </a:rPr>
              <a:t>aze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izvršavanja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A7A76-EA4B-4973-A191-7D6E859C9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617" y="3157076"/>
            <a:ext cx="4992688" cy="335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5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F801-4CC8-4DB8-BF10-85E7A6C0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000" dirty="0"/>
              <a:t>Šta je optimizacija upita?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1CD49-B8A5-45DA-BE14-DD84FDAD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sr-Latn-RS" dirty="0"/>
              <a:t>Optimizacija upita </a:t>
            </a:r>
            <a:r>
              <a:rPr lang="sr-Latn-RS" dirty="0">
                <a:cs typeface="Times New Roman" panose="02020603050405020304" pitchFamily="18" charset="0"/>
              </a:rPr>
              <a:t>predstavlja modifikaciju upita u cilju postizanja boljih performansi.</a:t>
            </a:r>
            <a:endParaRPr lang="sr-Latn-RS" b="0" i="0" u="none" strike="noStrike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effectLst/>
              </a:rPr>
              <a:t>Pre </a:t>
            </a:r>
            <a:r>
              <a:rPr lang="sr-Latn-RS" b="0" i="0" u="none" strike="noStrike" dirty="0">
                <a:effectLst/>
              </a:rPr>
              <a:t>početka </a:t>
            </a:r>
            <a:r>
              <a:rPr lang="en-US" b="0" i="0" u="none" strike="noStrike" dirty="0" err="1">
                <a:effectLst/>
              </a:rPr>
              <a:t>optimizacij</a:t>
            </a:r>
            <a:r>
              <a:rPr lang="sr-Latn-RS" b="0" i="0" u="none" strike="noStrike" dirty="0">
                <a:effectLst/>
              </a:rPr>
              <a:t>e</a:t>
            </a:r>
            <a:r>
              <a:rPr lang="sr-Latn-RS" dirty="0"/>
              <a:t> potrebno je odogovriti na sledeća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pitanja</a:t>
            </a:r>
            <a:r>
              <a:rPr lang="en-US" b="0" i="0" u="none" strike="noStrike" dirty="0">
                <a:effectLst/>
              </a:rPr>
              <a:t>:</a:t>
            </a:r>
            <a:endParaRPr lang="en-US" b="0" dirty="0">
              <a:effectLst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sz="2000" b="0" i="0" u="none" strike="noStrike" dirty="0">
                <a:effectLst/>
              </a:rPr>
              <a:t>Koja je </a:t>
            </a:r>
            <a:r>
              <a:rPr lang="en-US" sz="2000" b="0" i="0" u="none" strike="noStrike" dirty="0" err="1">
                <a:effectLst/>
              </a:rPr>
              <a:t>svrha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upita</a:t>
            </a:r>
            <a:r>
              <a:rPr lang="en-US" b="0" i="0" u="none" strike="noStrike" dirty="0">
                <a:effectLst/>
              </a:rPr>
              <a:t>?</a:t>
            </a: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 err="1">
                <a:effectLst/>
              </a:rPr>
              <a:t>Kako</a:t>
            </a:r>
            <a:r>
              <a:rPr lang="en-US" b="0" i="0" u="none" strike="noStrike" dirty="0">
                <a:effectLst/>
              </a:rPr>
              <a:t> bi </a:t>
            </a:r>
            <a:r>
              <a:rPr lang="en-US" b="0" i="0" u="none" strike="noStrike" dirty="0" err="1">
                <a:effectLst/>
              </a:rPr>
              <a:t>trebalo</a:t>
            </a:r>
            <a:r>
              <a:rPr lang="en-US" b="0" i="0" u="none" strike="noStrike" dirty="0">
                <a:effectLst/>
              </a:rPr>
              <a:t> da </a:t>
            </a:r>
            <a:r>
              <a:rPr lang="en-US" b="0" i="0" u="none" strike="noStrike" dirty="0" err="1">
                <a:effectLst/>
              </a:rPr>
              <a:t>izgledaju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rezultati</a:t>
            </a:r>
            <a:r>
              <a:rPr lang="en-US" b="0" i="0" u="none" strike="noStrike" dirty="0">
                <a:effectLst/>
              </a:rPr>
              <a:t>?</a:t>
            </a:r>
            <a:endParaRPr lang="sr-Latn-RS" b="0" i="0" u="none" strike="noStrike" dirty="0">
              <a:effectLst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0" i="0" u="none" strike="noStrike" dirty="0">
                <a:effectLst/>
              </a:rPr>
              <a:t>Koja </a:t>
            </a:r>
            <a:r>
              <a:rPr lang="en-US" b="0" i="0" u="none" strike="noStrike" dirty="0" err="1">
                <a:effectLst/>
              </a:rPr>
              <a:t>vrsta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korisničkog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interfejsa</a:t>
            </a:r>
            <a:r>
              <a:rPr lang="en-US" sz="2000" b="0" i="0" u="none" strike="noStrike" dirty="0">
                <a:effectLst/>
              </a:rPr>
              <a:t>, </a:t>
            </a:r>
            <a:r>
              <a:rPr lang="en-US" sz="2000" b="0" i="0" u="none" strike="noStrike" dirty="0" err="1">
                <a:effectLst/>
              </a:rPr>
              <a:t>izveštaja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ili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koda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generiše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upit</a:t>
            </a:r>
            <a:r>
              <a:rPr lang="en-US" sz="2000" b="0" i="0" u="none" strike="noStrike" dirty="0">
                <a:effectLst/>
              </a:rPr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803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D5E0-BB06-4815-9C7D-309D4716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u="none" strike="noStrike" dirty="0" err="1">
                <a:solidFill>
                  <a:schemeClr val="tx1"/>
                </a:solidFill>
                <a:effectLst/>
              </a:rPr>
              <a:t>Optimizacija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4000" b="0" i="0" u="none" strike="noStrike" dirty="0" err="1">
                <a:solidFill>
                  <a:schemeClr val="tx1"/>
                </a:solidFill>
                <a:effectLst/>
              </a:rPr>
              <a:t>upita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4000" b="0" i="0" u="none" strike="noStrike" dirty="0" err="1">
                <a:solidFill>
                  <a:schemeClr val="tx1"/>
                </a:solidFill>
                <a:effectLst/>
              </a:rPr>
              <a:t>kod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</a:rPr>
              <a:t> MariaDB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DA3BF-911B-4E1A-9996-7D9FD2DB5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MariaDB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koristi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optimizator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zasnovan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troškovima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 based optimizer)</a:t>
            </a:r>
            <a:r>
              <a:rPr lang="sr-Latn-RS" i="1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sr-Latn-RS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r-Latn-RS" b="0" i="0" u="none" strike="noStrike" dirty="0">
                <a:effectLst/>
              </a:rPr>
              <a:t>Primer upita i njegova cena</a:t>
            </a:r>
            <a:endParaRPr lang="sr-Latn-RS" dirty="0"/>
          </a:p>
          <a:p>
            <a:pPr marL="0" indent="0">
              <a:buNone/>
            </a:pPr>
            <a:r>
              <a:rPr lang="sr-Latn-RS" i="1" dirty="0">
                <a:effectLst/>
                <a:ea typeface="Times New Roman" panose="02020603050405020304" pitchFamily="18" charset="0"/>
              </a:rPr>
              <a:t>		</a:t>
            </a:r>
            <a:r>
              <a:rPr lang="en-US" sz="1800" i="1" dirty="0">
                <a:effectLst/>
                <a:ea typeface="Times New Roman" panose="02020603050405020304" pitchFamily="18" charset="0"/>
              </a:rPr>
              <a:t>select count(*) from </a:t>
            </a:r>
            <a:r>
              <a:rPr lang="en-US" sz="1800" i="1" dirty="0" err="1">
                <a:effectLst/>
                <a:ea typeface="Times New Roman" panose="02020603050405020304" pitchFamily="18" charset="0"/>
              </a:rPr>
              <a:t>api_informationvalue</a:t>
            </a:r>
            <a:r>
              <a:rPr lang="en-US" sz="1800" i="1" dirty="0">
                <a:effectLst/>
                <a:ea typeface="Times New Roman" panose="02020603050405020304" pitchFamily="18" charset="0"/>
              </a:rPr>
              <a:t> where id &gt; 5;</a:t>
            </a:r>
            <a:endParaRPr lang="sr-Latn-RS" sz="1800" dirty="0"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r-Latn-RS" sz="1800" i="1" dirty="0">
                <a:effectLst/>
                <a:ea typeface="Times New Roman" panose="02020603050405020304" pitchFamily="18" charset="0"/>
              </a:rPr>
              <a:t>			</a:t>
            </a:r>
            <a:r>
              <a:rPr lang="en-US" sz="1800" i="1" dirty="0">
                <a:effectLst/>
                <a:ea typeface="Times New Roman" panose="02020603050405020304" pitchFamily="18" charset="0"/>
              </a:rPr>
              <a:t>SHOW STATUS LIKE '</a:t>
            </a:r>
            <a:r>
              <a:rPr lang="en-US" sz="1800" i="1" dirty="0" err="1">
                <a:effectLst/>
                <a:ea typeface="Times New Roman" panose="02020603050405020304" pitchFamily="18" charset="0"/>
              </a:rPr>
              <a:t>Last_query_cost</a:t>
            </a:r>
            <a:r>
              <a:rPr lang="en-US" sz="1800" i="1" dirty="0">
                <a:effectLst/>
                <a:ea typeface="Times New Roman" panose="02020603050405020304" pitchFamily="18" charset="0"/>
              </a:rPr>
              <a:t>';</a:t>
            </a:r>
            <a:endParaRPr lang="en-US" sz="18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E9732E-5BF6-4AB1-8AEC-851AEF4ED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504" y="4794451"/>
            <a:ext cx="6576319" cy="145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5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5578C-D319-4BC0-8414-AA5521E2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u="none" strike="noStrike" dirty="0" err="1">
                <a:solidFill>
                  <a:schemeClr val="tx1"/>
                </a:solidFill>
                <a:effectLst/>
              </a:rPr>
              <a:t>Optimizacija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4000" b="0" i="0" u="none" strike="noStrike" dirty="0" err="1">
                <a:solidFill>
                  <a:schemeClr val="tx1"/>
                </a:solidFill>
                <a:effectLst/>
              </a:rPr>
              <a:t>upita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4000" b="0" i="0" u="none" strike="noStrike" dirty="0" err="1">
                <a:solidFill>
                  <a:schemeClr val="tx1"/>
                </a:solidFill>
                <a:effectLst/>
              </a:rPr>
              <a:t>kod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</a:rPr>
              <a:t> MariaDB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5A9E5-EF62-4489-BDE4-DFB60140E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 err="1">
                <a:effectLst/>
              </a:rPr>
              <a:t>Optimizator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neće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izabrati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najbolji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mogući</a:t>
            </a:r>
            <a:r>
              <a:rPr lang="en-US" b="0" i="0" u="none" strike="noStrike" dirty="0">
                <a:effectLst/>
              </a:rPr>
              <a:t> plan </a:t>
            </a:r>
            <a:r>
              <a:rPr lang="en-US" b="0" i="0" u="none" strike="noStrike" dirty="0" err="1">
                <a:effectLst/>
              </a:rPr>
              <a:t>izvršenja</a:t>
            </a:r>
            <a:r>
              <a:rPr lang="en-US" b="0" i="0" u="none" strike="noStrike" dirty="0">
                <a:effectLst/>
              </a:rPr>
              <a:t> u </a:t>
            </a:r>
            <a:r>
              <a:rPr lang="en-US" b="0" i="0" u="none" strike="noStrike" dirty="0" err="1">
                <a:effectLst/>
              </a:rPr>
              <a:t>svakoj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situaciji</a:t>
            </a:r>
            <a:r>
              <a:rPr lang="en-US" b="0" i="0" u="none" strike="noStrike" dirty="0">
                <a:effectLst/>
              </a:rPr>
              <a:t>. </a:t>
            </a:r>
            <a:endParaRPr lang="sr-Latn-RS" b="0" i="0" u="none" strike="noStrike" dirty="0">
              <a:effectLst/>
            </a:endParaRPr>
          </a:p>
          <a:p>
            <a:r>
              <a:rPr lang="en-US" b="0" i="0" u="none" strike="noStrike" dirty="0" err="1">
                <a:effectLst/>
              </a:rPr>
              <a:t>Razlozi</a:t>
            </a:r>
            <a:r>
              <a:rPr lang="en-US" b="0" i="0" u="none" strike="noStrike" dirty="0">
                <a:effectLst/>
              </a:rPr>
              <a:t> za to </a:t>
            </a:r>
            <a:r>
              <a:rPr lang="en-US" b="0" i="0" u="none" strike="noStrike" dirty="0" err="1">
                <a:effectLst/>
              </a:rPr>
              <a:t>su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brojni</a:t>
            </a:r>
            <a:r>
              <a:rPr lang="en-US" b="0" i="0" u="none" strike="noStrike" dirty="0">
                <a:effectLst/>
              </a:rPr>
              <a:t>, a </a:t>
            </a:r>
            <a:r>
              <a:rPr lang="en-US" b="0" i="0" u="none" strike="noStrike" dirty="0" err="1">
                <a:effectLst/>
              </a:rPr>
              <a:t>neki</a:t>
            </a:r>
            <a:r>
              <a:rPr lang="en-US" b="0" i="0" u="none" strike="noStrike" dirty="0">
                <a:effectLst/>
              </a:rPr>
              <a:t> od </a:t>
            </a:r>
            <a:r>
              <a:rPr lang="en-US" b="0" i="0" u="none" strike="noStrike" dirty="0" err="1">
                <a:effectLst/>
              </a:rPr>
              <a:t>njih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su</a:t>
            </a:r>
            <a:r>
              <a:rPr lang="en-US" b="0" i="0" u="none" strike="noStrike" dirty="0">
                <a:effectLst/>
              </a:rPr>
              <a:t>:</a:t>
            </a:r>
            <a:endParaRPr lang="sr-Latn-RS" b="0" i="0" u="none" strike="noStrike" dirty="0">
              <a:effectLst/>
            </a:endParaRPr>
          </a:p>
          <a:p>
            <a:pPr lvl="1"/>
            <a:r>
              <a:rPr lang="sr-Latn-RS" dirty="0"/>
              <a:t>Pogrešna statistika</a:t>
            </a:r>
          </a:p>
          <a:p>
            <a:pPr lvl="1"/>
            <a:r>
              <a:rPr lang="en-US" b="0" i="0" u="none" strike="noStrike" dirty="0">
                <a:effectLst/>
              </a:rPr>
              <a:t>Plan koji </a:t>
            </a:r>
            <a:r>
              <a:rPr lang="en-US" b="0" i="0" u="none" strike="noStrike" dirty="0" err="1">
                <a:effectLst/>
              </a:rPr>
              <a:t>čita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više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stranica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može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zapravo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biti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jeftiniji</a:t>
            </a:r>
            <a:r>
              <a:rPr lang="en-US" b="0" i="0" u="none" strike="noStrike" dirty="0">
                <a:effectLst/>
              </a:rPr>
              <a:t> u </a:t>
            </a:r>
            <a:r>
              <a:rPr lang="en-US" b="0" i="0" u="none" strike="noStrike" dirty="0" err="1">
                <a:effectLst/>
              </a:rPr>
              <a:t>nekim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slučajevima</a:t>
            </a:r>
            <a:r>
              <a:rPr lang="en-US" b="0" i="0" u="none" strike="noStrike" dirty="0">
                <a:effectLst/>
              </a:rPr>
              <a:t>, </a:t>
            </a:r>
            <a:r>
              <a:rPr lang="en-US" b="0" i="0" u="none" strike="noStrike" dirty="0" err="1">
                <a:effectLst/>
              </a:rPr>
              <a:t>kao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što</a:t>
            </a:r>
            <a:r>
              <a:rPr lang="en-US" b="0" i="0" u="none" strike="noStrike" dirty="0">
                <a:effectLst/>
              </a:rPr>
              <a:t> je </a:t>
            </a:r>
            <a:r>
              <a:rPr lang="en-US" b="0" i="0" u="none" strike="noStrike" dirty="0" err="1">
                <a:effectLst/>
              </a:rPr>
              <a:t>kada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su</a:t>
            </a:r>
            <a:r>
              <a:rPr lang="en-US" b="0" i="0" u="none" strike="noStrike" dirty="0">
                <a:effectLst/>
              </a:rPr>
              <a:t> čitanja </a:t>
            </a:r>
            <a:r>
              <a:rPr lang="en-US" b="0" i="0" u="none" strike="noStrike" dirty="0" err="1">
                <a:effectLst/>
              </a:rPr>
              <a:t>uzastopna</a:t>
            </a:r>
            <a:r>
              <a:rPr lang="en-US" b="0" i="0" u="none" strike="noStrike" dirty="0">
                <a:effectLst/>
              </a:rPr>
              <a:t>, </a:t>
            </a:r>
            <a:r>
              <a:rPr lang="en-US" b="0" i="0" u="none" strike="noStrike" dirty="0" err="1">
                <a:effectLst/>
              </a:rPr>
              <a:t>ili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kada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su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stranice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vec</a:t>
            </a:r>
            <a:r>
              <a:rPr lang="en-US" b="0" i="0" u="none" strike="noStrike" dirty="0">
                <a:effectLst/>
              </a:rPr>
              <a:t>́ </a:t>
            </a:r>
            <a:r>
              <a:rPr lang="en-US" b="0" i="0" u="none" strike="noStrike" dirty="0" err="1">
                <a:effectLst/>
              </a:rPr>
              <a:t>keširane</a:t>
            </a:r>
            <a:r>
              <a:rPr lang="en-US" b="0" i="0" u="none" strike="noStrike" dirty="0">
                <a:effectLst/>
              </a:rPr>
              <a:t> u </a:t>
            </a:r>
            <a:r>
              <a:rPr lang="en-US" b="0" i="0" u="none" strike="noStrike" dirty="0" err="1">
                <a:effectLst/>
              </a:rPr>
              <a:t>memoriji</a:t>
            </a:r>
            <a:r>
              <a:rPr lang="en-US" b="0" i="0" u="none" strike="noStrike" dirty="0">
                <a:effectLst/>
              </a:rPr>
              <a:t>.</a:t>
            </a:r>
            <a:endParaRPr lang="sr-Latn-RS" b="0" i="0" u="none" strike="noStrike" dirty="0">
              <a:effectLst/>
            </a:endParaRPr>
          </a:p>
          <a:p>
            <a:pPr lvl="1"/>
            <a:r>
              <a:rPr lang="it-IT" b="0" i="0" u="none" strike="noStrike" dirty="0">
                <a:effectLst/>
              </a:rPr>
              <a:t>MariaDB zapravo ne pokušava da ubrza upite</a:t>
            </a:r>
            <a:endParaRPr lang="sr-Latn-RS" b="0" i="0" u="none" strike="noStrike" dirty="0">
              <a:effectLst/>
            </a:endParaRPr>
          </a:p>
          <a:p>
            <a:pPr lvl="1"/>
            <a:r>
              <a:rPr lang="en-US" b="0" i="0" u="none" strike="noStrike" dirty="0">
                <a:effectLst/>
              </a:rPr>
              <a:t>Ne </a:t>
            </a:r>
            <a:r>
              <a:rPr lang="en-US" b="0" i="0" u="none" strike="noStrike" dirty="0" err="1">
                <a:effectLst/>
              </a:rPr>
              <a:t>uzima</a:t>
            </a:r>
            <a:r>
              <a:rPr lang="en-US" b="0" i="0" u="none" strike="noStrike" dirty="0">
                <a:effectLst/>
              </a:rPr>
              <a:t> u </a:t>
            </a:r>
            <a:r>
              <a:rPr lang="en-US" b="0" i="0" u="none" strike="noStrike" dirty="0" err="1">
                <a:effectLst/>
              </a:rPr>
              <a:t>obzir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druge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upite</a:t>
            </a:r>
            <a:r>
              <a:rPr lang="en-US" b="0" i="0" u="none" strike="noStrike" dirty="0">
                <a:effectLst/>
              </a:rPr>
              <a:t> koji se </a:t>
            </a:r>
            <a:r>
              <a:rPr lang="en-US" b="0" i="0" u="none" strike="noStrike" dirty="0" err="1">
                <a:effectLst/>
              </a:rPr>
              <a:t>pokreću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istovremeno</a:t>
            </a:r>
            <a:endParaRPr lang="sr-Latn-RS" dirty="0"/>
          </a:p>
          <a:p>
            <a:pPr lvl="1"/>
            <a:r>
              <a:rPr lang="en-US" b="0" i="0" u="none" strike="noStrike" dirty="0">
                <a:effectLst/>
              </a:rPr>
              <a:t>Ne </a:t>
            </a:r>
            <a:r>
              <a:rPr lang="sr-Latn-RS" b="0" i="0" u="none" strike="noStrike" dirty="0">
                <a:effectLst/>
              </a:rPr>
              <a:t>stiže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uvek</a:t>
            </a:r>
            <a:r>
              <a:rPr lang="en-US" b="0" i="0" u="none" strike="noStrike" dirty="0">
                <a:effectLst/>
              </a:rPr>
              <a:t> da </a:t>
            </a:r>
            <a:r>
              <a:rPr lang="en-US" b="0" i="0" u="none" strike="noStrike" dirty="0" err="1">
                <a:effectLst/>
              </a:rPr>
              <a:t>proceni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svaki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mogući</a:t>
            </a:r>
            <a:r>
              <a:rPr lang="en-US" b="0" i="0" u="none" strike="noStrike" dirty="0">
                <a:effectLst/>
              </a:rPr>
              <a:t> plan </a:t>
            </a:r>
            <a:r>
              <a:rPr lang="en-US" b="0" i="0" u="none" strike="noStrike" dirty="0" err="1">
                <a:effectLst/>
              </a:rPr>
              <a:t>izvršenja</a:t>
            </a: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6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11A8-0AAD-4B6C-B7C3-6EFF2030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u="none" strike="noStrike" dirty="0" err="1">
                <a:solidFill>
                  <a:schemeClr val="tx1"/>
                </a:solidFill>
                <a:effectLst/>
              </a:rPr>
              <a:t>Zašto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4000" b="0" i="0" u="none" strike="noStrike" dirty="0" err="1">
                <a:solidFill>
                  <a:schemeClr val="tx1"/>
                </a:solidFill>
                <a:effectLst/>
              </a:rPr>
              <a:t>su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4000" b="0" i="0" u="none" strike="noStrike" dirty="0" err="1">
                <a:solidFill>
                  <a:schemeClr val="tx1"/>
                </a:solidFill>
                <a:effectLst/>
              </a:rPr>
              <a:t>upiti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4000" b="0" i="0" u="none" strike="noStrike" dirty="0" err="1">
                <a:solidFill>
                  <a:schemeClr val="tx1"/>
                </a:solidFill>
                <a:effectLst/>
              </a:rPr>
              <a:t>spori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</a:rPr>
              <a:t>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7AA5F-4258-4982-85A5-A044E63BD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Osnovni problem sporih upita je preuzimanje i analiziranje više podataka nego što je potrebno. </a:t>
            </a:r>
          </a:p>
          <a:p>
            <a:pPr marL="0" indent="0">
              <a:buNone/>
            </a:pPr>
            <a:endParaRPr lang="sr-Latn-RS" dirty="0"/>
          </a:p>
          <a:p>
            <a:pPr>
              <a:spcAft>
                <a:spcPts val="1200"/>
              </a:spcAft>
            </a:pPr>
            <a:r>
              <a:rPr lang="sr-Latn-RS" dirty="0"/>
              <a:t>Da bi se upiti optimizovali, potrebno je analizirati ih u dva koraka: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Saznati</a:t>
            </a:r>
            <a:r>
              <a:rPr lang="en-US" b="0" i="0" u="none" strike="noStrike" dirty="0">
                <a:effectLst/>
              </a:rPr>
              <a:t> da li </a:t>
            </a:r>
            <a:r>
              <a:rPr lang="en-US" b="0" i="0" u="none" strike="noStrike" dirty="0" err="1">
                <a:effectLst/>
              </a:rPr>
              <a:t>aplikacija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preuzima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više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podataka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nego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što</a:t>
            </a:r>
            <a:r>
              <a:rPr lang="en-US" b="0" i="0" u="none" strike="noStrike" dirty="0">
                <a:effectLst/>
              </a:rPr>
              <a:t> je </a:t>
            </a:r>
            <a:r>
              <a:rPr lang="en-US" b="0" i="0" u="none" strike="noStrike" dirty="0" err="1">
                <a:effectLst/>
              </a:rPr>
              <a:t>potrebno</a:t>
            </a:r>
            <a:r>
              <a:rPr lang="en-US" b="0" i="0" u="none" strike="noStrike" dirty="0">
                <a:effectLst/>
              </a:rPr>
              <a:t>.</a:t>
            </a:r>
            <a:endParaRPr lang="sr-Latn-RS" b="0" i="0" u="none" strike="noStrike" dirty="0">
              <a:effectLst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Saznati</a:t>
            </a:r>
            <a:r>
              <a:rPr lang="en-US" b="0" i="0" u="none" strike="noStrike" dirty="0">
                <a:effectLst/>
              </a:rPr>
              <a:t> da li server </a:t>
            </a:r>
            <a:r>
              <a:rPr lang="en-US" b="0" i="0" u="none" strike="noStrike" dirty="0" err="1">
                <a:effectLst/>
              </a:rPr>
              <a:t>analizira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više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redova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nego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što</a:t>
            </a:r>
            <a:r>
              <a:rPr lang="en-US" b="0" i="0" u="none" strike="noStrike" dirty="0">
                <a:effectLst/>
              </a:rPr>
              <a:t> mu je </a:t>
            </a:r>
            <a:r>
              <a:rPr lang="en-US" b="0" i="0" u="none" strike="noStrike" dirty="0" err="1">
                <a:effectLst/>
              </a:rPr>
              <a:t>potrebno</a:t>
            </a:r>
            <a:r>
              <a:rPr lang="en-US" b="0" i="0" u="none" strike="noStrike" dirty="0">
                <a:effectLst/>
              </a:rPr>
              <a:t>.</a:t>
            </a:r>
            <a:endParaRPr lang="en-US" b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4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00E4-3116-4959-9771-BD1EC799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u="none" strike="noStrike" dirty="0" err="1">
                <a:solidFill>
                  <a:schemeClr val="tx1"/>
                </a:solidFill>
                <a:effectLst/>
              </a:rPr>
              <a:t>Optimizacija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4000" b="0" i="0" u="none" strike="noStrike" dirty="0" err="1">
                <a:solidFill>
                  <a:schemeClr val="tx1"/>
                </a:solidFill>
                <a:effectLst/>
              </a:rPr>
              <a:t>pristupa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4000" b="0" i="0" u="none" strike="noStrike" dirty="0" err="1">
                <a:solidFill>
                  <a:schemeClr val="tx1"/>
                </a:solidFill>
                <a:effectLst/>
              </a:rPr>
              <a:t>podacima</a:t>
            </a:r>
            <a:r>
              <a:rPr lang="sr-Latn-RS" sz="4000" b="0" i="0" u="none" strike="noStrike" dirty="0">
                <a:solidFill>
                  <a:schemeClr val="tx1"/>
                </a:solidFill>
                <a:effectLst/>
              </a:rPr>
              <a:t> - </a:t>
            </a:r>
            <a:r>
              <a:rPr lang="sr-Latn-RS" sz="3200" dirty="0"/>
              <a:t>Preuzimanje nepotrebnih podataka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2C1B9-5653-4427-8907-F49AAE708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 err="1">
                <a:effectLst/>
              </a:rPr>
              <a:t>Neki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upiti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traže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više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podataka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nego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što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im</a:t>
            </a:r>
            <a:r>
              <a:rPr lang="en-US" b="0" i="0" u="none" strike="noStrike" dirty="0">
                <a:effectLst/>
              </a:rPr>
              <a:t> je </a:t>
            </a:r>
            <a:r>
              <a:rPr lang="en-US" b="0" i="0" u="none" strike="noStrike" dirty="0" err="1">
                <a:effectLst/>
              </a:rPr>
              <a:t>potrebno</a:t>
            </a:r>
            <a:r>
              <a:rPr lang="en-US" b="0" i="0" u="none" strike="noStrike" dirty="0">
                <a:effectLst/>
              </a:rPr>
              <a:t>, a </a:t>
            </a:r>
            <a:r>
              <a:rPr lang="en-US" b="0" i="0" u="none" strike="noStrike" dirty="0" err="1">
                <a:effectLst/>
              </a:rPr>
              <a:t>zatim</a:t>
            </a:r>
            <a:r>
              <a:rPr lang="en-US" b="0" i="0" u="none" strike="noStrike" dirty="0">
                <a:effectLst/>
              </a:rPr>
              <a:t> </a:t>
            </a:r>
            <a:r>
              <a:rPr lang="sr-Latn-RS" b="0" i="0" u="none" strike="noStrike" dirty="0">
                <a:effectLst/>
              </a:rPr>
              <a:t>višak podataka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odbacuju</a:t>
            </a:r>
            <a:r>
              <a:rPr lang="en-US" b="0" i="0" u="none" strike="noStrike" dirty="0">
                <a:effectLst/>
              </a:rPr>
              <a:t>.</a:t>
            </a:r>
            <a:endParaRPr lang="sr-Latn-RS" b="0" i="0" u="none" strike="noStrike" dirty="0">
              <a:effectLst/>
            </a:endParaRPr>
          </a:p>
          <a:p>
            <a:r>
              <a:rPr lang="sr-Latn-RS" dirty="0"/>
              <a:t>Primeri čestih grešaka:</a:t>
            </a:r>
          </a:p>
          <a:p>
            <a:pPr lvl="1"/>
            <a:r>
              <a:rPr lang="en-US" sz="2000" b="0" u="none" strike="noStrike" dirty="0" err="1">
                <a:effectLst/>
              </a:rPr>
              <a:t>Preuzimanje</a:t>
            </a:r>
            <a:r>
              <a:rPr lang="en-US" sz="2000" b="0" u="none" strike="noStrike" dirty="0">
                <a:effectLst/>
              </a:rPr>
              <a:t> </a:t>
            </a:r>
            <a:r>
              <a:rPr lang="en-US" sz="2000" b="0" u="none" strike="noStrike" dirty="0" err="1">
                <a:effectLst/>
              </a:rPr>
              <a:t>više</a:t>
            </a:r>
            <a:r>
              <a:rPr lang="en-US" sz="2000" b="0" u="none" strike="noStrike" dirty="0">
                <a:effectLst/>
              </a:rPr>
              <a:t> </a:t>
            </a:r>
            <a:r>
              <a:rPr lang="en-US" b="0" u="none" strike="noStrike" dirty="0" err="1">
                <a:effectLst/>
              </a:rPr>
              <a:t>redova</a:t>
            </a:r>
            <a:r>
              <a:rPr lang="en-US" b="0" u="none" strike="noStrike" dirty="0">
                <a:effectLst/>
              </a:rPr>
              <a:t> </a:t>
            </a:r>
            <a:r>
              <a:rPr lang="en-US" b="0" u="none" strike="noStrike" dirty="0" err="1">
                <a:effectLst/>
              </a:rPr>
              <a:t>nego</a:t>
            </a:r>
            <a:r>
              <a:rPr lang="en-US" b="0" u="none" strike="noStrike" dirty="0">
                <a:effectLst/>
              </a:rPr>
              <a:t> </a:t>
            </a:r>
            <a:r>
              <a:rPr lang="en-US" b="0" u="none" strike="noStrike" dirty="0" err="1">
                <a:effectLst/>
              </a:rPr>
              <a:t>što</a:t>
            </a:r>
            <a:r>
              <a:rPr lang="en-US" b="0" u="none" strike="noStrike" dirty="0">
                <a:effectLst/>
              </a:rPr>
              <a:t> je </a:t>
            </a:r>
            <a:r>
              <a:rPr lang="en-US" b="0" u="none" strike="noStrike" dirty="0" err="1">
                <a:effectLst/>
              </a:rPr>
              <a:t>potrebno</a:t>
            </a:r>
            <a:endParaRPr lang="sr-Latn-RS" b="0" u="none" strike="noStrike" dirty="0">
              <a:effectLst/>
            </a:endParaRPr>
          </a:p>
          <a:p>
            <a:pPr lvl="1"/>
            <a:r>
              <a:rPr lang="en-US" b="0" i="0" u="none" strike="noStrike" dirty="0" err="1">
                <a:effectLst/>
              </a:rPr>
              <a:t>Preuzimanje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svih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kolona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iz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višestrukog</a:t>
            </a:r>
            <a:r>
              <a:rPr lang="en-US" b="0" i="0" u="none" strike="noStrike" dirty="0">
                <a:effectLst/>
              </a:rPr>
              <a:t> join-a</a:t>
            </a:r>
            <a:endParaRPr lang="sr-Latn-RS" i="1" dirty="0"/>
          </a:p>
          <a:p>
            <a:pPr lvl="1"/>
            <a:r>
              <a:rPr lang="en-US" b="0" i="0" u="none" strike="noStrike" dirty="0" err="1">
                <a:effectLst/>
              </a:rPr>
              <a:t>Preuzimanje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svih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kolona</a:t>
            </a:r>
            <a:endParaRPr lang="sr-Latn-RS" b="0" i="1" u="none" strike="noStrike" dirty="0">
              <a:effectLst/>
            </a:endParaRPr>
          </a:p>
          <a:p>
            <a:pPr lvl="1"/>
            <a:r>
              <a:rPr lang="en-US" b="0" i="0" u="none" strike="noStrike" dirty="0" err="1">
                <a:effectLst/>
              </a:rPr>
              <a:t>Preuzimanje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istih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podataka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sz="2000" b="0" i="0" u="none" strike="noStrike" dirty="0" err="1">
                <a:effectLst/>
              </a:rPr>
              <a:t>više</a:t>
            </a:r>
            <a:r>
              <a:rPr lang="en-US" sz="2000" b="0" i="0" u="none" strike="noStrike" dirty="0">
                <a:effectLst/>
              </a:rPr>
              <a:t> puta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776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3B21-60C9-403E-AD04-3D57E4FB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u="none" strike="noStrike" dirty="0" err="1">
                <a:solidFill>
                  <a:schemeClr val="tx1"/>
                </a:solidFill>
                <a:effectLst/>
              </a:rPr>
              <a:t>Optimizacija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4000" b="0" i="0" u="none" strike="noStrike" dirty="0" err="1">
                <a:solidFill>
                  <a:schemeClr val="tx1"/>
                </a:solidFill>
                <a:effectLst/>
              </a:rPr>
              <a:t>pristupa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4000" b="0" i="0" u="none" strike="noStrike" dirty="0" err="1">
                <a:solidFill>
                  <a:schemeClr val="tx1"/>
                </a:solidFill>
                <a:effectLst/>
              </a:rPr>
              <a:t>podacima</a:t>
            </a:r>
            <a:r>
              <a:rPr lang="sr-Latn-RS" sz="4000" b="0" i="0" u="none" strike="noStrike" dirty="0">
                <a:solidFill>
                  <a:schemeClr val="tx1"/>
                </a:solidFill>
                <a:effectLst/>
              </a:rPr>
              <a:t> -</a:t>
            </a:r>
            <a:br>
              <a:rPr lang="sr-Latn-RS" sz="4000" b="0" i="0" u="none" strike="noStrike" dirty="0">
                <a:solidFill>
                  <a:schemeClr val="tx1"/>
                </a:solidFill>
                <a:effectLst/>
              </a:rPr>
            </a:br>
            <a:r>
              <a:rPr lang="en-US" sz="3200" b="0" i="0" u="none" strike="noStrike" dirty="0" err="1">
                <a:solidFill>
                  <a:schemeClr val="tx1"/>
                </a:solidFill>
                <a:effectLst/>
              </a:rPr>
              <a:t>Obrada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3200" b="0" i="0" u="none" strike="noStrike" dirty="0" err="1">
                <a:solidFill>
                  <a:schemeClr val="tx1"/>
                </a:solidFill>
                <a:effectLst/>
              </a:rPr>
              <a:t>prevelike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3200" b="0" i="0" u="none" strike="noStrike" dirty="0" err="1">
                <a:solidFill>
                  <a:schemeClr val="tx1"/>
                </a:solidFill>
                <a:effectLst/>
              </a:rPr>
              <a:t>količine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-US" sz="3200" b="0" i="0" u="none" strike="noStrike" dirty="0" err="1">
                <a:solidFill>
                  <a:schemeClr val="tx1"/>
                </a:solidFill>
                <a:effectLst/>
              </a:rPr>
              <a:t>podataka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9C9A-1002-40ED-BF9A-B33D4BA5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b="0" i="0" u="none" strike="noStrike" dirty="0">
                <a:effectLst/>
              </a:rPr>
              <a:t>Postoje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upit</a:t>
            </a:r>
            <a:r>
              <a:rPr lang="sr-Latn-RS" b="0" i="0" u="none" strike="noStrike" dirty="0">
                <a:effectLst/>
              </a:rPr>
              <a:t>i</a:t>
            </a:r>
            <a:r>
              <a:rPr lang="en-US" b="0" i="0" u="none" strike="noStrike" dirty="0">
                <a:effectLst/>
              </a:rPr>
              <a:t> koji </a:t>
            </a:r>
            <a:r>
              <a:rPr lang="en-US" b="0" i="0" u="none" strike="noStrike" dirty="0" err="1">
                <a:effectLst/>
              </a:rPr>
              <a:t>ispituju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previše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podataka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dok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generišu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rezultat</a:t>
            </a:r>
            <a:r>
              <a:rPr lang="sr-Latn-RS" b="0" i="0" u="none" strike="noStrike" dirty="0">
                <a:effectLst/>
              </a:rPr>
              <a:t>.</a:t>
            </a:r>
          </a:p>
          <a:p>
            <a:r>
              <a:rPr lang="pl-PL" b="0" i="0" u="none" strike="noStrike" dirty="0">
                <a:effectLst/>
              </a:rPr>
              <a:t>Kod MariaDB, najjednostavniji pokazatelji za to su:</a:t>
            </a:r>
            <a:endParaRPr lang="sr-Latn-RS" dirty="0"/>
          </a:p>
          <a:p>
            <a:pPr marL="857250" lvl="1">
              <a:lnSpc>
                <a:spcPct val="150000"/>
              </a:lnSpc>
              <a:spcBef>
                <a:spcPts val="0"/>
              </a:spcBef>
            </a:pPr>
            <a:r>
              <a:rPr lang="en-US" sz="2000" b="0" i="0" u="none" strike="noStrike" dirty="0" err="1">
                <a:effectLst/>
              </a:rPr>
              <a:t>Vreme</a:t>
            </a:r>
            <a:r>
              <a:rPr lang="en-US" sz="2000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odziva</a:t>
            </a:r>
            <a:endParaRPr lang="sr-Latn-RS" b="0" i="0" u="none" strike="noStrike" dirty="0">
              <a:effectLst/>
            </a:endParaRPr>
          </a:p>
          <a:p>
            <a:pPr marL="1257300" lvl="2">
              <a:lnSpc>
                <a:spcPct val="150000"/>
              </a:lnSpc>
              <a:spcBef>
                <a:spcPts val="0"/>
              </a:spcBef>
            </a:pPr>
            <a:r>
              <a:rPr lang="sr-Latn-RS" sz="1800" dirty="0"/>
              <a:t>Vreme usluge</a:t>
            </a:r>
            <a:endParaRPr lang="sr-Latn-RS" dirty="0"/>
          </a:p>
          <a:p>
            <a:pPr marL="1257300" lvl="2">
              <a:lnSpc>
                <a:spcPct val="150000"/>
              </a:lnSpc>
              <a:spcBef>
                <a:spcPts val="0"/>
              </a:spcBef>
            </a:pPr>
            <a:r>
              <a:rPr lang="sr-Latn-RS" b="0" dirty="0">
                <a:effectLst/>
              </a:rPr>
              <a:t>Vreme čekanja</a:t>
            </a:r>
            <a:endParaRPr lang="en-US" b="0" dirty="0">
              <a:effectLst/>
            </a:endParaRPr>
          </a:p>
          <a:p>
            <a:pPr marL="857250" lvl="1">
              <a:lnSpc>
                <a:spcPct val="150000"/>
              </a:lnSpc>
              <a:spcBef>
                <a:spcPts val="0"/>
              </a:spcBef>
            </a:pPr>
            <a:r>
              <a:rPr lang="en-US" b="0" i="0" u="none" strike="noStrike" dirty="0" err="1">
                <a:effectLst/>
              </a:rPr>
              <a:t>Broj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pregledanih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redova</a:t>
            </a:r>
            <a:endParaRPr lang="en-US" b="0" dirty="0">
              <a:effectLst/>
            </a:endParaRPr>
          </a:p>
          <a:p>
            <a:pPr marL="857250" lvl="1">
              <a:lnSpc>
                <a:spcPct val="150000"/>
              </a:lnSpc>
              <a:spcBef>
                <a:spcPts val="0"/>
              </a:spcBef>
            </a:pPr>
            <a:r>
              <a:rPr lang="en-US" b="0" i="0" u="none" strike="noStrike" dirty="0" err="1">
                <a:effectLst/>
              </a:rPr>
              <a:t>Broj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vraćenih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redova</a:t>
            </a:r>
            <a:endParaRPr lang="en-US" b="0" dirty="0">
              <a:effectLst/>
            </a:endParaRPr>
          </a:p>
          <a:p>
            <a:r>
              <a:rPr lang="sr-Latn-RS" dirty="0"/>
              <a:t>P</a:t>
            </a:r>
            <a:r>
              <a:rPr lang="en-US" b="0" i="0" u="none" strike="noStrike" dirty="0" err="1">
                <a:effectLst/>
              </a:rPr>
              <a:t>regled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evidencije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sporih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upita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jedan</a:t>
            </a:r>
            <a:r>
              <a:rPr lang="en-US" b="0" i="0" u="none" strike="noStrike" dirty="0">
                <a:effectLst/>
              </a:rPr>
              <a:t> </a:t>
            </a:r>
            <a:r>
              <a:rPr lang="sr-Latn-RS" b="0" i="0" u="none" strike="noStrike" dirty="0">
                <a:effectLst/>
              </a:rPr>
              <a:t>je </a:t>
            </a:r>
            <a:r>
              <a:rPr lang="en-US" b="0" i="0" u="none" strike="noStrike" dirty="0">
                <a:effectLst/>
              </a:rPr>
              <a:t>od </a:t>
            </a:r>
            <a:r>
              <a:rPr lang="en-US" b="0" i="0" u="none" strike="noStrike" dirty="0" err="1">
                <a:effectLst/>
              </a:rPr>
              <a:t>najboljih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načina</a:t>
            </a:r>
            <a:r>
              <a:rPr lang="en-US" b="0" i="0" u="none" strike="noStrike" dirty="0">
                <a:effectLst/>
              </a:rPr>
              <a:t> da se </a:t>
            </a:r>
            <a:r>
              <a:rPr lang="en-US" b="0" i="0" u="none" strike="noStrike" dirty="0" err="1">
                <a:effectLst/>
              </a:rPr>
              <a:t>pronađu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upiti</a:t>
            </a:r>
            <a:r>
              <a:rPr lang="en-US" b="0" i="0" u="none" strike="noStrike" dirty="0">
                <a:effectLst/>
              </a:rPr>
              <a:t> koji </a:t>
            </a:r>
            <a:r>
              <a:rPr lang="en-US" b="0" i="0" u="none" strike="noStrike" dirty="0" err="1">
                <a:effectLst/>
              </a:rPr>
              <a:t>ispituju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previše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podataka</a:t>
            </a:r>
            <a:r>
              <a:rPr lang="en-US" b="0" i="0" u="none" strike="noStrike" dirty="0"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76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605</TotalTime>
  <Words>1178</Words>
  <Application>Microsoft Office PowerPoint</Application>
  <PresentationFormat>Widescreen</PresentationFormat>
  <Paragraphs>178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Century Gothic</vt:lpstr>
      <vt:lpstr>Courier New</vt:lpstr>
      <vt:lpstr>Times New Roman</vt:lpstr>
      <vt:lpstr>Wingdings 3</vt:lpstr>
      <vt:lpstr>Ion</vt:lpstr>
      <vt:lpstr>    Optimizacija upita kod MariaDB  </vt:lpstr>
      <vt:lpstr>PowerPoint Presentation</vt:lpstr>
      <vt:lpstr>Osnove obrade i optimizacije upita</vt:lpstr>
      <vt:lpstr>Šta je optimizacija upita?</vt:lpstr>
      <vt:lpstr>Optimizacija upita kod MariaDB</vt:lpstr>
      <vt:lpstr>Optimizacija upita kod MariaDB</vt:lpstr>
      <vt:lpstr>Zašto su upiti spori?</vt:lpstr>
      <vt:lpstr>Optimizacija pristupa podacima - Preuzimanje nepotrebnih podataka</vt:lpstr>
      <vt:lpstr>Optimizacija pristupa podacima - Obrada prevelike količine podataka</vt:lpstr>
      <vt:lpstr>Evidencija sporih upita</vt:lpstr>
      <vt:lpstr>Restruktuiranje upita</vt:lpstr>
      <vt:lpstr>Tipovi optimizacije kod MariaDB</vt:lpstr>
      <vt:lpstr>Index Condition Pushdown</vt:lpstr>
      <vt:lpstr>PowerPoint Presentation</vt:lpstr>
      <vt:lpstr>Index Condition Pushdown</vt:lpstr>
      <vt:lpstr>Index Condition Pushdown</vt:lpstr>
      <vt:lpstr>Not null range scan  </vt:lpstr>
      <vt:lpstr>Rowid filtering</vt:lpstr>
      <vt:lpstr>Table pullout  </vt:lpstr>
      <vt:lpstr>Table pullout    </vt:lpstr>
      <vt:lpstr>Semi-join materijalizacija </vt:lpstr>
      <vt:lpstr>Semi-join materijalizacija 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 Rancic</dc:creator>
  <cp:lastModifiedBy>Mila Rancic</cp:lastModifiedBy>
  <cp:revision>143</cp:revision>
  <dcterms:created xsi:type="dcterms:W3CDTF">2022-04-26T16:50:39Z</dcterms:created>
  <dcterms:modified xsi:type="dcterms:W3CDTF">2022-04-27T21:44:50Z</dcterms:modified>
</cp:coreProperties>
</file>