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90" r:id="rId4"/>
    <p:sldId id="291" r:id="rId5"/>
    <p:sldId id="292" r:id="rId6"/>
    <p:sldId id="269" r:id="rId7"/>
    <p:sldId id="260" r:id="rId8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0"/>
      <p:bold r:id="rId11"/>
      <p:italic r:id="rId12"/>
      <p:boldItalic r:id="rId13"/>
    </p:embeddedFont>
    <p:embeddedFont>
      <p:font typeface="Fira Sans Condensed ExtraBold" panose="020B0903050000020004" pitchFamily="34" charset="0"/>
      <p:bold r:id="rId14"/>
      <p:boldItalic r:id="rId15"/>
    </p:embeddedFont>
    <p:embeddedFont>
      <p:font typeface="Fira Sans Condensed Medium" panose="020B0603050000020004" pitchFamily="34" charset="0"/>
      <p:regular r:id="rId16"/>
      <p:bold r:id="rId17"/>
      <p:italic r:id="rId18"/>
      <p:boldItalic r:id="rId19"/>
    </p:embeddedFont>
    <p:embeddedFont>
      <p:font typeface="Fira Sans Condensed SemiBold" panose="020B0603050000020004" pitchFamily="34" charset="0"/>
      <p:regular r:id="rId20"/>
      <p:bold r:id="rId21"/>
      <p:italic r:id="rId22"/>
      <p:boldItalic r:id="rId23"/>
    </p:embeddedFont>
    <p:embeddedFont>
      <p:font typeface="Fira Sans Condensed Thin" panose="020B0303050000020004" pitchFamily="34" charset="0"/>
      <p:regular r:id="rId24"/>
      <p:italic r:id="rId25"/>
    </p:embeddedFon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D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3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viewProps" Target="viewProp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e9a6280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e9a62805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41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e5a87b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e5a87b3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3a867f825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3a867f825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45690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234975"/>
            <a:ext cx="26892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457700" y="3493438"/>
            <a:ext cx="4229025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/>
              <a:t>датасет </a:t>
            </a:r>
            <a:r>
              <a:rPr lang="ru-RU" sz="1600" b="1" i="1" dirty="0"/>
              <a:t>«Т-Банк: поездки на самокатах</a:t>
            </a:r>
            <a:r>
              <a:rPr lang="ru-RU" sz="1600" dirty="0"/>
              <a:t>»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/>
              <a:t>Чибрик Михаела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899035" y="1244240"/>
            <a:ext cx="7787690" cy="21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0" dirty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Кейс для продуктовых аналитиков Т-Банк</a:t>
            </a:r>
            <a:endParaRPr sz="5000" b="0" dirty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3" name="Рисунок 2" descr="Изображение выглядит как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D172BF0-DE65-75B0-1496-FEFB9310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0" y="815582"/>
            <a:ext cx="4205870" cy="4205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26730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Разведочный анализ данных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Google Shape;71;p16">
            <a:extLst>
              <a:ext uri="{FF2B5EF4-FFF2-40B4-BE49-F238E27FC236}">
                <a16:creationId xmlns:a16="http://schemas.microsoft.com/office/drawing/2014/main" id="{35AABFBE-270F-6080-CC13-814956E64A73}"/>
              </a:ext>
            </a:extLst>
          </p:cNvPr>
          <p:cNvSpPr txBox="1">
            <a:spLocks/>
          </p:cNvSpPr>
          <p:nvPr/>
        </p:nvSpPr>
        <p:spPr>
          <a:xfrm>
            <a:off x="457200" y="6521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2000" b="0" dirty="0">
                <a:solidFill>
                  <a:schemeClr val="accent6">
                    <a:lumMod val="75000"/>
                  </a:schemeClr>
                </a:solidFill>
              </a:rPr>
              <a:t>Характеристика данных</a:t>
            </a:r>
          </a:p>
        </p:txBody>
      </p:sp>
      <p:sp>
        <p:nvSpPr>
          <p:cNvPr id="79" name="Google Shape;79;p16"/>
          <p:cNvSpPr txBox="1"/>
          <p:nvPr/>
        </p:nvSpPr>
        <p:spPr>
          <a:xfrm>
            <a:off x="964680" y="2565466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" name="Google Shape;329;p23">
            <a:extLst>
              <a:ext uri="{FF2B5EF4-FFF2-40B4-BE49-F238E27FC236}">
                <a16:creationId xmlns:a16="http://schemas.microsoft.com/office/drawing/2014/main" id="{22527E6C-CFA6-BAC9-3F4D-93D0B9B9CC3B}"/>
              </a:ext>
            </a:extLst>
          </p:cNvPr>
          <p:cNvSpPr/>
          <p:nvPr/>
        </p:nvSpPr>
        <p:spPr>
          <a:xfrm rot="5400000">
            <a:off x="3141754" y="1459704"/>
            <a:ext cx="704977" cy="29500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4;p23">
            <a:extLst>
              <a:ext uri="{FF2B5EF4-FFF2-40B4-BE49-F238E27FC236}">
                <a16:creationId xmlns:a16="http://schemas.microsoft.com/office/drawing/2014/main" id="{9E4E9711-F16F-7C99-84D0-0C178E764F25}"/>
              </a:ext>
            </a:extLst>
          </p:cNvPr>
          <p:cNvSpPr/>
          <p:nvPr/>
        </p:nvSpPr>
        <p:spPr>
          <a:xfrm rot="16200000">
            <a:off x="909538" y="2177519"/>
            <a:ext cx="704978" cy="15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55;p23">
            <a:extLst>
              <a:ext uri="{FF2B5EF4-FFF2-40B4-BE49-F238E27FC236}">
                <a16:creationId xmlns:a16="http://schemas.microsoft.com/office/drawing/2014/main" id="{0C49208D-8E71-05BE-2A34-D9138E090055}"/>
              </a:ext>
            </a:extLst>
          </p:cNvPr>
          <p:cNvSpPr txBox="1"/>
          <p:nvPr/>
        </p:nvSpPr>
        <p:spPr>
          <a:xfrm flipH="1">
            <a:off x="2009580" y="2622351"/>
            <a:ext cx="3050194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датасете всего </a:t>
            </a:r>
            <a:r>
              <a:rPr lang="ru-RU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827 366 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пропусков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6F95E3D-1E28-C555-39AF-17295766CAB9}"/>
              </a:ext>
            </a:extLst>
          </p:cNvPr>
          <p:cNvGrpSpPr/>
          <p:nvPr/>
        </p:nvGrpSpPr>
        <p:grpSpPr>
          <a:xfrm>
            <a:off x="457200" y="3569578"/>
            <a:ext cx="5881360" cy="709802"/>
            <a:chOff x="457200" y="3416099"/>
            <a:chExt cx="5881360" cy="709802"/>
          </a:xfrm>
        </p:grpSpPr>
        <p:sp>
          <p:nvSpPr>
            <p:cNvPr id="4" name="Google Shape;330;p23">
              <a:extLst>
                <a:ext uri="{FF2B5EF4-FFF2-40B4-BE49-F238E27FC236}">
                  <a16:creationId xmlns:a16="http://schemas.microsoft.com/office/drawing/2014/main" id="{9718AEFF-4C19-C8D9-D573-38699DEE2EA9}"/>
                </a:ext>
              </a:extLst>
            </p:cNvPr>
            <p:cNvSpPr/>
            <p:nvPr/>
          </p:nvSpPr>
          <p:spPr>
            <a:xfrm rot="5400000">
              <a:off x="4225489" y="2034356"/>
              <a:ext cx="700083" cy="34817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33;p23">
              <a:extLst>
                <a:ext uri="{FF2B5EF4-FFF2-40B4-BE49-F238E27FC236}">
                  <a16:creationId xmlns:a16="http://schemas.microsoft.com/office/drawing/2014/main" id="{D5EAF109-0FD8-75E9-9700-72DBE5BC0929}"/>
                </a:ext>
              </a:extLst>
            </p:cNvPr>
            <p:cNvSpPr/>
            <p:nvPr/>
          </p:nvSpPr>
          <p:spPr>
            <a:xfrm rot="16200000">
              <a:off x="1293433" y="2584692"/>
              <a:ext cx="704976" cy="23774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4;p23">
              <a:extLst>
                <a:ext uri="{FF2B5EF4-FFF2-40B4-BE49-F238E27FC236}">
                  <a16:creationId xmlns:a16="http://schemas.microsoft.com/office/drawing/2014/main" id="{C06D54FB-5364-CDDE-7CD8-A689A4EB2947}"/>
                </a:ext>
              </a:extLst>
            </p:cNvPr>
            <p:cNvSpPr txBox="1"/>
            <p:nvPr/>
          </p:nvSpPr>
          <p:spPr>
            <a:xfrm flipH="1">
              <a:off x="2764373" y="3416099"/>
              <a:ext cx="3574187" cy="682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В датасете </a:t>
              </a: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305</a:t>
              </a:r>
              <a:r>
                <a:rPr lang="ru-RU" sz="1200" b="1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416</a:t>
              </a:r>
              <a:r>
                <a:rPr lang="ru-RU" sz="1200" b="1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строк и </a:t>
              </a:r>
              <a:r>
                <a:rPr lang="ru-RU" sz="1200" b="1" dirty="0"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ru-RU" sz="1200" b="1" dirty="0">
                  <a:latin typeface="Roboto"/>
                  <a:ea typeface="Roboto"/>
                  <a:cs typeface="Roboto"/>
                  <a:sym typeface="Roboto"/>
                </a:rPr>
                <a:t>18</a:t>
              </a: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) столбцов</a:t>
              </a:r>
              <a:endPara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358;p23">
              <a:extLst>
                <a:ext uri="{FF2B5EF4-FFF2-40B4-BE49-F238E27FC236}">
                  <a16:creationId xmlns:a16="http://schemas.microsoft.com/office/drawing/2014/main" id="{789C4B15-32B1-8972-E615-3914AD1B671A}"/>
                </a:ext>
              </a:extLst>
            </p:cNvPr>
            <p:cNvSpPr txBox="1"/>
            <p:nvPr/>
          </p:nvSpPr>
          <p:spPr>
            <a:xfrm>
              <a:off x="673789" y="3573573"/>
              <a:ext cx="2295526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Размер датасета после удаления выбросов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7" name="Google Shape;359;p23">
            <a:extLst>
              <a:ext uri="{FF2B5EF4-FFF2-40B4-BE49-F238E27FC236}">
                <a16:creationId xmlns:a16="http://schemas.microsoft.com/office/drawing/2014/main" id="{AD9A2372-52ED-FF09-8558-A4F3DECD6224}"/>
              </a:ext>
            </a:extLst>
          </p:cNvPr>
          <p:cNvSpPr txBox="1"/>
          <p:nvPr/>
        </p:nvSpPr>
        <p:spPr>
          <a:xfrm>
            <a:off x="800102" y="2711053"/>
            <a:ext cx="10449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Пропуски данных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6E833D23-4DE0-39C9-17F9-801315EE9B9C}"/>
              </a:ext>
            </a:extLst>
          </p:cNvPr>
          <p:cNvGrpSpPr/>
          <p:nvPr/>
        </p:nvGrpSpPr>
        <p:grpSpPr>
          <a:xfrm>
            <a:off x="504826" y="1552916"/>
            <a:ext cx="5668154" cy="740508"/>
            <a:chOff x="495525" y="1703730"/>
            <a:chExt cx="5668154" cy="740508"/>
          </a:xfrm>
        </p:grpSpPr>
        <p:sp>
          <p:nvSpPr>
            <p:cNvPr id="5" name="Google Shape;331;p23">
              <a:extLst>
                <a:ext uri="{FF2B5EF4-FFF2-40B4-BE49-F238E27FC236}">
                  <a16:creationId xmlns:a16="http://schemas.microsoft.com/office/drawing/2014/main" id="{9BFF4F39-FC8E-9E38-B637-4894D70F27F6}"/>
                </a:ext>
              </a:extLst>
            </p:cNvPr>
            <p:cNvSpPr/>
            <p:nvPr/>
          </p:nvSpPr>
          <p:spPr>
            <a:xfrm rot="5400000">
              <a:off x="4006817" y="395117"/>
              <a:ext cx="732392" cy="3365850"/>
            </a:xfrm>
            <a:prstGeom prst="round2SameRect">
              <a:avLst>
                <a:gd name="adj1" fmla="val 41637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6;p23">
              <a:extLst>
                <a:ext uri="{FF2B5EF4-FFF2-40B4-BE49-F238E27FC236}">
                  <a16:creationId xmlns:a16="http://schemas.microsoft.com/office/drawing/2014/main" id="{204B952B-5B95-651C-2AB2-D0F4E561404F}"/>
                </a:ext>
              </a:extLst>
            </p:cNvPr>
            <p:cNvSpPr/>
            <p:nvPr/>
          </p:nvSpPr>
          <p:spPr>
            <a:xfrm rot="16200000">
              <a:off x="1226611" y="972644"/>
              <a:ext cx="732391" cy="21945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3;p23">
              <a:extLst>
                <a:ext uri="{FF2B5EF4-FFF2-40B4-BE49-F238E27FC236}">
                  <a16:creationId xmlns:a16="http://schemas.microsoft.com/office/drawing/2014/main" id="{64C62DA6-EC60-140E-0C87-47AEF5ED954C}"/>
                </a:ext>
              </a:extLst>
            </p:cNvPr>
            <p:cNvSpPr txBox="1"/>
            <p:nvPr/>
          </p:nvSpPr>
          <p:spPr>
            <a:xfrm flipH="1">
              <a:off x="2613883" y="1724680"/>
              <a:ext cx="3549796" cy="637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В датасете </a:t>
              </a:r>
              <a:r>
                <a:rPr lang="ru-RU" sz="1200" b="1" dirty="0">
                  <a:latin typeface="Roboto"/>
                  <a:ea typeface="Roboto"/>
                  <a:cs typeface="Roboto"/>
                  <a:sym typeface="Roboto"/>
                </a:rPr>
                <a:t>396 749 </a:t>
              </a: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строк и </a:t>
              </a:r>
              <a:r>
                <a:rPr lang="ru-RU" sz="1200" b="1" dirty="0"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 столбцов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360;p23">
              <a:extLst>
                <a:ext uri="{FF2B5EF4-FFF2-40B4-BE49-F238E27FC236}">
                  <a16:creationId xmlns:a16="http://schemas.microsoft.com/office/drawing/2014/main" id="{83BCE64A-905F-747C-2367-2EBCE1ED1639}"/>
                </a:ext>
              </a:extLst>
            </p:cNvPr>
            <p:cNvSpPr txBox="1"/>
            <p:nvPr/>
          </p:nvSpPr>
          <p:spPr>
            <a:xfrm>
              <a:off x="743350" y="1869070"/>
              <a:ext cx="2068468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Размер датасета до удаления выбросов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EEA755-E2B9-2627-3F67-2C3BB52A1389}"/>
              </a:ext>
            </a:extLst>
          </p:cNvPr>
          <p:cNvSpPr txBox="1"/>
          <p:nvPr/>
        </p:nvSpPr>
        <p:spPr>
          <a:xfrm>
            <a:off x="5059774" y="2651858"/>
            <a:ext cx="2355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4">
                    <a:lumMod val="75000"/>
                  </a:schemeClr>
                </a:solidFill>
                <a:latin typeface="Fira Sans Extra Condensed" panose="020B0503050000020004" pitchFamily="34" charset="0"/>
              </a:rPr>
              <a:t>В столбцах </a:t>
            </a:r>
            <a:r>
              <a:rPr lang="ru-RU" sz="1000" b="1" dirty="0">
                <a:solidFill>
                  <a:schemeClr val="accent4">
                    <a:lumMod val="75000"/>
                  </a:schemeClr>
                </a:solidFill>
                <a:latin typeface="Fira Sans Extra Condensed" panose="020B0503050000020004" pitchFamily="34" charset="0"/>
              </a:rPr>
              <a:t>образование</a:t>
            </a:r>
            <a:r>
              <a:rPr lang="ru-RU" sz="1000" dirty="0">
                <a:solidFill>
                  <a:schemeClr val="accent4">
                    <a:lumMod val="75000"/>
                  </a:schemeClr>
                </a:solidFill>
                <a:latin typeface="Fira Sans Extra Condensed" panose="020B0503050000020004" pitchFamily="34" charset="0"/>
              </a:rPr>
              <a:t> и </a:t>
            </a:r>
            <a:r>
              <a:rPr lang="ru-RU" sz="1000" b="1" dirty="0">
                <a:solidFill>
                  <a:schemeClr val="accent4">
                    <a:lumMod val="75000"/>
                  </a:schemeClr>
                </a:solidFill>
                <a:latin typeface="Fira Sans Extra Condensed" panose="020B0503050000020004" pitchFamily="34" charset="0"/>
              </a:rPr>
              <a:t>семейное положение </a:t>
            </a:r>
            <a:r>
              <a:rPr lang="ru-RU" sz="1000" dirty="0">
                <a:solidFill>
                  <a:schemeClr val="accent4">
                    <a:lumMod val="75000"/>
                  </a:schemeClr>
                </a:solidFill>
                <a:latin typeface="Fira Sans Extra Condensed" panose="020B0503050000020004" pitchFamily="34" charset="0"/>
              </a:rPr>
              <a:t>около половины пропущенных данных, их заполнить не удалось</a:t>
            </a:r>
          </a:p>
        </p:txBody>
      </p:sp>
      <p:sp>
        <p:nvSpPr>
          <p:cNvPr id="35" name="Стрелка: развернутая 34">
            <a:extLst>
              <a:ext uri="{FF2B5EF4-FFF2-40B4-BE49-F238E27FC236}">
                <a16:creationId xmlns:a16="http://schemas.microsoft.com/office/drawing/2014/main" id="{B71D5759-80EB-276B-8860-CE595154A478}"/>
              </a:ext>
            </a:extLst>
          </p:cNvPr>
          <p:cNvSpPr/>
          <p:nvPr/>
        </p:nvSpPr>
        <p:spPr>
          <a:xfrm rot="5400000">
            <a:off x="6133776" y="1721797"/>
            <a:ext cx="2965847" cy="2749800"/>
          </a:xfrm>
          <a:prstGeom prst="utur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417EB1-51AB-D121-9E1E-7D2F073EB5BC}"/>
              </a:ext>
            </a:extLst>
          </p:cNvPr>
          <p:cNvSpPr txBox="1"/>
          <p:nvPr/>
        </p:nvSpPr>
        <p:spPr>
          <a:xfrm>
            <a:off x="6172980" y="1715248"/>
            <a:ext cx="2031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Удаляю выбросы по </a:t>
            </a:r>
            <a:r>
              <a:rPr lang="ru-RU" sz="900" b="1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возрасту</a:t>
            </a:r>
            <a:r>
              <a:rPr lang="ru-RU" sz="900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, </a:t>
            </a:r>
            <a:r>
              <a:rPr lang="ru-RU" sz="900" b="1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количеству</a:t>
            </a:r>
            <a:r>
              <a:rPr lang="ru-RU" sz="900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 </a:t>
            </a:r>
            <a:r>
              <a:rPr lang="ru-RU" sz="900" b="1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километров</a:t>
            </a:r>
            <a:r>
              <a:rPr lang="ru-RU" sz="900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, </a:t>
            </a:r>
            <a:r>
              <a:rPr lang="ru-RU" sz="900" b="1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сумме</a:t>
            </a:r>
            <a:r>
              <a:rPr lang="ru-RU" sz="900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 за поездку, </a:t>
            </a:r>
            <a:r>
              <a:rPr lang="ru-RU" sz="900" b="1" dirty="0">
                <a:solidFill>
                  <a:schemeClr val="accent5">
                    <a:lumMod val="75000"/>
                  </a:schemeClr>
                </a:solidFill>
                <a:latin typeface="Fira Sans Extra Condensed" panose="020B0503050000020004" pitchFamily="34" charset="0"/>
              </a:rPr>
              <a:t>бонусам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0AC98FB2-03B7-E518-ECA5-4FAC6A1B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0" y="652175"/>
            <a:ext cx="2706966" cy="425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F9C2F36-8A57-29BB-E9DB-782C0CB399B9}"/>
              </a:ext>
            </a:extLst>
          </p:cNvPr>
          <p:cNvSpPr/>
          <p:nvPr/>
        </p:nvSpPr>
        <p:spPr>
          <a:xfrm>
            <a:off x="2255967" y="1211580"/>
            <a:ext cx="6516395" cy="1498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Google Shape;71;p16">
            <a:extLst>
              <a:ext uri="{FF2B5EF4-FFF2-40B4-BE49-F238E27FC236}">
                <a16:creationId xmlns:a16="http://schemas.microsoft.com/office/drawing/2014/main" id="{9EBAF6DF-8971-25ED-C0FB-593C849CE5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9427"/>
            <a:ext cx="8229600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Разведочный анализ данных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47D20362-6E37-4CFD-903A-75672AF910E2}"/>
              </a:ext>
            </a:extLst>
          </p:cNvPr>
          <p:cNvSpPr txBox="1">
            <a:spLocks/>
          </p:cNvSpPr>
          <p:nvPr/>
        </p:nvSpPr>
        <p:spPr>
          <a:xfrm>
            <a:off x="457200" y="6521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2000" b="0" dirty="0">
                <a:solidFill>
                  <a:schemeClr val="accent6">
                    <a:lumMod val="75000"/>
                  </a:schemeClr>
                </a:solidFill>
              </a:rPr>
              <a:t>Характеристика ЦА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37C88C-FC6D-7A5F-44F7-E17F0101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05" y="2863724"/>
            <a:ext cx="5878736" cy="185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C80E-DFE4-5D65-326F-CA792AA7CA4B}"/>
              </a:ext>
            </a:extLst>
          </p:cNvPr>
          <p:cNvSpPr txBox="1"/>
          <p:nvPr/>
        </p:nvSpPr>
        <p:spPr>
          <a:xfrm>
            <a:off x="3524790" y="4648161"/>
            <a:ext cx="988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ira Sans Condensed Thin" panose="020F0502020204030204" pitchFamily="34" charset="0"/>
              </a:rPr>
              <a:t>F – </a:t>
            </a:r>
            <a:r>
              <a:rPr lang="ru-RU" sz="800" dirty="0">
                <a:latin typeface="Fira Sans Condensed Thin" panose="020F0502020204030204" pitchFamily="34" charset="0"/>
              </a:rPr>
              <a:t>женщины</a:t>
            </a:r>
            <a:r>
              <a:rPr lang="en-US" sz="800" dirty="0">
                <a:latin typeface="Fira Sans Condensed Thin" panose="020F0502020204030204" pitchFamily="34" charset="0"/>
              </a:rPr>
              <a:t> </a:t>
            </a:r>
          </a:p>
          <a:p>
            <a:r>
              <a:rPr lang="en-US" sz="800" dirty="0">
                <a:latin typeface="Fira Sans Condensed Thin" panose="020F0502020204030204" pitchFamily="34" charset="0"/>
              </a:rPr>
              <a:t>M –</a:t>
            </a:r>
            <a:r>
              <a:rPr lang="ru-RU" sz="800" dirty="0">
                <a:latin typeface="Fira Sans Condensed Thin" panose="020F0502020204030204" pitchFamily="34" charset="0"/>
              </a:rPr>
              <a:t> мужчины</a:t>
            </a:r>
            <a:endParaRPr lang="en-US" sz="800" dirty="0">
              <a:latin typeface="Fira Sans Condensed Thin" panose="020F0502020204030204" pitchFamily="34" charset="0"/>
            </a:endParaRP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34EC7-CA90-1822-2FA1-157338E17347}"/>
              </a:ext>
            </a:extLst>
          </p:cNvPr>
          <p:cNvSpPr txBox="1"/>
          <p:nvPr/>
        </p:nvSpPr>
        <p:spPr>
          <a:xfrm>
            <a:off x="4844342" y="4580711"/>
            <a:ext cx="2366628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800" dirty="0">
                <a:latin typeface="Fira Sans Condensed Thin" panose="020F0502020204030204" pitchFamily="34" charset="0"/>
              </a:rPr>
              <a:t>SCH– </a:t>
            </a:r>
            <a:r>
              <a:rPr lang="ru-RU" sz="800" dirty="0">
                <a:latin typeface="Fira Sans Condensed Thin" panose="020F0502020204030204" pitchFamily="34" charset="0"/>
              </a:rPr>
              <a:t>начальное, среднее</a:t>
            </a:r>
            <a:r>
              <a:rPr lang="en-US" sz="800" dirty="0">
                <a:latin typeface="Fira Sans Condensed Thin" panose="020F0502020204030204" pitchFamily="34" charset="0"/>
              </a:rPr>
              <a:t> </a:t>
            </a:r>
          </a:p>
          <a:p>
            <a:r>
              <a:rPr lang="en-US" sz="800" dirty="0">
                <a:latin typeface="Fira Sans Condensed Thin" panose="020F0502020204030204" pitchFamily="34" charset="0"/>
              </a:rPr>
              <a:t>GRD</a:t>
            </a:r>
            <a:r>
              <a:rPr lang="ru-RU" sz="800" dirty="0">
                <a:latin typeface="Fira Sans Condensed Thin" panose="020F0502020204030204" pitchFamily="34" charset="0"/>
              </a:rPr>
              <a:t> </a:t>
            </a:r>
            <a:r>
              <a:rPr lang="en-US" sz="800" dirty="0">
                <a:latin typeface="Fira Sans Condensed Thin" panose="020F0502020204030204" pitchFamily="34" charset="0"/>
              </a:rPr>
              <a:t>–</a:t>
            </a:r>
            <a:r>
              <a:rPr lang="ru-RU" sz="800" dirty="0">
                <a:latin typeface="Fira Sans Condensed Thin" panose="020F0502020204030204" pitchFamily="34" charset="0"/>
              </a:rPr>
              <a:t> высшее</a:t>
            </a:r>
          </a:p>
          <a:p>
            <a:r>
              <a:rPr lang="en-US" sz="800" dirty="0">
                <a:latin typeface="Fira Sans Condensed Thin" panose="020F0502020204030204" pitchFamily="34" charset="0"/>
              </a:rPr>
              <a:t>UGR</a:t>
            </a:r>
            <a:r>
              <a:rPr lang="ru-RU" sz="800" dirty="0">
                <a:latin typeface="Fira Sans Condensed Thin" panose="020F0502020204030204" pitchFamily="34" charset="0"/>
              </a:rPr>
              <a:t> - неполное высшее</a:t>
            </a:r>
          </a:p>
          <a:p>
            <a:endParaRPr lang="ru-RU" sz="800" dirty="0">
              <a:latin typeface="Fira Sans Condensed Thin" panose="020F0502020204030204" pitchFamily="34" charset="0"/>
            </a:endParaRPr>
          </a:p>
          <a:p>
            <a:endParaRPr lang="ru-RU" sz="800" dirty="0">
              <a:latin typeface="Fira Sans Condensed Thin" panose="020F0502020204030204" pitchFamily="34" charset="0"/>
            </a:endParaRPr>
          </a:p>
          <a:p>
            <a:r>
              <a:rPr lang="en-US" sz="800" dirty="0">
                <a:latin typeface="Fira Sans Condensed Thin" panose="020F0502020204030204" pitchFamily="34" charset="0"/>
              </a:rPr>
              <a:t>PGR</a:t>
            </a:r>
            <a:r>
              <a:rPr lang="ru-RU" sz="800" dirty="0">
                <a:latin typeface="Fira Sans Condensed Thin" panose="020F0502020204030204" pitchFamily="34" charset="0"/>
              </a:rPr>
              <a:t> - два высших</a:t>
            </a:r>
          </a:p>
          <a:p>
            <a:r>
              <a:rPr lang="en-US" sz="800" dirty="0">
                <a:latin typeface="Fira Sans Condensed Thin" panose="020F0502020204030204" pitchFamily="34" charset="0"/>
              </a:rPr>
              <a:t>ACD</a:t>
            </a:r>
            <a:r>
              <a:rPr lang="ru-RU" sz="800" dirty="0">
                <a:latin typeface="Fira Sans Condensed Thin" panose="020F0502020204030204" pitchFamily="34" charset="0"/>
              </a:rPr>
              <a:t> - ученая степень</a:t>
            </a:r>
            <a:endParaRPr lang="en-US" sz="800" dirty="0">
              <a:latin typeface="Fira Sans Condensed Thin" panose="020F0502020204030204" pitchFamily="34" charset="0"/>
            </a:endParaRPr>
          </a:p>
          <a:p>
            <a:r>
              <a:rPr lang="en-US" sz="800" dirty="0"/>
              <a:t> </a:t>
            </a:r>
            <a:endParaRPr lang="ru-RU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E7757-1D26-0084-32ED-CA42D6C769E2}"/>
              </a:ext>
            </a:extLst>
          </p:cNvPr>
          <p:cNvSpPr txBox="1"/>
          <p:nvPr/>
        </p:nvSpPr>
        <p:spPr>
          <a:xfrm>
            <a:off x="6899614" y="4558725"/>
            <a:ext cx="2469525" cy="5847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800" dirty="0">
                <a:latin typeface="Fira Sans Condensed Thin" panose="020F0502020204030204" pitchFamily="34" charset="0"/>
              </a:rPr>
              <a:t>MAR —</a:t>
            </a:r>
            <a:r>
              <a:rPr lang="ru-RU" sz="800" dirty="0">
                <a:latin typeface="Fira Sans Condensed Thin" panose="020F0502020204030204" pitchFamily="34" charset="0"/>
              </a:rPr>
              <a:t>женат/замужем</a:t>
            </a:r>
          </a:p>
          <a:p>
            <a:r>
              <a:rPr lang="en-GB" sz="800" dirty="0">
                <a:latin typeface="Fira Sans Condensed Thin" panose="020F0502020204030204" pitchFamily="34" charset="0"/>
              </a:rPr>
              <a:t>CIV — </a:t>
            </a:r>
            <a:r>
              <a:rPr lang="ru-RU" sz="800" dirty="0">
                <a:latin typeface="Fira Sans Condensed Thin" panose="020F0502020204030204" pitchFamily="34" charset="0"/>
              </a:rPr>
              <a:t>гражданский брак </a:t>
            </a:r>
          </a:p>
          <a:p>
            <a:r>
              <a:rPr lang="en-GB" sz="800" dirty="0">
                <a:latin typeface="Fira Sans Condensed Thin" panose="020F0502020204030204" pitchFamily="34" charset="0"/>
              </a:rPr>
              <a:t>UNM — </a:t>
            </a:r>
            <a:r>
              <a:rPr lang="ru-RU" sz="800" dirty="0">
                <a:latin typeface="Fira Sans Condensed Thin" panose="020F0502020204030204" pitchFamily="34" charset="0"/>
              </a:rPr>
              <a:t>холост/не замужем</a:t>
            </a:r>
          </a:p>
          <a:p>
            <a:endParaRPr lang="ru-RU" sz="800" dirty="0">
              <a:latin typeface="Fira Sans Condensed Thin" panose="020F0502020204030204" pitchFamily="34" charset="0"/>
            </a:endParaRPr>
          </a:p>
          <a:p>
            <a:r>
              <a:rPr lang="en-GB" sz="800" dirty="0">
                <a:latin typeface="Fira Sans Condensed Thin" panose="020F0502020204030204" pitchFamily="34" charset="0"/>
              </a:rPr>
              <a:t>DIV — </a:t>
            </a:r>
            <a:r>
              <a:rPr lang="ru-RU" sz="800" dirty="0">
                <a:latin typeface="Fira Sans Condensed Thin" panose="020F0502020204030204" pitchFamily="34" charset="0"/>
              </a:rPr>
              <a:t>разведен(а)</a:t>
            </a:r>
            <a:r>
              <a:rPr lang="en-GB" sz="800" dirty="0">
                <a:latin typeface="Fira Sans Condensed Thin" panose="020F0502020204030204" pitchFamily="34" charset="0"/>
              </a:rPr>
              <a:t> </a:t>
            </a:r>
            <a:endParaRPr lang="ru-RU" sz="800" dirty="0">
              <a:latin typeface="Fira Sans Condensed Thin" panose="020F0502020204030204" pitchFamily="34" charset="0"/>
            </a:endParaRPr>
          </a:p>
          <a:p>
            <a:r>
              <a:rPr lang="en-GB" sz="800" dirty="0">
                <a:latin typeface="Fira Sans Condensed Thin" panose="020F0502020204030204" pitchFamily="34" charset="0"/>
              </a:rPr>
              <a:t>WID — </a:t>
            </a:r>
            <a:r>
              <a:rPr lang="ru-RU" sz="800" dirty="0">
                <a:latin typeface="Fira Sans Condensed Thin" panose="020F0502020204030204" pitchFamily="34" charset="0"/>
              </a:rPr>
              <a:t>вдовец/вдова</a:t>
            </a:r>
            <a:r>
              <a:rPr lang="en-US" sz="800" dirty="0"/>
              <a:t> </a:t>
            </a:r>
            <a:endParaRPr lang="ru-RU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CF89F-067A-1102-EF44-4C11D6500B6C}"/>
              </a:ext>
            </a:extLst>
          </p:cNvPr>
          <p:cNvSpPr txBox="1"/>
          <p:nvPr/>
        </p:nvSpPr>
        <p:spPr>
          <a:xfrm>
            <a:off x="1267174" y="4710184"/>
            <a:ext cx="98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latin typeface="Fira Sans Condensed Thin" panose="020F0502020204030204" pitchFamily="34" charset="0"/>
              </a:rPr>
              <a:t>Возраст, лет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F3DCE29-B9FD-EAA0-FCE4-D0C90472FB28}"/>
              </a:ext>
            </a:extLst>
          </p:cNvPr>
          <p:cNvSpPr/>
          <p:nvPr/>
        </p:nvSpPr>
        <p:spPr>
          <a:xfrm>
            <a:off x="2431875" y="1342511"/>
            <a:ext cx="6164580" cy="1207770"/>
          </a:xfrm>
          <a:prstGeom prst="roundRect">
            <a:avLst/>
          </a:prstGeom>
          <a:solidFill>
            <a:srgbClr val="FFFFF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B64CF-72D1-FFA2-6DE3-2307012C36AC}"/>
              </a:ext>
            </a:extLst>
          </p:cNvPr>
          <p:cNvSpPr txBox="1"/>
          <p:nvPr/>
        </p:nvSpPr>
        <p:spPr>
          <a:xfrm>
            <a:off x="2545079" y="1465667"/>
            <a:ext cx="6051375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Fira Sans Extra Condensed" panose="020B0503050000020004" pitchFamily="34" charset="0"/>
              </a:rPr>
              <a:t>Основная часть ЦА – </a:t>
            </a:r>
            <a:r>
              <a:rPr lang="ru-RU" sz="1200" b="1" dirty="0">
                <a:latin typeface="Fira Sans Extra Condensed" panose="020B0503050000020004" pitchFamily="34" charset="0"/>
              </a:rPr>
              <a:t>молодежь</a:t>
            </a:r>
            <a:r>
              <a:rPr lang="ru-RU" sz="1200" dirty="0">
                <a:latin typeface="Fira Sans Extra Condensed" panose="020B0503050000020004" pitchFamily="34" charset="0"/>
              </a:rPr>
              <a:t>, средний возраст – 31 год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Fira Sans Extra Condensed" panose="020B0503050000020004" pitchFamily="34" charset="0"/>
              </a:rPr>
              <a:t>Более 80% пользователей – </a:t>
            </a:r>
            <a:r>
              <a:rPr lang="ru-RU" sz="1200" b="1" dirty="0">
                <a:latin typeface="Fira Sans Extra Condensed" panose="020B0503050000020004" pitchFamily="34" charset="0"/>
              </a:rPr>
              <a:t>мужчины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Fira Sans Extra Condensed" panose="020B0503050000020004" pitchFamily="34" charset="0"/>
              </a:rPr>
              <a:t>Около половины ЦА имеют </a:t>
            </a:r>
            <a:r>
              <a:rPr lang="ru-RU" sz="1200" b="1" dirty="0">
                <a:latin typeface="Fira Sans Extra Condensed" panose="020B0503050000020004" pitchFamily="34" charset="0"/>
              </a:rPr>
              <a:t>высшее образование           </a:t>
            </a:r>
            <a:endParaRPr lang="ru-RU" sz="1200" dirty="0"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Fira Sans Extra Condensed" panose="020B0503050000020004" pitchFamily="34" charset="0"/>
              </a:rPr>
              <a:t>Более половины ЦА </a:t>
            </a:r>
            <a:r>
              <a:rPr lang="ru-RU" sz="1200" b="1" dirty="0">
                <a:latin typeface="Fira Sans Extra Condensed" panose="020B0503050000020004" pitchFamily="34" charset="0"/>
              </a:rPr>
              <a:t>холосты</a:t>
            </a:r>
            <a:r>
              <a:rPr lang="ru-RU" sz="1200" dirty="0">
                <a:latin typeface="Fira Sans Extra Condensed" panose="020B0503050000020004" pitchFamily="34" charset="0"/>
              </a:rPr>
              <a:t>, а треть состоит в браке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Fira Sans Extra Condensed" panose="020B0503050000020004" pitchFamily="34" charset="0"/>
              </a:rPr>
              <a:t>Большинство пользователей из </a:t>
            </a:r>
            <a:r>
              <a:rPr lang="ru-RU" sz="1200" b="1" dirty="0">
                <a:latin typeface="Fira Sans Extra Condensed" panose="020B0503050000020004" pitchFamily="34" charset="0"/>
              </a:rPr>
              <a:t>европейской</a:t>
            </a:r>
            <a:r>
              <a:rPr lang="ru-RU" sz="1200" dirty="0">
                <a:latin typeface="Fira Sans Extra Condensed" panose="020B0503050000020004" pitchFamily="34" charset="0"/>
              </a:rPr>
              <a:t> части России (до 4 временной зоны)</a:t>
            </a:r>
          </a:p>
        </p:txBody>
      </p:sp>
    </p:spTree>
    <p:extLst>
      <p:ext uri="{BB962C8B-B14F-4D97-AF65-F5344CB8AC3E}">
        <p14:creationId xmlns:p14="http://schemas.microsoft.com/office/powerpoint/2010/main" val="24738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A924AC23-CA3F-8B93-2479-514FB91EF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2174"/>
            <a:ext cx="2827020" cy="433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58404820-9E2B-9702-1B57-EFC17D4207DF}"/>
              </a:ext>
            </a:extLst>
          </p:cNvPr>
          <p:cNvSpPr txBox="1">
            <a:spLocks/>
          </p:cNvSpPr>
          <p:nvPr/>
        </p:nvSpPr>
        <p:spPr>
          <a:xfrm>
            <a:off x="457200" y="26730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0" lang="ru-RU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Разведочный анализ данных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Google Shape;71;p16">
            <a:extLst>
              <a:ext uri="{FF2B5EF4-FFF2-40B4-BE49-F238E27FC236}">
                <a16:creationId xmlns:a16="http://schemas.microsoft.com/office/drawing/2014/main" id="{AD024F23-0B90-FCF2-533C-2A983973BF91}"/>
              </a:ext>
            </a:extLst>
          </p:cNvPr>
          <p:cNvSpPr txBox="1">
            <a:spLocks/>
          </p:cNvSpPr>
          <p:nvPr/>
        </p:nvSpPr>
        <p:spPr>
          <a:xfrm>
            <a:off x="457200" y="6521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2000" b="0" dirty="0">
                <a:solidFill>
                  <a:schemeClr val="accent6">
                    <a:lumMod val="75000"/>
                  </a:schemeClr>
                </a:solidFill>
              </a:rPr>
              <a:t>Характеристика поездок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53C5C6-5D6C-88DD-651A-79E9D5FA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638730"/>
            <a:ext cx="4427220" cy="228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18E5F34-99F7-60EC-B7E6-27C34D8D7FD9}"/>
              </a:ext>
            </a:extLst>
          </p:cNvPr>
          <p:cNvSpPr/>
          <p:nvPr/>
        </p:nvSpPr>
        <p:spPr>
          <a:xfrm>
            <a:off x="2255967" y="1211581"/>
            <a:ext cx="6516395" cy="1360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93C381C-44D4-CE7B-6949-6727B9348C47}"/>
              </a:ext>
            </a:extLst>
          </p:cNvPr>
          <p:cNvSpPr/>
          <p:nvPr/>
        </p:nvSpPr>
        <p:spPr>
          <a:xfrm>
            <a:off x="2431875" y="1342511"/>
            <a:ext cx="6164580" cy="1095889"/>
          </a:xfrm>
          <a:prstGeom prst="roundRect">
            <a:avLst/>
          </a:prstGeom>
          <a:solidFill>
            <a:srgbClr val="FFFFF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023AF-E22A-8FFB-64C0-A63F5E3A66AB}"/>
              </a:ext>
            </a:extLst>
          </p:cNvPr>
          <p:cNvSpPr txBox="1"/>
          <p:nvPr/>
        </p:nvSpPr>
        <p:spPr>
          <a:xfrm>
            <a:off x="2584274" y="1382623"/>
            <a:ext cx="5859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000" dirty="0"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Около </a:t>
            </a:r>
            <a:r>
              <a:rPr lang="en-US" sz="1000" dirty="0"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75%</a:t>
            </a:r>
            <a:r>
              <a:rPr lang="ru-RU" sz="1000" dirty="0"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 поездок не превышают 3 км, а </a:t>
            </a:r>
            <a:r>
              <a:rPr lang="ru-RU" sz="1000" b="1" dirty="0"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медианный километраж – 1.7 км </a:t>
            </a:r>
            <a:r>
              <a:rPr lang="ru-RU" sz="1000" dirty="0"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(человек проходит такое расстояние примерно за 20 минут) – люди используют самокаты чаще всего для того, чтобы быстро добраться куда-то (а не для, например, прогулок)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000" dirty="0"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Существует </a:t>
            </a:r>
            <a:r>
              <a:rPr lang="ru-RU" sz="1000" b="1" dirty="0"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отрицательная корреляция между ценой за минуту и взносом и номером часового пояса</a:t>
            </a:r>
            <a:r>
              <a:rPr lang="ru-RU" sz="1000" dirty="0"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, более того можем увидеть, что она связана с тем, что в 3 часовом поясе (включающем Москву, Санкт-Петербург)  большая концентрация цен, превышающих среднюю</a:t>
            </a:r>
          </a:p>
        </p:txBody>
      </p:sp>
    </p:spTree>
    <p:extLst>
      <p:ext uri="{BB962C8B-B14F-4D97-AF65-F5344CB8AC3E}">
        <p14:creationId xmlns:p14="http://schemas.microsoft.com/office/powerpoint/2010/main" val="49962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Продуктовые гипотезы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2" name="Google Shape;222;p20"/>
          <p:cNvSpPr/>
          <p:nvPr/>
        </p:nvSpPr>
        <p:spPr>
          <a:xfrm rot="-2700000">
            <a:off x="1695115" y="1216734"/>
            <a:ext cx="409839" cy="409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0" name="Google Shape;230;p20"/>
          <p:cNvCxnSpPr>
            <a:cxnSpLocks/>
          </p:cNvCxnSpPr>
          <p:nvPr/>
        </p:nvCxnSpPr>
        <p:spPr>
          <a:xfrm>
            <a:off x="876300" y="4174700"/>
            <a:ext cx="750752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/>
          <p:nvPr/>
        </p:nvSpPr>
        <p:spPr>
          <a:xfrm rot="-2700000">
            <a:off x="1843130" y="4054959"/>
            <a:ext cx="179464" cy="1794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 rot="-2700000">
            <a:off x="4481438" y="4084968"/>
            <a:ext cx="179464" cy="1794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 rot="-2700000">
            <a:off x="7144672" y="4084969"/>
            <a:ext cx="179464" cy="179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1595535" y="1206854"/>
            <a:ext cx="6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5" name="Google Shape;235;p20"/>
          <p:cNvSpPr/>
          <p:nvPr/>
        </p:nvSpPr>
        <p:spPr>
          <a:xfrm rot="-2700000">
            <a:off x="4350576" y="1263378"/>
            <a:ext cx="409839" cy="409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4250996" y="1253498"/>
            <a:ext cx="6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1" name="Google Shape;241;p20"/>
          <p:cNvSpPr/>
          <p:nvPr/>
        </p:nvSpPr>
        <p:spPr>
          <a:xfrm rot="-2700000">
            <a:off x="6987573" y="1284471"/>
            <a:ext cx="409839" cy="40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2E34855-BF9E-A495-3622-B51ABE3C45E5}"/>
              </a:ext>
            </a:extLst>
          </p:cNvPr>
          <p:cNvGrpSpPr/>
          <p:nvPr/>
        </p:nvGrpSpPr>
        <p:grpSpPr>
          <a:xfrm>
            <a:off x="746760" y="1879167"/>
            <a:ext cx="2370240" cy="1967623"/>
            <a:chOff x="777240" y="1879167"/>
            <a:chExt cx="2339760" cy="1967623"/>
          </a:xfrm>
        </p:grpSpPr>
        <p:sp>
          <p:nvSpPr>
            <p:cNvPr id="223" name="Google Shape;223;p20"/>
            <p:cNvSpPr/>
            <p:nvPr/>
          </p:nvSpPr>
          <p:spPr>
            <a:xfrm>
              <a:off x="790621" y="1879167"/>
              <a:ext cx="2305583" cy="607533"/>
            </a:xfrm>
            <a:custGeom>
              <a:avLst/>
              <a:gdLst/>
              <a:ahLst/>
              <a:cxnLst/>
              <a:rect l="l" t="t" r="r" b="b"/>
              <a:pathLst>
                <a:path w="9155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9155" y="2085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90607" y="2486548"/>
              <a:ext cx="2305622" cy="1360242"/>
            </a:xfrm>
            <a:custGeom>
              <a:avLst/>
              <a:gdLst/>
              <a:ahLst/>
              <a:cxnLst/>
              <a:rect l="l" t="t" r="r" b="b"/>
              <a:pathLst>
                <a:path w="9155" h="10943" extrusionOk="0">
                  <a:moveTo>
                    <a:pt x="0" y="0"/>
                  </a:moveTo>
                  <a:lnTo>
                    <a:pt x="0" y="9195"/>
                  </a:lnTo>
                  <a:lnTo>
                    <a:pt x="3617" y="9195"/>
                  </a:lnTo>
                  <a:lnTo>
                    <a:pt x="4639" y="10943"/>
                  </a:lnTo>
                  <a:lnTo>
                    <a:pt x="5620" y="9195"/>
                  </a:lnTo>
                  <a:lnTo>
                    <a:pt x="9155" y="9195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1028171" y="2169338"/>
              <a:ext cx="1699722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Понижение суммы взноса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" name="Google Shape;226;p20"/>
            <p:cNvSpPr txBox="1"/>
            <p:nvPr/>
          </p:nvSpPr>
          <p:spPr>
            <a:xfrm>
              <a:off x="777240" y="2614503"/>
              <a:ext cx="2339760" cy="8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Если снизить сумму взноса (и повысить стоимость минуты, так, чтобы в среднем стоимость поездок не менялась), то удастся привлечь новую аудиторию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7528DA6-1170-8439-2CB4-0E70A8BB592C}"/>
              </a:ext>
            </a:extLst>
          </p:cNvPr>
          <p:cNvGrpSpPr/>
          <p:nvPr/>
        </p:nvGrpSpPr>
        <p:grpSpPr>
          <a:xfrm>
            <a:off x="3234944" y="1879167"/>
            <a:ext cx="2678175" cy="1967623"/>
            <a:chOff x="3680913" y="1879167"/>
            <a:chExt cx="1834750" cy="1967623"/>
          </a:xfrm>
        </p:grpSpPr>
        <p:sp>
          <p:nvSpPr>
            <p:cNvPr id="236" name="Google Shape;236;p20"/>
            <p:cNvSpPr/>
            <p:nvPr/>
          </p:nvSpPr>
          <p:spPr>
            <a:xfrm>
              <a:off x="3694296" y="1879167"/>
              <a:ext cx="1807950" cy="607533"/>
            </a:xfrm>
            <a:custGeom>
              <a:avLst/>
              <a:gdLst/>
              <a:ahLst/>
              <a:cxnLst/>
              <a:rect l="l" t="t" r="r" b="b"/>
              <a:pathLst>
                <a:path w="9155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9155" y="2085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694280" y="2486548"/>
              <a:ext cx="1807980" cy="1360242"/>
            </a:xfrm>
            <a:custGeom>
              <a:avLst/>
              <a:gdLst/>
              <a:ahLst/>
              <a:cxnLst/>
              <a:rect l="l" t="t" r="r" b="b"/>
              <a:pathLst>
                <a:path w="9155" h="10943" extrusionOk="0">
                  <a:moveTo>
                    <a:pt x="0" y="0"/>
                  </a:moveTo>
                  <a:lnTo>
                    <a:pt x="0" y="9195"/>
                  </a:lnTo>
                  <a:lnTo>
                    <a:pt x="3617" y="9195"/>
                  </a:lnTo>
                  <a:lnTo>
                    <a:pt x="4639" y="10943"/>
                  </a:lnTo>
                  <a:lnTo>
                    <a:pt x="5620" y="9195"/>
                  </a:lnTo>
                  <a:lnTo>
                    <a:pt x="9155" y="9195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3929899" y="2100258"/>
              <a:ext cx="1332857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ru-RU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Абонементы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3680913" y="2614503"/>
              <a:ext cx="1834750" cy="8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Если ввести абонементы на поездки на самокатах в определенные часы, то спрос на сервис увеличится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4D5612C-7F91-74EB-40CD-664EABEE67CF}"/>
              </a:ext>
            </a:extLst>
          </p:cNvPr>
          <p:cNvGrpSpPr/>
          <p:nvPr/>
        </p:nvGrpSpPr>
        <p:grpSpPr>
          <a:xfrm>
            <a:off x="6071617" y="1879168"/>
            <a:ext cx="2325623" cy="1967622"/>
            <a:chOff x="6562490" y="1879168"/>
            <a:chExt cx="1834750" cy="1967622"/>
          </a:xfrm>
        </p:grpSpPr>
        <p:sp>
          <p:nvSpPr>
            <p:cNvPr id="242" name="Google Shape;242;p20"/>
            <p:cNvSpPr/>
            <p:nvPr/>
          </p:nvSpPr>
          <p:spPr>
            <a:xfrm>
              <a:off x="6575872" y="1879168"/>
              <a:ext cx="1807950" cy="607533"/>
            </a:xfrm>
            <a:custGeom>
              <a:avLst/>
              <a:gdLst/>
              <a:ahLst/>
              <a:cxnLst/>
              <a:rect l="l" t="t" r="r" b="b"/>
              <a:pathLst>
                <a:path w="9155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9155" y="2085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575857" y="2486548"/>
              <a:ext cx="1807980" cy="1360242"/>
            </a:xfrm>
            <a:custGeom>
              <a:avLst/>
              <a:gdLst/>
              <a:ahLst/>
              <a:cxnLst/>
              <a:rect l="l" t="t" r="r" b="b"/>
              <a:pathLst>
                <a:path w="9155" h="10943" extrusionOk="0">
                  <a:moveTo>
                    <a:pt x="0" y="0"/>
                  </a:moveTo>
                  <a:lnTo>
                    <a:pt x="0" y="9195"/>
                  </a:lnTo>
                  <a:lnTo>
                    <a:pt x="3617" y="9195"/>
                  </a:lnTo>
                  <a:lnTo>
                    <a:pt x="4639" y="10943"/>
                  </a:lnTo>
                  <a:lnTo>
                    <a:pt x="5620" y="9195"/>
                  </a:lnTo>
                  <a:lnTo>
                    <a:pt x="9155" y="9195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6641843" y="2169338"/>
              <a:ext cx="1695281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Холдеры для напитков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6562490" y="2614502"/>
              <a:ext cx="1834750" cy="989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defRPr/>
              </a:pPr>
              <a:r>
                <a:rPr lang="ru-RU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Если добавить удобные и прочные холдеры для стаканчиков, то увеличится использование сервисом молодой аудитории</a:t>
              </a:r>
              <a:endPara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6" name="Google Shape;246;p20"/>
          <p:cNvSpPr txBox="1"/>
          <p:nvPr/>
        </p:nvSpPr>
        <p:spPr>
          <a:xfrm>
            <a:off x="6911597" y="1285983"/>
            <a:ext cx="6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*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08448-C1A8-BEE7-529F-1774240A2348}"/>
              </a:ext>
            </a:extLst>
          </p:cNvPr>
          <p:cNvSpPr txBox="1"/>
          <p:nvPr/>
        </p:nvSpPr>
        <p:spPr>
          <a:xfrm>
            <a:off x="740872" y="4695592"/>
            <a:ext cx="5240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*нельзя проверить по датасету, но мне она показалась интересной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>
            <a:spLocks noGrp="1"/>
          </p:cNvSpPr>
          <p:nvPr>
            <p:ph type="title"/>
          </p:nvPr>
        </p:nvSpPr>
        <p:spPr>
          <a:xfrm>
            <a:off x="457200" y="272642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Продуктовые гипотезы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36806-63C2-CAE0-839A-0717703EC152}"/>
              </a:ext>
            </a:extLst>
          </p:cNvPr>
          <p:cNvSpPr txBox="1"/>
          <p:nvPr/>
        </p:nvSpPr>
        <p:spPr>
          <a:xfrm>
            <a:off x="548640" y="1133675"/>
            <a:ext cx="4404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Сниженный взнос привлечет новую аудиторию, так как:</a:t>
            </a:r>
          </a:p>
          <a:p>
            <a:pPr marL="342900" indent="-342900">
              <a:buAutoNum type="arabicPeriod"/>
            </a:pPr>
            <a:r>
              <a:rPr lang="ru-RU" dirty="0"/>
              <a:t>За меньшую сумму люди будут готовы попробовать поездку в первый раз: их издержки снизятся, а значит и матожидание полезности от попытки</a:t>
            </a:r>
          </a:p>
          <a:p>
            <a:pPr marL="342900" indent="-342900">
              <a:buAutoNum type="arabicPeriod"/>
            </a:pPr>
            <a:r>
              <a:rPr lang="ru-RU" dirty="0"/>
              <a:t>Некоторые люди, которым нужно проехать немного, предпочтут самокат из-за сниженного взноса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/>
              <a:t>Сниженный взнос простимулирует текущих пользователей чаще пользоваться услугой: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Им придется платить меньшую сумму в моменте, осознанно, поэтому они чаще будут пользоваться сервисом с ощущением, что они тратят меньше</a:t>
            </a:r>
          </a:p>
        </p:txBody>
      </p:sp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265D1FA4-839F-714F-4110-F9BCD1E2C505}"/>
              </a:ext>
            </a:extLst>
          </p:cNvPr>
          <p:cNvSpPr txBox="1">
            <a:spLocks/>
          </p:cNvSpPr>
          <p:nvPr/>
        </p:nvSpPr>
        <p:spPr>
          <a:xfrm>
            <a:off x="457200" y="6521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2000" b="0" dirty="0">
                <a:solidFill>
                  <a:schemeClr val="accent6">
                    <a:lumMod val="75000"/>
                  </a:schemeClr>
                </a:solidFill>
              </a:rPr>
              <a:t>Гипотеза 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91F513D-9A66-BF4E-2AF2-E2AD7DABC587}"/>
              </a:ext>
            </a:extLst>
          </p:cNvPr>
          <p:cNvSpPr/>
          <p:nvPr/>
        </p:nvSpPr>
        <p:spPr>
          <a:xfrm>
            <a:off x="5494020" y="1211580"/>
            <a:ext cx="2948940" cy="18973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68857-A32A-259A-0098-E88B5269F73F}"/>
              </a:ext>
            </a:extLst>
          </p:cNvPr>
          <p:cNvSpPr txBox="1"/>
          <p:nvPr/>
        </p:nvSpPr>
        <p:spPr>
          <a:xfrm>
            <a:off x="5772150" y="1557129"/>
            <a:ext cx="239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Если снизить сумму взноса (и повысить стоимость минуты, так, чтобы в среднем стоимость поездок не менялась), то удастся привлечь новую аудиторию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F2E63-4ECB-25DF-5936-30267C51E6AE}"/>
              </a:ext>
            </a:extLst>
          </p:cNvPr>
          <p:cNvSpPr txBox="1"/>
          <p:nvPr/>
        </p:nvSpPr>
        <p:spPr>
          <a:xfrm>
            <a:off x="5398770" y="3454509"/>
            <a:ext cx="3474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Эта гипотеза хороша тем, что она может помочь увеличить спрос на товар без дополнительных издержек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Доля Т-Банка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98" name="Google Shape;198;p19"/>
          <p:cNvGrpSpPr/>
          <p:nvPr/>
        </p:nvGrpSpPr>
        <p:grpSpPr>
          <a:xfrm>
            <a:off x="6085888" y="1952024"/>
            <a:ext cx="2122320" cy="955126"/>
            <a:chOff x="6368238" y="3321874"/>
            <a:chExt cx="2122320" cy="955126"/>
          </a:xfrm>
        </p:grpSpPr>
        <p:sp>
          <p:nvSpPr>
            <p:cNvPr id="199" name="Google Shape;199;p19"/>
            <p:cNvSpPr txBox="1"/>
            <p:nvPr/>
          </p:nvSpPr>
          <p:spPr>
            <a:xfrm>
              <a:off x="6368238" y="3321874"/>
              <a:ext cx="20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Другие</a:t>
              </a:r>
              <a:endParaRPr sz="2000" dirty="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6452058" y="3606200"/>
              <a:ext cx="20385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Всего за сезон 2024 года было совершено </a:t>
              </a:r>
              <a:r>
                <a:rPr lang="ru-RU" sz="1200" b="1" dirty="0">
                  <a:solidFill>
                    <a:schemeClr val="accent4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211,7 млн </a:t>
              </a: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поездок*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754381" y="1935427"/>
            <a:ext cx="2303732" cy="1033196"/>
            <a:chOff x="529931" y="3305277"/>
            <a:chExt cx="2303732" cy="1033196"/>
          </a:xfrm>
        </p:grpSpPr>
        <p:sp>
          <p:nvSpPr>
            <p:cNvPr id="202" name="Google Shape;202;p19"/>
            <p:cNvSpPr txBox="1"/>
            <p:nvPr/>
          </p:nvSpPr>
          <p:spPr>
            <a:xfrm>
              <a:off x="529931" y="3305277"/>
              <a:ext cx="20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chemeClr val="accent6">
                      <a:lumMod val="75000"/>
                    </a:schemeClr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Т-Банк</a:t>
              </a:r>
              <a:endParaRPr sz="2000" dirty="0">
                <a:solidFill>
                  <a:schemeClr val="accent6">
                    <a:lumMod val="75000"/>
                  </a:schemeClr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529931" y="3667673"/>
              <a:ext cx="2303732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Каждая ст</a:t>
              </a: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рока датасета – поездка, суммарно с сервисом Т-Банка было совершено </a:t>
              </a:r>
              <a:r>
                <a:rPr lang="ru-RU" sz="1200" b="1" dirty="0">
                  <a:solidFill>
                    <a:schemeClr val="accent6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396 749 </a:t>
              </a:r>
              <a:r>
                <a:rPr lang="ru-RU" sz="1200" dirty="0">
                  <a:latin typeface="Roboto"/>
                  <a:ea typeface="Roboto"/>
                  <a:cs typeface="Roboto"/>
                  <a:sym typeface="Roboto"/>
                </a:rPr>
                <a:t>поездок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7692829" y="1536571"/>
            <a:ext cx="339253" cy="339253"/>
            <a:chOff x="5049725" y="3806450"/>
            <a:chExt cx="481825" cy="481825"/>
          </a:xfrm>
        </p:grpSpPr>
        <p:sp>
          <p:nvSpPr>
            <p:cNvPr id="206" name="Google Shape;206;p19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9" name="Google Shape;209;p19"/>
          <p:cNvGrpSpPr/>
          <p:nvPr/>
        </p:nvGrpSpPr>
        <p:grpSpPr>
          <a:xfrm>
            <a:off x="872753" y="1536571"/>
            <a:ext cx="339253" cy="339253"/>
            <a:chOff x="5651375" y="3806450"/>
            <a:chExt cx="481825" cy="481825"/>
          </a:xfrm>
          <a:solidFill>
            <a:schemeClr val="accent6">
              <a:lumMod val="75000"/>
            </a:schemeClr>
          </a:solidFill>
        </p:grpSpPr>
        <p:sp>
          <p:nvSpPr>
            <p:cNvPr id="210" name="Google Shape;210;p19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5" name="Google Shape;215;p19"/>
          <p:cNvSpPr txBox="1"/>
          <p:nvPr/>
        </p:nvSpPr>
        <p:spPr>
          <a:xfrm>
            <a:off x="961594" y="3044825"/>
            <a:ext cx="1021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2</a:t>
            </a:r>
            <a:r>
              <a:rPr lang="en" sz="2400" dirty="0">
                <a:solidFill>
                  <a:schemeClr val="accent6">
                    <a:lumMod val="75000"/>
                  </a:schemeClr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%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7010569" y="3044825"/>
            <a:ext cx="1021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4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98</a:t>
            </a:r>
            <a:r>
              <a:rPr lang="en" sz="2400" dirty="0">
                <a:solidFill>
                  <a:schemeClr val="accent4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%</a:t>
            </a:r>
            <a:endParaRPr sz="2400" dirty="0">
              <a:solidFill>
                <a:schemeClr val="accent4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9" name="Google Shape;71;p16">
            <a:extLst>
              <a:ext uri="{FF2B5EF4-FFF2-40B4-BE49-F238E27FC236}">
                <a16:creationId xmlns:a16="http://schemas.microsoft.com/office/drawing/2014/main" id="{31740B30-99B3-9008-9BC8-769E903DF08E}"/>
              </a:ext>
            </a:extLst>
          </p:cNvPr>
          <p:cNvSpPr txBox="1">
            <a:spLocks/>
          </p:cNvSpPr>
          <p:nvPr/>
        </p:nvSpPr>
        <p:spPr>
          <a:xfrm>
            <a:off x="457200" y="81700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ru-RU" sz="2000" b="0" dirty="0">
                <a:solidFill>
                  <a:schemeClr val="accent6">
                    <a:lumMod val="75000"/>
                  </a:schemeClr>
                </a:solidFill>
              </a:rPr>
              <a:t>в сфере аренды электросамокатов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FC9E2-C752-C295-02E2-8A7E1A649958}"/>
              </a:ext>
            </a:extLst>
          </p:cNvPr>
          <p:cNvSpPr txBox="1"/>
          <p:nvPr/>
        </p:nvSpPr>
        <p:spPr>
          <a:xfrm>
            <a:off x="740873" y="4695592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*по данным </a:t>
            </a:r>
            <a:r>
              <a:rPr lang="ru-RU" sz="1200" dirty="0" err="1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трушеринга</a:t>
            </a:r>
            <a:endParaRPr lang="ru-RU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214;p19">
            <a:extLst>
              <a:ext uri="{FF2B5EF4-FFF2-40B4-BE49-F238E27FC236}">
                <a16:creationId xmlns:a16="http://schemas.microsoft.com/office/drawing/2014/main" id="{88B57552-7370-A528-69CF-81100555B96F}"/>
              </a:ext>
            </a:extLst>
          </p:cNvPr>
          <p:cNvSpPr/>
          <p:nvPr/>
        </p:nvSpPr>
        <p:spPr>
          <a:xfrm>
            <a:off x="2447277" y="2359021"/>
            <a:ext cx="4200900" cy="4200900"/>
          </a:xfrm>
          <a:prstGeom prst="blockArc">
            <a:avLst>
              <a:gd name="adj1" fmla="val 10810477"/>
              <a:gd name="adj2" fmla="val 17201148"/>
              <a:gd name="adj3" fmla="val 283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4;p19">
            <a:extLst>
              <a:ext uri="{FF2B5EF4-FFF2-40B4-BE49-F238E27FC236}">
                <a16:creationId xmlns:a16="http://schemas.microsoft.com/office/drawing/2014/main" id="{F0A2F02A-EAA3-40C6-F0C9-80A467A8E218}"/>
              </a:ext>
            </a:extLst>
          </p:cNvPr>
          <p:cNvSpPr/>
          <p:nvPr/>
        </p:nvSpPr>
        <p:spPr>
          <a:xfrm flipH="1">
            <a:off x="2442547" y="2359021"/>
            <a:ext cx="4200900" cy="4200900"/>
          </a:xfrm>
          <a:prstGeom prst="blockArc">
            <a:avLst>
              <a:gd name="adj1" fmla="val 10810477"/>
              <a:gd name="adj2" fmla="val 21295792"/>
              <a:gd name="adj3" fmla="val 281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531</Words>
  <Application>Microsoft Office PowerPoint</Application>
  <PresentationFormat>Экран (16:9)</PresentationFormat>
  <Paragraphs>75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Fira Sans Extra Condensed</vt:lpstr>
      <vt:lpstr>Fira Sans Extra Condensed Medium</vt:lpstr>
      <vt:lpstr>Fira Sans Condensed ExtraBold</vt:lpstr>
      <vt:lpstr>Fira Sans Condensed Medium</vt:lpstr>
      <vt:lpstr>Fira Sans Condensed SemiBold</vt:lpstr>
      <vt:lpstr>Fira Sans Condensed Thin</vt:lpstr>
      <vt:lpstr>Fira Sans</vt:lpstr>
      <vt:lpstr>Arial</vt:lpstr>
      <vt:lpstr>Roboto</vt:lpstr>
      <vt:lpstr>Design Elements Infographics by Slidesgo</vt:lpstr>
      <vt:lpstr>Кейс для продуктовых аналитиков Т-Банк</vt:lpstr>
      <vt:lpstr>Разведочный анализ данных</vt:lpstr>
      <vt:lpstr>Разведочный анализ данных</vt:lpstr>
      <vt:lpstr>Презентация PowerPoint</vt:lpstr>
      <vt:lpstr>Продуктовые гипотезы</vt:lpstr>
      <vt:lpstr>Продуктовые гипотезы</vt:lpstr>
      <vt:lpstr>Доля Т-Банка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Чибрик Михаела -</cp:lastModifiedBy>
  <cp:revision>5</cp:revision>
  <dcterms:modified xsi:type="dcterms:W3CDTF">2025-05-12T18:33:29Z</dcterms:modified>
</cp:coreProperties>
</file>