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6" r:id="rId7"/>
    <p:sldId id="264" r:id="rId8"/>
    <p:sldId id="265" r:id="rId9"/>
    <p:sldId id="268" r:id="rId10"/>
    <p:sldId id="269" r:id="rId11"/>
  </p:sldIdLst>
  <p:sldSz cx="18288000" cy="10287000"/>
  <p:notesSz cx="6858000" cy="9144000"/>
  <p:embeddedFontLst>
    <p:embeddedFont>
      <p:font typeface="Montserrat Classic" panose="020B0604020202020204" charset="0"/>
      <p:regular r:id="rId12"/>
    </p:embeddedFont>
    <p:embeddedFont>
      <p:font typeface="Montserrat Classic Bold" panose="020B0604020202020204" charset="0"/>
      <p:regular r:id="rId13"/>
    </p:embeddedFont>
    <p:embeddedFont>
      <p:font typeface="Montserrat Light" panose="00000400000000000000" pitchFamily="2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A52"/>
    <a:srgbClr val="FF4D0E"/>
    <a:srgbClr val="FF5519"/>
    <a:srgbClr val="FFFFFF"/>
    <a:srgbClr val="66768C"/>
    <a:srgbClr val="828EA1"/>
    <a:srgbClr val="EF553B"/>
    <a:srgbClr val="636EFA"/>
    <a:srgbClr val="069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err="1"/>
              <a:t>Jumlah Kursi</a:t>
            </a:r>
            <a:endParaRPr lang="en-US" dirty="0"/>
          </a:p>
        </c:rich>
      </c:tx>
      <c:layout>
        <c:manualLayout>
          <c:xMode val="edge"/>
          <c:yMode val="edge"/>
          <c:x val="0.35562072896522695"/>
          <c:y val="6.321184092167841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115651496551967E-2"/>
          <c:y val="0.12160713865753726"/>
          <c:w val="0.89053335616976759"/>
          <c:h val="0.827496006019559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Jumlah Kursi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C0-4D1A-8F74-FADE9CD9A7CF}"/>
              </c:ext>
            </c:extLst>
          </c:dPt>
          <c:dPt>
            <c:idx val="1"/>
            <c:bubble3D val="0"/>
            <c:explosion val="7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C0-4D1A-8F74-FADE9CD9A7CF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C0-4D1A-8F74-FADE9CD9A7CF}"/>
              </c:ext>
            </c:extLst>
          </c:dPt>
          <c:dLbls>
            <c:dLbl>
              <c:idx val="0"/>
              <c:layout>
                <c:manualLayout>
                  <c:x val="0.13095239848845661"/>
                  <c:y val="-0.1643507863963638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C0-4D1A-8F74-FADE9CD9A7CF}"/>
                </c:ext>
              </c:extLst>
            </c:dLbl>
            <c:dLbl>
              <c:idx val="1"/>
              <c:layout>
                <c:manualLayout>
                  <c:x val="-0.30102044847346521"/>
                  <c:y val="6.7952728990804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C0-4D1A-8F74-FADE9CD9A7CF}"/>
                </c:ext>
              </c:extLst>
            </c:dLbl>
            <c:dLbl>
              <c:idx val="2"/>
              <c:layout>
                <c:manualLayout>
                  <c:x val="-0.13265307898830669"/>
                  <c:y val="-0.1517084182120281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C0-4D1A-8F74-FADE9CD9A7CF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Dibawah 14 Kursi</c:v>
                </c:pt>
                <c:pt idx="1">
                  <c:v>14-46 Kursi</c:v>
                </c:pt>
                <c:pt idx="2">
                  <c:v>Lebih dari 46 Kursi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27.9</c:v>
                </c:pt>
                <c:pt idx="1">
                  <c:v>50.7</c:v>
                </c:pt>
                <c:pt idx="2">
                  <c:v>21.4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C0-4D1A-8F74-FADE9CD9A7C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4627" y="5059490"/>
            <a:ext cx="13445836" cy="5799010"/>
            <a:chOff x="0" y="0"/>
            <a:chExt cx="17927782" cy="773201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443346" y="0"/>
              <a:ext cx="4058082" cy="596405"/>
              <a:chOff x="0" y="0"/>
              <a:chExt cx="2449487" cy="3599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449487" cy="359994"/>
              </a:xfrm>
              <a:custGeom>
                <a:avLst/>
                <a:gdLst/>
                <a:ahLst/>
                <a:cxnLst/>
                <a:rect l="l" t="t" r="r" b="b"/>
                <a:pathLst>
                  <a:path w="2449487" h="359994">
                    <a:moveTo>
                      <a:pt x="1585227" y="0"/>
                    </a:moveTo>
                    <a:lnTo>
                      <a:pt x="1225258" y="359994"/>
                    </a:lnTo>
                    <a:lnTo>
                      <a:pt x="1354671" y="359994"/>
                    </a:lnTo>
                    <a:lnTo>
                      <a:pt x="1714640" y="0"/>
                    </a:lnTo>
                    <a:close/>
                    <a:moveTo>
                      <a:pt x="1830146" y="0"/>
                    </a:moveTo>
                    <a:lnTo>
                      <a:pt x="1470190" y="359994"/>
                    </a:lnTo>
                    <a:lnTo>
                      <a:pt x="1599603" y="359994"/>
                    </a:lnTo>
                    <a:lnTo>
                      <a:pt x="1959559" y="0"/>
                    </a:lnTo>
                    <a:close/>
                    <a:moveTo>
                      <a:pt x="1340295" y="0"/>
                    </a:moveTo>
                    <a:lnTo>
                      <a:pt x="980262" y="359994"/>
                    </a:lnTo>
                    <a:lnTo>
                      <a:pt x="1109675" y="359994"/>
                    </a:lnTo>
                    <a:lnTo>
                      <a:pt x="1469720" y="0"/>
                    </a:lnTo>
                    <a:close/>
                    <a:moveTo>
                      <a:pt x="850405" y="0"/>
                    </a:moveTo>
                    <a:lnTo>
                      <a:pt x="490411" y="359994"/>
                    </a:lnTo>
                    <a:lnTo>
                      <a:pt x="619824" y="359994"/>
                    </a:lnTo>
                    <a:lnTo>
                      <a:pt x="979818" y="0"/>
                    </a:lnTo>
                    <a:close/>
                    <a:moveTo>
                      <a:pt x="115519" y="0"/>
                    </a:moveTo>
                    <a:lnTo>
                      <a:pt x="0" y="115519"/>
                    </a:lnTo>
                    <a:lnTo>
                      <a:pt x="0" y="244970"/>
                    </a:lnTo>
                    <a:lnTo>
                      <a:pt x="244932" y="0"/>
                    </a:lnTo>
                    <a:close/>
                    <a:moveTo>
                      <a:pt x="605447" y="0"/>
                    </a:moveTo>
                    <a:lnTo>
                      <a:pt x="245440" y="359994"/>
                    </a:lnTo>
                    <a:lnTo>
                      <a:pt x="374853" y="359994"/>
                    </a:lnTo>
                    <a:lnTo>
                      <a:pt x="734860" y="0"/>
                    </a:lnTo>
                    <a:close/>
                    <a:moveTo>
                      <a:pt x="360515" y="0"/>
                    </a:moveTo>
                    <a:lnTo>
                      <a:pt x="521" y="359994"/>
                    </a:lnTo>
                    <a:lnTo>
                      <a:pt x="129921" y="359994"/>
                    </a:lnTo>
                    <a:lnTo>
                      <a:pt x="489928" y="0"/>
                    </a:lnTo>
                    <a:close/>
                    <a:moveTo>
                      <a:pt x="1095337" y="0"/>
                    </a:moveTo>
                    <a:lnTo>
                      <a:pt x="735330" y="359994"/>
                    </a:lnTo>
                    <a:lnTo>
                      <a:pt x="864743" y="359994"/>
                    </a:lnTo>
                    <a:lnTo>
                      <a:pt x="1224750" y="0"/>
                    </a:lnTo>
                    <a:close/>
                    <a:moveTo>
                      <a:pt x="2075142" y="0"/>
                    </a:moveTo>
                    <a:lnTo>
                      <a:pt x="1715148" y="359994"/>
                    </a:lnTo>
                    <a:lnTo>
                      <a:pt x="1844561" y="359994"/>
                    </a:lnTo>
                    <a:lnTo>
                      <a:pt x="2204568" y="0"/>
                    </a:lnTo>
                    <a:close/>
                    <a:moveTo>
                      <a:pt x="1960080" y="359994"/>
                    </a:moveTo>
                    <a:lnTo>
                      <a:pt x="2089480" y="359994"/>
                    </a:lnTo>
                    <a:lnTo>
                      <a:pt x="2449487" y="0"/>
                    </a:lnTo>
                    <a:lnTo>
                      <a:pt x="2320099" y="0"/>
                    </a:lnTo>
                    <a:close/>
                    <a:moveTo>
                      <a:pt x="2205038" y="359994"/>
                    </a:moveTo>
                    <a:lnTo>
                      <a:pt x="2334451" y="359994"/>
                    </a:lnTo>
                    <a:lnTo>
                      <a:pt x="2449487" y="244970"/>
                    </a:lnTo>
                    <a:lnTo>
                      <a:pt x="2449487" y="115557"/>
                    </a:lnTo>
                    <a:close/>
                  </a:path>
                </a:pathLst>
              </a:custGeom>
              <a:solidFill>
                <a:srgbClr val="FF4D0E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222849"/>
              <a:ext cx="17927782" cy="7509164"/>
            </a:xfrm>
            <a:prstGeom prst="rect">
              <a:avLst/>
            </a:prstGeom>
            <a:solidFill>
              <a:srgbClr val="0C2A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244436" y="1678031"/>
              <a:ext cx="14352891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800"/>
                </a:lnSpc>
              </a:pPr>
              <a:r>
                <a:rPr lang="en-US" sz="8000" spc="32" dirty="0">
                  <a:solidFill>
                    <a:srgbClr val="F1F1F1"/>
                  </a:solidFill>
                  <a:latin typeface="Montserrat Classic Bold"/>
                </a:rPr>
                <a:t>RISET PASAR F&amp;B</a:t>
              </a:r>
            </a:p>
            <a:p>
              <a:pPr algn="l">
                <a:lnSpc>
                  <a:spcPts val="8800"/>
                </a:lnSpc>
              </a:pPr>
              <a:r>
                <a:rPr lang="en-US" sz="8000" spc="32" dirty="0">
                  <a:solidFill>
                    <a:srgbClr val="F1F1F1"/>
                  </a:solidFill>
                  <a:latin typeface="Montserrat Classic Bold"/>
                </a:rPr>
                <a:t>DI LOS ANGELES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44436" y="5136133"/>
              <a:ext cx="12954000" cy="4415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spc="210" dirty="0">
                  <a:solidFill>
                    <a:srgbClr val="FF4D0E"/>
                  </a:solidFill>
                  <a:latin typeface="Montserrat Classic"/>
                </a:rPr>
                <a:t>POTENSI PENGEMBANGAN F&amp;B MENGGUNAKAN TEKNOLOGI</a:t>
              </a:r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18083" y="1028700"/>
            <a:ext cx="7741218" cy="1137706"/>
            <a:chOff x="0" y="0"/>
            <a:chExt cx="2449487" cy="3599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0C2A52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5529701" y="-223652"/>
            <a:ext cx="3043562" cy="447304"/>
            <a:chOff x="0" y="0"/>
            <a:chExt cx="2449487" cy="35999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-285263" y="10063348"/>
            <a:ext cx="3043562" cy="447304"/>
            <a:chOff x="0" y="0"/>
            <a:chExt cx="2449487" cy="35999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sp>
        <p:nvSpPr>
          <p:cNvPr id="27" name="TextBox 13">
            <a:extLst>
              <a:ext uri="{FF2B5EF4-FFF2-40B4-BE49-F238E27FC236}">
                <a16:creationId xmlns:a16="http://schemas.microsoft.com/office/drawing/2014/main" id="{57EEB5A0-A7F7-0F22-1299-E065623BE09B}"/>
              </a:ext>
            </a:extLst>
          </p:cNvPr>
          <p:cNvSpPr txBox="1"/>
          <p:nvPr/>
        </p:nvSpPr>
        <p:spPr>
          <a:xfrm>
            <a:off x="2133600" y="1635240"/>
            <a:ext cx="4381500" cy="461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5400" spc="48" dirty="0">
                <a:solidFill>
                  <a:srgbClr val="FF4D0E"/>
                </a:solidFill>
                <a:latin typeface="Montserrat Classic Bold"/>
              </a:rPr>
              <a:t>Conclusion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567AEC8C-3B44-DB10-5396-BF182CDEE445}"/>
              </a:ext>
            </a:extLst>
          </p:cNvPr>
          <p:cNvSpPr txBox="1"/>
          <p:nvPr/>
        </p:nvSpPr>
        <p:spPr>
          <a:xfrm>
            <a:off x="2133600" y="2359141"/>
            <a:ext cx="13106400" cy="666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Konsep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pelayan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robot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cocok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untuk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menarik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minat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wisatawan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dan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melayani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pelanggan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bersekala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.</a:t>
            </a: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endParaRPr lang="en-US" sz="2000" spc="63" dirty="0">
              <a:solidFill>
                <a:srgbClr val="0C2A52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Jenis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yang paling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memungkinkan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untuk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mengusung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konsep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ini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adalah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berbasis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restoran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dengan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model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bisnis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non-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waralaba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.</a:t>
            </a: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endParaRPr lang="en-US" sz="2000" spc="63" dirty="0">
              <a:solidFill>
                <a:srgbClr val="0C2A52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Jumlah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kursi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yang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menandakan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jumlah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pengunjung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yang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endParaRPr lang="en-US" sz="2000" spc="63" dirty="0">
              <a:solidFill>
                <a:srgbClr val="0C2A52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endParaRPr lang="en-US" sz="2000" spc="63" dirty="0">
              <a:solidFill>
                <a:srgbClr val="0C2A52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Tempat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yang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cocok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untuk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membuka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adalah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:</a:t>
            </a: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Jalan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dengan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destinasi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wisata</a:t>
            </a:r>
            <a:endParaRPr lang="en-US" sz="2000" spc="63" dirty="0">
              <a:solidFill>
                <a:srgbClr val="0C2A52"/>
              </a:solidFill>
              <a:latin typeface="Montserrat Light"/>
            </a:endParaRP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Daerah yang di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kelilingi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pusat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perbelanjaan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dan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teknologi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.</a:t>
            </a:r>
          </a:p>
          <a:p>
            <a:pPr marL="800100" lvl="1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endParaRPr lang="en-US" sz="2000" spc="63" dirty="0">
              <a:solidFill>
                <a:srgbClr val="0C2A52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Jalan yang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memenuhi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kriteria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tersebut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:</a:t>
            </a: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Wilshire Boulevard</a:t>
            </a: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West Olympic Boulevard</a:t>
            </a: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Hollywood Boulevard</a:t>
            </a: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West Sunset Boulevard</a:t>
            </a:r>
          </a:p>
          <a:p>
            <a:pPr marL="800100" lvl="1" indent="-342900">
              <a:lnSpc>
                <a:spcPts val="2940"/>
              </a:lnSpc>
              <a:buFont typeface="Wingdings" panose="05000000000000000000" pitchFamily="2" charset="2"/>
              <a:buChar char="§"/>
            </a:pP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South Figueroa Street</a:t>
            </a:r>
          </a:p>
        </p:txBody>
      </p:sp>
    </p:spTree>
    <p:extLst>
      <p:ext uri="{BB962C8B-B14F-4D97-AF65-F5344CB8AC3E}">
        <p14:creationId xmlns:p14="http://schemas.microsoft.com/office/powerpoint/2010/main" val="149898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5600" y="3702379"/>
            <a:ext cx="10045700" cy="40644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Perkembangan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teknologi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membuka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peluang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besar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untuk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mengembangkan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model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bisnis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yang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lebih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efisien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dan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menarik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Dengan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memanfaatkan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teknologi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robot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dalam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pelayanan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café, kami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dapat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menawarkan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pengalaman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unik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bagi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pelanggan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sambil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meningkatkan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efisiensi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operasional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dan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mengurangi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biaya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</a:t>
            </a:r>
          </a:p>
          <a:p>
            <a:pPr algn="l">
              <a:lnSpc>
                <a:spcPts val="2940"/>
              </a:lnSpc>
            </a:pPr>
            <a:endParaRPr lang="en-US" sz="2100" spc="63" dirty="0">
              <a:solidFill>
                <a:srgbClr val="0C2A52"/>
              </a:solidFill>
              <a:latin typeface="Montserrat Light"/>
            </a:endParaRPr>
          </a:p>
          <a:p>
            <a:pPr algn="l">
              <a:lnSpc>
                <a:spcPts val="2940"/>
              </a:lnSpc>
            </a:pP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Kami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yakin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bahwa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konsep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café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berbasis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teknologi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ini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akan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menarik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peminat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dan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memberikan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keuntungan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yang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signifikan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 Kami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mengundang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para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calon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investor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untuk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bergabung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dengan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kami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dalam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merevolusi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industri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café dan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menciptakan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standar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baru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dalam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pelayanan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4300" y="3702379"/>
            <a:ext cx="4464314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dirty="0">
                <a:solidFill>
                  <a:srgbClr val="0C2A52"/>
                </a:solidFill>
                <a:latin typeface="Montserrat Classic Bold"/>
              </a:rPr>
              <a:t>INTRODUCTION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5737519" y="1449284"/>
            <a:ext cx="3043562" cy="447304"/>
            <a:chOff x="0" y="0"/>
            <a:chExt cx="2449487" cy="3599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-446809" y="-550718"/>
            <a:ext cx="19202400" cy="2223655"/>
          </a:xfrm>
          <a:prstGeom prst="rect">
            <a:avLst/>
          </a:prstGeom>
          <a:solidFill>
            <a:srgbClr val="0C2A52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37519" y="1449284"/>
            <a:ext cx="3043562" cy="447304"/>
            <a:chOff x="0" y="0"/>
            <a:chExt cx="2449487" cy="35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0C2A52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446809" y="-550718"/>
            <a:ext cx="19202400" cy="2223655"/>
          </a:xfrm>
          <a:prstGeom prst="rect">
            <a:avLst/>
          </a:prstGeom>
          <a:solidFill>
            <a:srgbClr val="FF4D0E"/>
          </a:solidFill>
        </p:spPr>
      </p:sp>
      <p:sp>
        <p:nvSpPr>
          <p:cNvPr id="9" name="TextBox 9"/>
          <p:cNvSpPr txBox="1"/>
          <p:nvPr/>
        </p:nvSpPr>
        <p:spPr>
          <a:xfrm>
            <a:off x="1424214" y="5370423"/>
            <a:ext cx="6400800" cy="726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Sektor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F&amp;B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saat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ini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masih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didominasi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jenis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Restoran</a:t>
            </a:r>
            <a:endParaRPr lang="en-US" sz="2400" spc="63" dirty="0">
              <a:solidFill>
                <a:srgbClr val="0C2A52"/>
              </a:solidFill>
              <a:latin typeface="Montserrat Light"/>
            </a:endParaRPr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493081" y="-223652"/>
            <a:ext cx="3043562" cy="447304"/>
            <a:chOff x="0" y="0"/>
            <a:chExt cx="2449487" cy="35999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0C2A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424214" y="3465286"/>
            <a:ext cx="6400800" cy="133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dirty="0" err="1">
                <a:solidFill>
                  <a:srgbClr val="0C2A52"/>
                </a:solidFill>
                <a:latin typeface="Montserrat Classic Bold"/>
              </a:rPr>
              <a:t>Keadaan</a:t>
            </a:r>
            <a:r>
              <a:rPr lang="en-US" sz="4200" dirty="0">
                <a:solidFill>
                  <a:srgbClr val="0C2A52"/>
                </a:solidFill>
                <a:latin typeface="Montserrat Classic Bold"/>
              </a:rPr>
              <a:t> Sektor  Usaha </a:t>
            </a:r>
            <a:r>
              <a:rPr lang="en-US" sz="4200" dirty="0" err="1">
                <a:solidFill>
                  <a:srgbClr val="0C2A52"/>
                </a:solidFill>
                <a:latin typeface="Montserrat Classic Bold"/>
              </a:rPr>
              <a:t>Saat</a:t>
            </a:r>
            <a:r>
              <a:rPr lang="en-US" sz="4200" dirty="0">
                <a:solidFill>
                  <a:srgbClr val="0C2A52"/>
                </a:solidFill>
                <a:latin typeface="Montserrat Classic Bold"/>
              </a:rPr>
              <a:t> </a:t>
            </a:r>
            <a:r>
              <a:rPr lang="en-US" sz="4200" dirty="0" err="1">
                <a:solidFill>
                  <a:srgbClr val="0C2A52"/>
                </a:solidFill>
                <a:latin typeface="Montserrat Classic Bold"/>
              </a:rPr>
              <a:t>Ini</a:t>
            </a:r>
            <a:endParaRPr lang="en-US" sz="4200" dirty="0">
              <a:solidFill>
                <a:srgbClr val="0C2A52"/>
              </a:solidFill>
              <a:latin typeface="Montserrat Classic Bol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90029A-E005-8B28-EF16-2CE3C2B1F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t="15199" r="12909" b="11333"/>
          <a:stretch/>
        </p:blipFill>
        <p:spPr>
          <a:xfrm>
            <a:off x="8244114" y="3465286"/>
            <a:ext cx="8955095" cy="6120758"/>
          </a:xfrm>
          <a:prstGeom prst="rect">
            <a:avLst/>
          </a:prstGeom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035CE20E-0500-A8CC-7C27-BF7823FDB5D4}"/>
              </a:ext>
            </a:extLst>
          </p:cNvPr>
          <p:cNvSpPr txBox="1"/>
          <p:nvPr/>
        </p:nvSpPr>
        <p:spPr>
          <a:xfrm>
            <a:off x="10222067" y="2781300"/>
            <a:ext cx="4970160" cy="693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pc="63" dirty="0" err="1">
                <a:latin typeface="Helvetika"/>
              </a:rPr>
              <a:t>Perbandingan</a:t>
            </a:r>
            <a:r>
              <a:rPr lang="en-US" spc="63" dirty="0">
                <a:latin typeface="Helvetika"/>
              </a:rPr>
              <a:t> </a:t>
            </a:r>
            <a:r>
              <a:rPr lang="en-US" spc="63" dirty="0" err="1">
                <a:latin typeface="Helvetika"/>
              </a:rPr>
              <a:t>Jumlah</a:t>
            </a:r>
            <a:r>
              <a:rPr lang="en-US" spc="63" dirty="0">
                <a:latin typeface="Helvetika"/>
              </a:rPr>
              <a:t> Usaha F&amp;B di </a:t>
            </a:r>
            <a:r>
              <a:rPr lang="en-US" spc="63" dirty="0" err="1">
                <a:latin typeface="Helvetika"/>
              </a:rPr>
              <a:t>Berbagai</a:t>
            </a:r>
            <a:r>
              <a:rPr lang="en-US" spc="63" dirty="0">
                <a:latin typeface="Helvetika"/>
              </a:rPr>
              <a:t> Sektor di LA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85929C00-8C1C-FFD6-C8AD-7F8D42B6279A}"/>
              </a:ext>
            </a:extLst>
          </p:cNvPr>
          <p:cNvSpPr txBox="1"/>
          <p:nvPr/>
        </p:nvSpPr>
        <p:spPr>
          <a:xfrm>
            <a:off x="1424212" y="6607521"/>
            <a:ext cx="5646057" cy="726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Lebih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peluang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terbuka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di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jenis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ini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.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742F46C5-89EC-AE13-2119-9B409B929AEC}"/>
              </a:ext>
            </a:extLst>
          </p:cNvPr>
          <p:cNvSpPr txBox="1"/>
          <p:nvPr/>
        </p:nvSpPr>
        <p:spPr>
          <a:xfrm>
            <a:off x="1424213" y="7886700"/>
            <a:ext cx="5646057" cy="726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940"/>
              </a:lnSpc>
              <a:buFont typeface="Arial" panose="020B0604020202020204" pitchFamily="34" charset="0"/>
              <a:buChar char="•"/>
            </a:pP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Banyak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peluang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terbuka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,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namun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 juga </a:t>
            </a:r>
            <a:r>
              <a:rPr lang="en-US" sz="2400" spc="63" dirty="0" err="1">
                <a:solidFill>
                  <a:srgbClr val="0C2A52"/>
                </a:solidFill>
                <a:latin typeface="Montserrat Light"/>
              </a:rPr>
              <a:t>kompetitor</a:t>
            </a:r>
            <a:r>
              <a:rPr lang="en-US" sz="2400" spc="63" dirty="0">
                <a:solidFill>
                  <a:srgbClr val="0C2A52"/>
                </a:solidFill>
                <a:latin typeface="Montserrat Ligh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 rot="-10800000">
            <a:off x="4927510" y="10063348"/>
            <a:ext cx="3043562" cy="447304"/>
            <a:chOff x="0" y="0"/>
            <a:chExt cx="2449487" cy="3599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82000" y="7581150"/>
            <a:ext cx="8820976" cy="1086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Jenis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café, fast food, dan bakery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lebih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menggunakan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model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bisnis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waralaba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i="1" spc="63" dirty="0">
                <a:solidFill>
                  <a:srgbClr val="0C2A52"/>
                </a:solidFill>
                <a:latin typeface="Montserrat Light"/>
              </a:rPr>
              <a:t>(</a:t>
            </a:r>
            <a:r>
              <a:rPr lang="en-US" sz="2000" i="1" spc="63" dirty="0" err="1">
                <a:solidFill>
                  <a:srgbClr val="0C2A52"/>
                </a:solidFill>
                <a:latin typeface="Montserrat Light"/>
              </a:rPr>
              <a:t>franchaise</a:t>
            </a:r>
            <a:r>
              <a:rPr lang="en-US" sz="2000" i="1" spc="63" dirty="0">
                <a:solidFill>
                  <a:srgbClr val="0C2A52"/>
                </a:solidFill>
                <a:latin typeface="Montserrat Light"/>
              </a:rPr>
              <a:t>)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karena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dari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jenis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ini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sudah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menetapkan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standar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 dan </a:t>
            </a:r>
            <a:r>
              <a:rPr lang="en-US" sz="2000" spc="63" dirty="0" err="1">
                <a:solidFill>
                  <a:srgbClr val="0C2A52"/>
                </a:solidFill>
                <a:latin typeface="Montserrat Light"/>
              </a:rPr>
              <a:t>konsistensi</a:t>
            </a:r>
            <a:r>
              <a:rPr lang="en-US" sz="2000" spc="63" dirty="0">
                <a:solidFill>
                  <a:srgbClr val="0C2A52"/>
                </a:solidFill>
                <a:latin typeface="Montserrat Light"/>
              </a:rPr>
              <a:t>.</a:t>
            </a:r>
            <a:endParaRPr lang="en-US" sz="2000" i="1" spc="63" dirty="0">
              <a:solidFill>
                <a:srgbClr val="0C2A52"/>
              </a:solidFill>
              <a:latin typeface="Montserrat Light"/>
            </a:endParaRP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-322118" y="-223652"/>
            <a:ext cx="3043562" cy="447304"/>
            <a:chOff x="0" y="0"/>
            <a:chExt cx="2449487" cy="3599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sp>
        <p:nvSpPr>
          <p:cNvPr id="24" name="TextBox 6">
            <a:extLst>
              <a:ext uri="{FF2B5EF4-FFF2-40B4-BE49-F238E27FC236}">
                <a16:creationId xmlns:a16="http://schemas.microsoft.com/office/drawing/2014/main" id="{634DF823-0F99-F640-BDD7-60A578237A9A}"/>
              </a:ext>
            </a:extLst>
          </p:cNvPr>
          <p:cNvSpPr txBox="1"/>
          <p:nvPr/>
        </p:nvSpPr>
        <p:spPr>
          <a:xfrm>
            <a:off x="991222" y="7767098"/>
            <a:ext cx="5988628" cy="726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000" spc="63" dirty="0">
                <a:latin typeface="Montserrat Light"/>
              </a:rPr>
              <a:t>Model </a:t>
            </a:r>
            <a:r>
              <a:rPr lang="en-US" sz="2000" spc="63" dirty="0" err="1">
                <a:latin typeface="Montserrat Light"/>
              </a:rPr>
              <a:t>bisnis</a:t>
            </a:r>
            <a:r>
              <a:rPr lang="en-US" sz="2000" spc="63" dirty="0">
                <a:latin typeface="Montserrat Light"/>
              </a:rPr>
              <a:t> Non-</a:t>
            </a:r>
            <a:r>
              <a:rPr lang="en-US" sz="2000" spc="63" dirty="0" err="1">
                <a:latin typeface="Montserrat Light"/>
              </a:rPr>
              <a:t>waralaba</a:t>
            </a:r>
            <a:r>
              <a:rPr lang="en-US" sz="2000" spc="63" dirty="0">
                <a:latin typeface="Montserrat Light"/>
              </a:rPr>
              <a:t> </a:t>
            </a:r>
            <a:r>
              <a:rPr lang="en-US" sz="2000" spc="63" dirty="0" err="1">
                <a:latin typeface="Montserrat Light"/>
              </a:rPr>
              <a:t>masih</a:t>
            </a:r>
            <a:r>
              <a:rPr lang="en-US" sz="2000" spc="63" dirty="0">
                <a:latin typeface="Montserrat Light"/>
              </a:rPr>
              <a:t> </a:t>
            </a:r>
            <a:r>
              <a:rPr lang="en-US" sz="2000" spc="63" dirty="0" err="1">
                <a:latin typeface="Montserrat Light"/>
              </a:rPr>
              <a:t>mendominasi</a:t>
            </a:r>
            <a:r>
              <a:rPr lang="en-US" sz="2000" spc="63" dirty="0">
                <a:latin typeface="Montserrat Light"/>
              </a:rPr>
              <a:t> model </a:t>
            </a:r>
            <a:r>
              <a:rPr lang="en-US" sz="2000" spc="63" dirty="0" err="1">
                <a:latin typeface="Montserrat Light"/>
              </a:rPr>
              <a:t>bisnis</a:t>
            </a:r>
            <a:r>
              <a:rPr lang="en-US" sz="2000" spc="63" dirty="0">
                <a:latin typeface="Montserrat Light"/>
              </a:rPr>
              <a:t> </a:t>
            </a:r>
            <a:r>
              <a:rPr lang="en-US" sz="2000" spc="63" dirty="0" err="1">
                <a:latin typeface="Montserrat Light"/>
              </a:rPr>
              <a:t>saat</a:t>
            </a:r>
            <a:r>
              <a:rPr lang="en-US" sz="2000" spc="63" dirty="0">
                <a:latin typeface="Montserrat Light"/>
              </a:rPr>
              <a:t> </a:t>
            </a:r>
            <a:r>
              <a:rPr lang="en-US" sz="2000" spc="63" dirty="0" err="1">
                <a:latin typeface="Montserrat Light"/>
              </a:rPr>
              <a:t>ini</a:t>
            </a:r>
            <a:r>
              <a:rPr lang="en-US" sz="2000" spc="63" dirty="0">
                <a:latin typeface="Montserrat Light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D5968-DF00-DAD9-7DFF-A43770DF71A2}"/>
              </a:ext>
            </a:extLst>
          </p:cNvPr>
          <p:cNvGrpSpPr/>
          <p:nvPr/>
        </p:nvGrpSpPr>
        <p:grpSpPr>
          <a:xfrm>
            <a:off x="1342838" y="6784583"/>
            <a:ext cx="5131416" cy="345479"/>
            <a:chOff x="1119825" y="8314722"/>
            <a:chExt cx="5131416" cy="3454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183457-F186-E4B6-5333-DBBB1E359B9A}"/>
                </a:ext>
              </a:extLst>
            </p:cNvPr>
            <p:cNvSpPr/>
            <p:nvPr/>
          </p:nvSpPr>
          <p:spPr>
            <a:xfrm>
              <a:off x="3995888" y="8373161"/>
              <a:ext cx="228600" cy="228600"/>
            </a:xfrm>
            <a:prstGeom prst="rect">
              <a:avLst/>
            </a:prstGeom>
            <a:solidFill>
              <a:srgbClr val="636E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D54920-3F5A-F6DB-0C57-E525175A7FF7}"/>
                </a:ext>
              </a:extLst>
            </p:cNvPr>
            <p:cNvSpPr/>
            <p:nvPr/>
          </p:nvSpPr>
          <p:spPr>
            <a:xfrm>
              <a:off x="1119825" y="8373161"/>
              <a:ext cx="228600" cy="228600"/>
            </a:xfrm>
            <a:prstGeom prst="rect">
              <a:avLst/>
            </a:prstGeom>
            <a:solidFill>
              <a:srgbClr val="EF55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4060BEE-2342-92FA-30A0-2019DE0982E5}"/>
                </a:ext>
              </a:extLst>
            </p:cNvPr>
            <p:cNvSpPr txBox="1"/>
            <p:nvPr/>
          </p:nvSpPr>
          <p:spPr>
            <a:xfrm>
              <a:off x="4390113" y="8314722"/>
              <a:ext cx="1861128" cy="3454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 spc="63" dirty="0" err="1">
                  <a:latin typeface="Montserrat Light"/>
                </a:rPr>
                <a:t>Nonwaralaba</a:t>
              </a:r>
              <a:endParaRPr lang="en-US" sz="2100" b="1" spc="63" dirty="0">
                <a:latin typeface="Montserrat Light"/>
              </a:endParaRP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63145943-9216-25CD-F804-58567B88364C}"/>
                </a:ext>
              </a:extLst>
            </p:cNvPr>
            <p:cNvSpPr txBox="1"/>
            <p:nvPr/>
          </p:nvSpPr>
          <p:spPr>
            <a:xfrm>
              <a:off x="1472895" y="8314722"/>
              <a:ext cx="1861128" cy="3454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 spc="63" dirty="0" err="1">
                  <a:latin typeface="Montserrat Light"/>
                </a:rPr>
                <a:t>Waralaba</a:t>
              </a:r>
              <a:endParaRPr lang="en-US" sz="2100" b="1" spc="63" dirty="0">
                <a:latin typeface="Montserrat Light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07F0F37-9EFD-7B50-2BAA-42115755D3CE}"/>
              </a:ext>
            </a:extLst>
          </p:cNvPr>
          <p:cNvSpPr/>
          <p:nvPr/>
        </p:nvSpPr>
        <p:spPr>
          <a:xfrm>
            <a:off x="0" y="885837"/>
            <a:ext cx="7971072" cy="576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1DA6AD-CA33-9B70-2FB2-C4DB12751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6" t="11423" r="26844" b="10142"/>
          <a:stretch/>
        </p:blipFill>
        <p:spPr>
          <a:xfrm>
            <a:off x="1329208" y="1697552"/>
            <a:ext cx="5158678" cy="479043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62124" y="1366178"/>
            <a:ext cx="4246824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 err="1">
                <a:solidFill>
                  <a:srgbClr val="66768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Perbandingan</a:t>
            </a:r>
            <a:r>
              <a:rPr lang="en-US" sz="1600" dirty="0">
                <a:solidFill>
                  <a:srgbClr val="66768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Usaha </a:t>
            </a:r>
            <a:r>
              <a:rPr lang="en-US" sz="1600" dirty="0" err="1">
                <a:solidFill>
                  <a:srgbClr val="66768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Waralaba</a:t>
            </a:r>
            <a:r>
              <a:rPr lang="en-US" sz="1600" dirty="0">
                <a:solidFill>
                  <a:srgbClr val="66768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600" dirty="0" err="1">
                <a:solidFill>
                  <a:srgbClr val="66768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Nonwaralaba</a:t>
            </a:r>
            <a:endParaRPr lang="en-US" sz="1600" dirty="0">
              <a:solidFill>
                <a:srgbClr val="66768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23FCB1-2CE8-86CD-F5FB-7B468997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30" y="1366177"/>
            <a:ext cx="10073011" cy="55703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447798" y="1406821"/>
            <a:ext cx="6781797" cy="522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600" b="1" spc="64" dirty="0" err="1">
                <a:solidFill>
                  <a:srgbClr val="F1F1F1"/>
                </a:solidFill>
                <a:latin typeface="Montserrat Classic" panose="020B0604020202020204" charset="0"/>
              </a:rPr>
              <a:t>Aspek</a:t>
            </a:r>
            <a:r>
              <a:rPr lang="en-US" sz="3600" b="1" spc="64" dirty="0">
                <a:solidFill>
                  <a:srgbClr val="F1F1F1"/>
                </a:solidFill>
                <a:latin typeface="Montserrat Classic" panose="020B0604020202020204" charset="0"/>
              </a:rPr>
              <a:t> </a:t>
            </a:r>
            <a:r>
              <a:rPr lang="en-US" sz="3600" b="1" spc="64" dirty="0" err="1">
                <a:solidFill>
                  <a:srgbClr val="F1F1F1"/>
                </a:solidFill>
                <a:latin typeface="Montserrat Classic" panose="020B0604020202020204" charset="0"/>
              </a:rPr>
              <a:t>Perkembangan</a:t>
            </a:r>
            <a:r>
              <a:rPr lang="en-US" sz="3600" b="1" spc="64" dirty="0">
                <a:solidFill>
                  <a:srgbClr val="F1F1F1"/>
                </a:solidFill>
                <a:latin typeface="Montserrat Classic" panose="020B0604020202020204" charset="0"/>
              </a:rPr>
              <a:t> </a:t>
            </a:r>
            <a:r>
              <a:rPr lang="en-US" sz="3600" b="1" spc="64" dirty="0" err="1">
                <a:solidFill>
                  <a:srgbClr val="F1F1F1"/>
                </a:solidFill>
                <a:latin typeface="Montserrat Classic" panose="020B0604020202020204" charset="0"/>
              </a:rPr>
              <a:t>Bisnis</a:t>
            </a:r>
            <a:endParaRPr lang="en-US" sz="3600" b="1" spc="64" dirty="0">
              <a:solidFill>
                <a:srgbClr val="F1F1F1"/>
              </a:solidFill>
              <a:latin typeface="Montserrat Classic" panose="020B0604020202020204" charset="0"/>
            </a:endParaRPr>
          </a:p>
        </p:txBody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529701" y="-223652"/>
            <a:ext cx="3043562" cy="447304"/>
            <a:chOff x="0" y="0"/>
            <a:chExt cx="2449487" cy="3599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285263" y="10063348"/>
            <a:ext cx="3043562" cy="447304"/>
            <a:chOff x="0" y="0"/>
            <a:chExt cx="2449487" cy="3599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2278B49-35D4-0588-3868-4ED7FE919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090429"/>
              </p:ext>
            </p:extLst>
          </p:nvPr>
        </p:nvGraphicFramePr>
        <p:xfrm>
          <a:off x="9372600" y="1125265"/>
          <a:ext cx="7467599" cy="803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5CF12A46-D8A6-6D83-E1F5-0B8D713CC6DC}"/>
              </a:ext>
            </a:extLst>
          </p:cNvPr>
          <p:cNvSpPr txBox="1"/>
          <p:nvPr/>
        </p:nvSpPr>
        <p:spPr>
          <a:xfrm>
            <a:off x="1473199" y="2213591"/>
            <a:ext cx="6781797" cy="1890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Jika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kita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asumsikan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bahwa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banyaknya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jumlah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kursi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adalah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banyak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maksimal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tempat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tersebut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bisa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menampung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pelanggan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,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maka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aspek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ini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kita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gunakan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dalam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menentukan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banyaknya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kursi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yang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kemungkinan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akan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kita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layani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di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usaha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kita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.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FAA9369-5485-28F6-2DF3-FD4663CCF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93219"/>
              </p:ext>
            </p:extLst>
          </p:nvPr>
        </p:nvGraphicFramePr>
        <p:xfrm>
          <a:off x="1473199" y="4488093"/>
          <a:ext cx="6756398" cy="243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324277" imgH="906953" progId="Excel.Sheet.12">
                  <p:embed/>
                </p:oleObj>
              </mc:Choice>
              <mc:Fallback>
                <p:oleObj name="Worksheet" r:id="rId3" imgW="2324277" imgH="9069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3199" y="4488093"/>
                        <a:ext cx="6756398" cy="2437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7">
            <a:extLst>
              <a:ext uri="{FF2B5EF4-FFF2-40B4-BE49-F238E27FC236}">
                <a16:creationId xmlns:a16="http://schemas.microsoft.com/office/drawing/2014/main" id="{375D8081-F136-D3BE-D175-2DB8D046AF07}"/>
              </a:ext>
            </a:extLst>
          </p:cNvPr>
          <p:cNvSpPr txBox="1"/>
          <p:nvPr/>
        </p:nvSpPr>
        <p:spPr>
          <a:xfrm>
            <a:off x="1447799" y="7308923"/>
            <a:ext cx="6781797" cy="1115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Jika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dilihat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dari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grafik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,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lebih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dari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setengah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distribusi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kursi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pada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jenis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usaha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waralaba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berada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pada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kisaran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14-46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kursi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dengan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jumlah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kursi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rata-rata 29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kursi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529701" y="-223652"/>
            <a:ext cx="3043562" cy="447304"/>
            <a:chOff x="0" y="0"/>
            <a:chExt cx="2449487" cy="3599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285263" y="10063348"/>
            <a:ext cx="3043562" cy="447304"/>
            <a:chOff x="0" y="0"/>
            <a:chExt cx="2449487" cy="3599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5CF12A46-D8A6-6D83-E1F5-0B8D713CC6DC}"/>
              </a:ext>
            </a:extLst>
          </p:cNvPr>
          <p:cNvSpPr txBox="1"/>
          <p:nvPr/>
        </p:nvSpPr>
        <p:spPr>
          <a:xfrm>
            <a:off x="2514600" y="7962900"/>
            <a:ext cx="13258800" cy="730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Dilihat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dari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grafik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,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jenis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usaha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restoran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memilki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kriteria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yang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cocok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untuk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system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pelayanan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ini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.</a:t>
            </a:r>
          </a:p>
          <a:p>
            <a:pPr algn="ctr">
              <a:lnSpc>
                <a:spcPts val="3040"/>
              </a:lnSpc>
            </a:pP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Pelayan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robot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memungkinkan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untuk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melayani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lebih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banyak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pelanggan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dengan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cara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yang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lebih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 </a:t>
            </a:r>
            <a:r>
              <a:rPr lang="en-US" b="1" spc="64" dirty="0" err="1">
                <a:solidFill>
                  <a:srgbClr val="F1F1F1"/>
                </a:solidFill>
                <a:latin typeface="Montserrat Light" panose="00000400000000000000" pitchFamily="2" charset="0"/>
              </a:rPr>
              <a:t>efisien</a:t>
            </a:r>
            <a:r>
              <a:rPr lang="en-US" b="1" spc="64" dirty="0">
                <a:solidFill>
                  <a:srgbClr val="F1F1F1"/>
                </a:solidFill>
                <a:latin typeface="Montserrat Light" panose="00000400000000000000" pitchFamily="2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1517B8-381D-691A-2FA1-A1B4DAE13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104900"/>
            <a:ext cx="11734800" cy="64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5529701" y="-223652"/>
            <a:ext cx="3043562" cy="447304"/>
            <a:chOff x="0" y="0"/>
            <a:chExt cx="2449487" cy="35999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-285263" y="10063348"/>
            <a:ext cx="3043562" cy="447304"/>
            <a:chOff x="0" y="0"/>
            <a:chExt cx="2449487" cy="35999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63DF7F5-44E0-20E9-88D4-BE401EF1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28626"/>
            <a:ext cx="10334625" cy="5715000"/>
          </a:xfrm>
          <a:prstGeom prst="rect">
            <a:avLst/>
          </a:prstGeom>
        </p:spPr>
      </p:pic>
      <p:sp>
        <p:nvSpPr>
          <p:cNvPr id="27" name="TextBox 13">
            <a:extLst>
              <a:ext uri="{FF2B5EF4-FFF2-40B4-BE49-F238E27FC236}">
                <a16:creationId xmlns:a16="http://schemas.microsoft.com/office/drawing/2014/main" id="{57EEB5A0-A7F7-0F22-1299-E065623BE09B}"/>
              </a:ext>
            </a:extLst>
          </p:cNvPr>
          <p:cNvSpPr txBox="1"/>
          <p:nvPr/>
        </p:nvSpPr>
        <p:spPr>
          <a:xfrm>
            <a:off x="1225632" y="1725811"/>
            <a:ext cx="43815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4000" spc="48" dirty="0" err="1">
                <a:solidFill>
                  <a:srgbClr val="FF4D0E"/>
                </a:solidFill>
                <a:latin typeface="Montserrat Classic Bold"/>
              </a:rPr>
              <a:t>Aspek</a:t>
            </a:r>
            <a:r>
              <a:rPr lang="en-US" sz="4000" spc="48" dirty="0">
                <a:solidFill>
                  <a:srgbClr val="FF4D0E"/>
                </a:solidFill>
                <a:latin typeface="Montserrat Classic Bold"/>
              </a:rPr>
              <a:t> </a:t>
            </a:r>
            <a:r>
              <a:rPr lang="en-US" sz="4000" spc="48" dirty="0" err="1">
                <a:solidFill>
                  <a:srgbClr val="FF4D0E"/>
                </a:solidFill>
                <a:latin typeface="Montserrat Classic Bold"/>
              </a:rPr>
              <a:t>Geografis</a:t>
            </a:r>
            <a:r>
              <a:rPr lang="en-US" sz="4000" spc="48" dirty="0">
                <a:solidFill>
                  <a:srgbClr val="FF4D0E"/>
                </a:solidFill>
                <a:latin typeface="Montserrat Classic 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5632" y="2564317"/>
            <a:ext cx="5676900" cy="1461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Menurut</a:t>
            </a:r>
            <a:r>
              <a:rPr lang="en-US" sz="2100" i="1" spc="63" dirty="0">
                <a:solidFill>
                  <a:srgbClr val="0C2A52"/>
                </a:solidFill>
                <a:latin typeface="Montserrat Light"/>
              </a:rPr>
              <a:t> Los Angeles County Economic Development Corporation,</a:t>
            </a:r>
          </a:p>
          <a:p>
            <a:pPr algn="l">
              <a:lnSpc>
                <a:spcPts val="2940"/>
              </a:lnSpc>
            </a:pP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Lebih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dari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>
                <a:solidFill>
                  <a:srgbClr val="0C2A52"/>
                </a:solidFill>
                <a:latin typeface="Montserrat Classic "/>
              </a:rPr>
              <a:t>50 </a:t>
            </a:r>
            <a:r>
              <a:rPr lang="en-US" sz="2100" spc="63" dirty="0" err="1">
                <a:solidFill>
                  <a:srgbClr val="0C2A52"/>
                </a:solidFill>
                <a:latin typeface="Montserrat Classic "/>
              </a:rPr>
              <a:t>juta</a:t>
            </a:r>
            <a:r>
              <a:rPr lang="en-US" sz="2100" spc="63" dirty="0">
                <a:solidFill>
                  <a:srgbClr val="0C2A52"/>
                </a:solidFill>
                <a:latin typeface="Montserrat Classic 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Classic "/>
              </a:rPr>
              <a:t>pengunjung</a:t>
            </a:r>
            <a:r>
              <a:rPr lang="en-US" sz="2100" spc="63" dirty="0">
                <a:solidFill>
                  <a:srgbClr val="0C2A52"/>
                </a:solidFill>
                <a:latin typeface="Montserrat Classic "/>
              </a:rPr>
              <a:t> 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yang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datang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ke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Los Angeles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setiap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tahunnya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CA475081-700E-9219-5CEB-7465CCDF96B9}"/>
              </a:ext>
            </a:extLst>
          </p:cNvPr>
          <p:cNvSpPr txBox="1"/>
          <p:nvPr/>
        </p:nvSpPr>
        <p:spPr>
          <a:xfrm>
            <a:off x="1236518" y="4486257"/>
            <a:ext cx="5676900" cy="2204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Dan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menurut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beberapa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sumber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,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yang paling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di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datangi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oleh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wisatawan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adalah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5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teratas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pada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grafik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di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samping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 Dimana 5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tersebut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merupakan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lokasi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paling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terdapat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F&amp;B.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612A3D9C-3E4C-3E80-AAD3-98A67F98B32B}"/>
              </a:ext>
            </a:extLst>
          </p:cNvPr>
          <p:cNvSpPr txBox="1"/>
          <p:nvPr/>
        </p:nvSpPr>
        <p:spPr>
          <a:xfrm>
            <a:off x="1236518" y="7079824"/>
            <a:ext cx="16078200" cy="1461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Namun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disamping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itu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,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Wilshire Boulevard, Hollywood Boulevard, dan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Santa Monica Boulevard.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Memiliki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lebih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destinasi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wisata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daripada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Sunset Boulevard &amp; Pico Boulevard. 3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tersebut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bisa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kita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pertimbangkan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sebagai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yang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cocok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untuk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membuka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usaha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kita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 Di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samping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itu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3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tersebut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memiliki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lebih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sedikit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rgbClr val="0C2A52"/>
                </a:solidFill>
                <a:latin typeface="Montserrat Light"/>
              </a:rPr>
              <a:t>kompetitor</a:t>
            </a:r>
            <a:r>
              <a:rPr lang="en-US" sz="2100" spc="63" dirty="0">
                <a:solidFill>
                  <a:srgbClr val="0C2A52"/>
                </a:solidFill>
                <a:latin typeface="Montserrat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-202135" y="-223652"/>
            <a:ext cx="3043562" cy="447304"/>
            <a:chOff x="0" y="0"/>
            <a:chExt cx="2449487" cy="35999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5400000">
            <a:off x="16766219" y="8727629"/>
            <a:ext cx="3043562" cy="447304"/>
            <a:chOff x="0" y="0"/>
            <a:chExt cx="2449487" cy="3599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79EFC1-CB9C-FCE4-53F7-79DCB60B88BD}"/>
              </a:ext>
            </a:extLst>
          </p:cNvPr>
          <p:cNvGrpSpPr/>
          <p:nvPr/>
        </p:nvGrpSpPr>
        <p:grpSpPr>
          <a:xfrm>
            <a:off x="1047860" y="1749315"/>
            <a:ext cx="16192280" cy="6788371"/>
            <a:chOff x="1066800" y="1562100"/>
            <a:chExt cx="16192280" cy="678837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20AA42-EBF0-71E1-0511-6EE8FFCDEC2C}"/>
                </a:ext>
              </a:extLst>
            </p:cNvPr>
            <p:cNvGrpSpPr/>
            <p:nvPr/>
          </p:nvGrpSpPr>
          <p:grpSpPr>
            <a:xfrm>
              <a:off x="10974267" y="1866900"/>
              <a:ext cx="2971800" cy="1295400"/>
              <a:chOff x="10058400" y="2171465"/>
              <a:chExt cx="2971800" cy="1295400"/>
            </a:xfrm>
          </p:grpSpPr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23E03074-99CA-CBDB-F045-33890A9EFECE}"/>
                  </a:ext>
                </a:extLst>
              </p:cNvPr>
              <p:cNvSpPr txBox="1"/>
              <p:nvPr/>
            </p:nvSpPr>
            <p:spPr>
              <a:xfrm>
                <a:off x="10058400" y="2171465"/>
                <a:ext cx="2971800" cy="76783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5460"/>
                  </a:lnSpc>
                </a:pPr>
                <a:r>
                  <a:rPr lang="en-US" sz="8800" dirty="0">
                    <a:solidFill>
                      <a:schemeClr val="bg1"/>
                    </a:solidFill>
                    <a:latin typeface="Montserrat Classic Bold"/>
                  </a:rPr>
                  <a:t>+600</a:t>
                </a:r>
              </a:p>
            </p:txBody>
          </p:sp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CE40BA1C-0D9C-3C68-E5DD-E9372BA2837B}"/>
                  </a:ext>
                </a:extLst>
              </p:cNvPr>
              <p:cNvSpPr txBox="1"/>
              <p:nvPr/>
            </p:nvSpPr>
            <p:spPr>
              <a:xfrm>
                <a:off x="10567931" y="2851312"/>
                <a:ext cx="1952738" cy="6155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bg1"/>
                    </a:solidFill>
                    <a:latin typeface="Montserrat Classic Bold"/>
                  </a:rPr>
                  <a:t>Jalan </a:t>
                </a:r>
                <a:r>
                  <a:rPr lang="en-US" sz="2000" dirty="0" err="1">
                    <a:solidFill>
                      <a:schemeClr val="bg1"/>
                    </a:solidFill>
                    <a:latin typeface="Montserrat Classic Bold"/>
                  </a:rPr>
                  <a:t>dengan</a:t>
                </a:r>
                <a:r>
                  <a:rPr lang="en-US" sz="2000" dirty="0">
                    <a:solidFill>
                      <a:schemeClr val="bg1"/>
                    </a:solidFill>
                    <a:latin typeface="Montserrat Classic Bold"/>
                  </a:rPr>
                  <a:t> 1 </a:t>
                </a:r>
                <a:r>
                  <a:rPr lang="en-US" sz="2000" dirty="0" err="1">
                    <a:solidFill>
                      <a:schemeClr val="bg1"/>
                    </a:solidFill>
                    <a:latin typeface="Montserrat Classic Bold"/>
                  </a:rPr>
                  <a:t>Tempat</a:t>
                </a:r>
                <a:r>
                  <a:rPr lang="en-US" sz="2000" dirty="0">
                    <a:solidFill>
                      <a:schemeClr val="bg1"/>
                    </a:solidFill>
                    <a:latin typeface="Montserrat Classic Bold"/>
                  </a:rPr>
                  <a:t> Usaha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D19A25-64FD-48C4-1F49-EEDD7D25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562100"/>
              <a:ext cx="9632095" cy="5326503"/>
            </a:xfrm>
            <a:prstGeom prst="rect">
              <a:avLst/>
            </a:prstGeom>
          </p:spPr>
        </p:pic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1D3977D0-0D20-6BEF-D8F2-01B625A0C3D4}"/>
                </a:ext>
              </a:extLst>
            </p:cNvPr>
            <p:cNvSpPr txBox="1"/>
            <p:nvPr/>
          </p:nvSpPr>
          <p:spPr>
            <a:xfrm>
              <a:off x="11050467" y="3314586"/>
              <a:ext cx="6208613" cy="36766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Contoh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nya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jalan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b="1" spc="63" dirty="0">
                  <a:solidFill>
                    <a:srgbClr val="F1F1F1"/>
                  </a:solidFill>
                  <a:latin typeface="Montserrat Light"/>
                </a:rPr>
                <a:t>Mountain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>
                  <a:solidFill>
                    <a:srgbClr val="F1F1F1"/>
                  </a:solidFill>
                  <a:latin typeface="Montserrat Classic" panose="020B0604020202020204" charset="0"/>
                </a:rPr>
                <a:t>Gate Drive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>
                  <a:solidFill>
                    <a:srgbClr val="F1F1F1"/>
                  </a:solidFill>
                  <a:latin typeface="Montserrat Classic" panose="020B0604020202020204" charset="0"/>
                </a:rPr>
                <a:t>: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Dekat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dengan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MountainGate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Country Club,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sebuah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lapangan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golf dan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klub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dengan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pemandangan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indah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dari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/>
                </a:rPr>
                <a:t>pegunungan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/>
                </a:rPr>
                <a:t> Santa Monica,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Classic" panose="020B0604020202020204" charset="0"/>
                </a:rPr>
                <a:t>Naud</a:t>
              </a:r>
              <a:r>
                <a:rPr lang="en-US" sz="1600" spc="63" dirty="0">
                  <a:solidFill>
                    <a:srgbClr val="F1F1F1"/>
                  </a:solidFill>
                  <a:latin typeface="Montserrat Classic" panose="020B0604020202020204" charset="0"/>
                </a:rPr>
                <a:t> Street :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Terletak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di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dekat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daerah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Chinatown dan Union Station,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stasiun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kereta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api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utama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di Los Angeles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bersejarah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dan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indah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. </a:t>
              </a:r>
              <a:r>
                <a:rPr lang="en-US" sz="1600" spc="63" dirty="0">
                  <a:solidFill>
                    <a:srgbClr val="F1F1F1"/>
                  </a:solidFill>
                  <a:latin typeface="Montserrat Classic" panose="020B0604020202020204" charset="0"/>
                </a:rPr>
                <a:t>North Hill Street :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adalah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sebuah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jalan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terletak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di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pusat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kota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Los Angeles. Jalan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ini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terkenal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karena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berada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di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sekitar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Civic Center,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merupakan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pusat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pemerintahan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kota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Los Angeles.</a:t>
              </a:r>
            </a:p>
          </p:txBody>
        </p:sp>
        <p:sp>
          <p:nvSpPr>
            <p:cNvPr id="3" name="TextBox 4">
              <a:extLst>
                <a:ext uri="{FF2B5EF4-FFF2-40B4-BE49-F238E27FC236}">
                  <a16:creationId xmlns:a16="http://schemas.microsoft.com/office/drawing/2014/main" id="{D6BD0C90-442C-64D6-5608-62923FDB64C4}"/>
                </a:ext>
              </a:extLst>
            </p:cNvPr>
            <p:cNvSpPr txBox="1"/>
            <p:nvPr/>
          </p:nvSpPr>
          <p:spPr>
            <a:xfrm>
              <a:off x="1066800" y="7277100"/>
              <a:ext cx="16192280" cy="10733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Jalan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tersebut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memiliki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jumlah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pengunjung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ramai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,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namun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hanya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ada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satu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usaha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bisnis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makanan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berada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di sana.  Jadi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bisa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kita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simpulkan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bahwa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kursi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banyak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memang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menandakan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bahwa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jalan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itu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lebih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banyak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memiliki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pengujung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dibandingkan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dengan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jalan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yang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sedikit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kursi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.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Ini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dikarenakan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adanya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suatu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pusat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aktifitas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atau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destinasi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wisata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yang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dekat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dengan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jalan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1600" spc="63" dirty="0" err="1">
                  <a:solidFill>
                    <a:srgbClr val="F1F1F1"/>
                  </a:solidFill>
                  <a:latin typeface="Montserrat Light" panose="00000400000000000000" pitchFamily="2" charset="0"/>
                </a:rPr>
                <a:t>tersebut</a:t>
              </a:r>
              <a:r>
                <a:rPr lang="en-US" sz="1600" spc="63" dirty="0">
                  <a:solidFill>
                    <a:srgbClr val="F1F1F1"/>
                  </a:solidFill>
                  <a:latin typeface="Montserrat Light" panose="00000400000000000000" pitchFamily="2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529701" y="-223652"/>
            <a:ext cx="3043562" cy="447304"/>
            <a:chOff x="0" y="0"/>
            <a:chExt cx="2449487" cy="3599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285263" y="10063348"/>
            <a:ext cx="3043562" cy="447304"/>
            <a:chOff x="0" y="0"/>
            <a:chExt cx="2449487" cy="3599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49487" cy="359994"/>
            </a:xfrm>
            <a:custGeom>
              <a:avLst/>
              <a:gdLst/>
              <a:ahLst/>
              <a:cxnLst/>
              <a:rect l="l" t="t" r="r" b="b"/>
              <a:pathLst>
                <a:path w="2449487" h="359994">
                  <a:moveTo>
                    <a:pt x="1585227" y="0"/>
                  </a:moveTo>
                  <a:lnTo>
                    <a:pt x="1225258" y="359994"/>
                  </a:lnTo>
                  <a:lnTo>
                    <a:pt x="1354671" y="359994"/>
                  </a:lnTo>
                  <a:lnTo>
                    <a:pt x="1714640" y="0"/>
                  </a:lnTo>
                  <a:close/>
                  <a:moveTo>
                    <a:pt x="1830146" y="0"/>
                  </a:moveTo>
                  <a:lnTo>
                    <a:pt x="1470190" y="359994"/>
                  </a:lnTo>
                  <a:lnTo>
                    <a:pt x="1599603" y="359994"/>
                  </a:lnTo>
                  <a:lnTo>
                    <a:pt x="1959559" y="0"/>
                  </a:lnTo>
                  <a:close/>
                  <a:moveTo>
                    <a:pt x="1340295" y="0"/>
                  </a:moveTo>
                  <a:lnTo>
                    <a:pt x="980262" y="359994"/>
                  </a:lnTo>
                  <a:lnTo>
                    <a:pt x="1109675" y="359994"/>
                  </a:lnTo>
                  <a:lnTo>
                    <a:pt x="1469720" y="0"/>
                  </a:lnTo>
                  <a:close/>
                  <a:moveTo>
                    <a:pt x="850405" y="0"/>
                  </a:moveTo>
                  <a:lnTo>
                    <a:pt x="490411" y="359994"/>
                  </a:lnTo>
                  <a:lnTo>
                    <a:pt x="619824" y="359994"/>
                  </a:lnTo>
                  <a:lnTo>
                    <a:pt x="979818" y="0"/>
                  </a:lnTo>
                  <a:close/>
                  <a:moveTo>
                    <a:pt x="115519" y="0"/>
                  </a:moveTo>
                  <a:lnTo>
                    <a:pt x="0" y="115519"/>
                  </a:lnTo>
                  <a:lnTo>
                    <a:pt x="0" y="244970"/>
                  </a:lnTo>
                  <a:lnTo>
                    <a:pt x="244932" y="0"/>
                  </a:lnTo>
                  <a:close/>
                  <a:moveTo>
                    <a:pt x="605447" y="0"/>
                  </a:moveTo>
                  <a:lnTo>
                    <a:pt x="245440" y="359994"/>
                  </a:lnTo>
                  <a:lnTo>
                    <a:pt x="374853" y="359994"/>
                  </a:lnTo>
                  <a:lnTo>
                    <a:pt x="734860" y="0"/>
                  </a:lnTo>
                  <a:close/>
                  <a:moveTo>
                    <a:pt x="360515" y="0"/>
                  </a:moveTo>
                  <a:lnTo>
                    <a:pt x="521" y="359994"/>
                  </a:lnTo>
                  <a:lnTo>
                    <a:pt x="129921" y="359994"/>
                  </a:lnTo>
                  <a:lnTo>
                    <a:pt x="489928" y="0"/>
                  </a:lnTo>
                  <a:close/>
                  <a:moveTo>
                    <a:pt x="1095337" y="0"/>
                  </a:moveTo>
                  <a:lnTo>
                    <a:pt x="735330" y="359994"/>
                  </a:lnTo>
                  <a:lnTo>
                    <a:pt x="864743" y="359994"/>
                  </a:lnTo>
                  <a:lnTo>
                    <a:pt x="1224750" y="0"/>
                  </a:lnTo>
                  <a:close/>
                  <a:moveTo>
                    <a:pt x="2075142" y="0"/>
                  </a:moveTo>
                  <a:lnTo>
                    <a:pt x="1715148" y="359994"/>
                  </a:lnTo>
                  <a:lnTo>
                    <a:pt x="1844561" y="359994"/>
                  </a:lnTo>
                  <a:lnTo>
                    <a:pt x="2204568" y="0"/>
                  </a:lnTo>
                  <a:close/>
                  <a:moveTo>
                    <a:pt x="1960080" y="359994"/>
                  </a:moveTo>
                  <a:lnTo>
                    <a:pt x="2089480" y="359994"/>
                  </a:lnTo>
                  <a:lnTo>
                    <a:pt x="2449487" y="0"/>
                  </a:lnTo>
                  <a:lnTo>
                    <a:pt x="2320099" y="0"/>
                  </a:lnTo>
                  <a:close/>
                  <a:moveTo>
                    <a:pt x="2205038" y="359994"/>
                  </a:moveTo>
                  <a:lnTo>
                    <a:pt x="2334451" y="359994"/>
                  </a:lnTo>
                  <a:lnTo>
                    <a:pt x="2449487" y="244970"/>
                  </a:lnTo>
                  <a:lnTo>
                    <a:pt x="2449487" y="115557"/>
                  </a:lnTo>
                  <a:close/>
                </a:path>
              </a:pathLst>
            </a:custGeom>
            <a:solidFill>
              <a:srgbClr val="FF4D0E"/>
            </a:solidFill>
          </p:spPr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1349D32-D843-098F-8CF9-002611F6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03" y="1295400"/>
            <a:ext cx="6751955" cy="3733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420EE2-4255-08B6-677E-3251A356E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01" y="5257800"/>
            <a:ext cx="6751958" cy="3733800"/>
          </a:xfrm>
          <a:prstGeom prst="rect">
            <a:avLst/>
          </a:prstGeom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BD09E169-2F3B-318C-52CA-FE1DA4ACB572}"/>
              </a:ext>
            </a:extLst>
          </p:cNvPr>
          <p:cNvSpPr txBox="1"/>
          <p:nvPr/>
        </p:nvSpPr>
        <p:spPr>
          <a:xfrm>
            <a:off x="9372600" y="3342519"/>
            <a:ext cx="7467600" cy="4436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Jalan Sunset Boulevard, Pico Boulevard, Wilshire Boulevard dan Hollywood Boulevard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memiliki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jumlah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kursi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paling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.</a:t>
            </a: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endParaRPr lang="en-US" sz="2100" spc="63" dirty="0">
              <a:solidFill>
                <a:schemeClr val="bg1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Semakin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kursi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artinya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semakin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pelanggan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yang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datang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ke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jalan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tersebut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dan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semakin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orang yang di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layani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.</a:t>
            </a: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endParaRPr lang="en-US" sz="2100" spc="63" dirty="0">
              <a:solidFill>
                <a:schemeClr val="bg1"/>
              </a:solidFill>
              <a:latin typeface="Montserrat Light"/>
            </a:endParaRPr>
          </a:p>
          <a:p>
            <a:pPr marL="342900" indent="-342900">
              <a:lnSpc>
                <a:spcPts val="2940"/>
              </a:lnSpc>
              <a:buFont typeface="Courier New" panose="02070309020205020404" pitchFamily="49" charset="0"/>
              <a:buChar char="o"/>
            </a:pP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Wilshire Boulevard, West Olympic Boulevard, Hollywood Boulevard, West Sunset Boulevard, dan South Figueroa Street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memiliki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rata-rata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kursi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 yang paling </a:t>
            </a:r>
            <a:r>
              <a:rPr lang="en-US" sz="2100" spc="63" dirty="0" err="1">
                <a:solidFill>
                  <a:schemeClr val="bg1"/>
                </a:solidFill>
                <a:latin typeface="Montserrat Light"/>
              </a:rPr>
              <a:t>banyak</a:t>
            </a:r>
            <a:r>
              <a:rPr lang="en-US" sz="2100" spc="63" dirty="0">
                <a:solidFill>
                  <a:schemeClr val="bg1"/>
                </a:solidFill>
                <a:latin typeface="Montserrat Light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3D95E-FC71-3055-798C-E106859B2CE8}"/>
              </a:ext>
            </a:extLst>
          </p:cNvPr>
          <p:cNvSpPr txBox="1"/>
          <p:nvPr/>
        </p:nvSpPr>
        <p:spPr>
          <a:xfrm>
            <a:off x="9372600" y="2508139"/>
            <a:ext cx="6019800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63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Classic" panose="020B0604020202020204" charset="0"/>
                <a:ea typeface="+mn-ea"/>
                <a:cs typeface="+mn-cs"/>
              </a:rPr>
              <a:t>Berdasarkan</a:t>
            </a:r>
            <a:r>
              <a:rPr kumimoji="0" lang="en-US" sz="2800" b="0" i="0" u="none" strike="noStrike" kern="1200" cap="none" spc="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Classic" panose="020B0604020202020204" charset="0"/>
                <a:ea typeface="+mn-ea"/>
                <a:cs typeface="+mn-cs"/>
              </a:rPr>
              <a:t> </a:t>
            </a:r>
            <a:r>
              <a:rPr lang="en-US" sz="2800" spc="63" dirty="0">
                <a:solidFill>
                  <a:prstClr val="white"/>
                </a:solidFill>
                <a:latin typeface="Montserrat Classic" panose="020B0604020202020204" charset="0"/>
              </a:rPr>
              <a:t>G</a:t>
            </a:r>
            <a:r>
              <a:rPr kumimoji="0" lang="en-US" sz="2800" b="0" i="0" u="none" strike="noStrike" kern="1200" cap="none" spc="63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Classic" panose="020B0604020202020204" charset="0"/>
                <a:ea typeface="+mn-ea"/>
                <a:cs typeface="+mn-cs"/>
              </a:rPr>
              <a:t>rafik</a:t>
            </a:r>
            <a:r>
              <a:rPr kumimoji="0" lang="en-US" sz="2800" b="0" i="0" u="none" strike="noStrike" kern="1200" cap="none" spc="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Classic" panose="020B0604020202020204" charset="0"/>
                <a:ea typeface="+mn-ea"/>
                <a:cs typeface="+mn-cs"/>
              </a:rPr>
              <a:t> </a:t>
            </a:r>
            <a:r>
              <a:rPr lang="en-US" sz="2800" spc="63" dirty="0">
                <a:solidFill>
                  <a:prstClr val="white"/>
                </a:solidFill>
                <a:latin typeface="Montserrat Classic" panose="020B0604020202020204" charset="0"/>
              </a:rPr>
              <a:t>D</a:t>
            </a:r>
            <a:r>
              <a:rPr kumimoji="0" lang="en-US" sz="2800" b="0" i="0" u="none" strike="noStrike" kern="1200" cap="none" spc="63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Classic" panose="020B0604020202020204" charset="0"/>
                <a:ea typeface="+mn-ea"/>
                <a:cs typeface="+mn-cs"/>
              </a:rPr>
              <a:t>isamping</a:t>
            </a:r>
            <a:r>
              <a:rPr kumimoji="0" lang="en-US" sz="2800" b="0" i="0" u="none" strike="noStrike" kern="1200" cap="none" spc="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Classic" panose="020B0604020202020204" charset="0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5333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703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Montserrat Classic </vt:lpstr>
      <vt:lpstr>Montserrat Light</vt:lpstr>
      <vt:lpstr>Wingdings</vt:lpstr>
      <vt:lpstr>Montserrat Classic Bold</vt:lpstr>
      <vt:lpstr>Courier New</vt:lpstr>
      <vt:lpstr>Montserrat Classic</vt:lpstr>
      <vt:lpstr>Helvetika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Widya Lestari</dc:creator>
  <cp:lastModifiedBy>Mila Widya Lestari</cp:lastModifiedBy>
  <cp:revision>3</cp:revision>
  <dcterms:created xsi:type="dcterms:W3CDTF">2006-08-16T00:00:00Z</dcterms:created>
  <dcterms:modified xsi:type="dcterms:W3CDTF">2024-05-23T15:37:02Z</dcterms:modified>
  <dc:identifier>DAGFsQdUqXE</dc:identifier>
</cp:coreProperties>
</file>