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1.xml.rels" ContentType="application/vnd.openxmlformats-package.relationships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media/image54.png" ContentType="image/png"/>
  <Override PartName="/ppt/media/image53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39.png" ContentType="image/png"/>
  <Override PartName="/ppt/media/image14.png" ContentType="image/png"/>
  <Override PartName="/ppt/media/image38.png" ContentType="image/png"/>
  <Override PartName="/ppt/media/image13.png" ContentType="image/png"/>
  <Override PartName="/ppt/media/image37.png" ContentType="image/png"/>
  <Override PartName="/ppt/media/image12.png" ContentType="image/png"/>
  <Override PartName="/ppt/media/image16.png" ContentType="image/png"/>
  <Override PartName="/ppt/media/image15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45.png" ContentType="image/png"/>
  <Override PartName="/ppt/media/image20.png" ContentType="image/png"/>
  <Override PartName="/ppt/media/image46.png" ContentType="image/png"/>
  <Override PartName="/ppt/media/image21.png" ContentType="image/png"/>
  <Override PartName="/ppt/media/image47.png" ContentType="image/png"/>
  <Override PartName="/ppt/media/image22.png" ContentType="image/png"/>
  <Override PartName="/ppt/media/image48.png" ContentType="image/png"/>
  <Override PartName="/ppt/media/image23.png" ContentType="image/png"/>
  <Override PartName="/ppt/media/image49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55.png" ContentType="image/png"/>
  <Override PartName="/ppt/media/image30.png" ContentType="image/png"/>
  <Override PartName="/ppt/media/image56.png" ContentType="image/png"/>
  <Override PartName="/ppt/media/image31.png" ContentType="image/png"/>
  <Override PartName="/ppt/media/image57.png" ContentType="image/png"/>
  <Override PartName="/ppt/media/image32.png" ContentType="image/png"/>
  <Override PartName="/ppt/media/image58.png" ContentType="image/png"/>
  <Override PartName="/ppt/media/image33.png" ContentType="image/png"/>
  <Override PartName="/ppt/media/image59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36.png" ContentType="image/png"/>
  <Override PartName="/ppt/media/image11.jpeg" ContentType="image/jpe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60.png" ContentType="image/png"/>
  <Override PartName="/ppt/media/image5.png" ContentType="image/png"/>
  <Override PartName="/ppt/media/image6.png" ContentType="image/png"/>
  <Override PartName="/ppt/slideMasters/_rels/slideMaster14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5.xml" ContentType="application/vnd.openxmlformats-officedocument.theme+xml"/>
  <Override PartName="/ppt/theme/theme14.xml" ContentType="application/vnd.openxmlformats-officedocument.theme+xml"/>
  <Override PartName="/ppt/theme/theme13.xml" ContentType="application/vnd.openxmlformats-officedocument.theme+xml"/>
  <Override PartName="/ppt/theme/theme12.xml" ContentType="application/vnd.openxmlformats-officedocument.theme+xml"/>
  <Override PartName="/ppt/theme/theme9.xml" ContentType="application/vnd.openxmlformats-officedocument.theme+xml"/>
  <Override PartName="/ppt/theme/theme11.xml" ContentType="application/vnd.openxmlformats-officedocument.theme+xml"/>
  <Override PartName="/ppt/theme/theme8.xml" ContentType="application/vnd.openxmlformats-officedocument.theme+xml"/>
  <Override PartName="/ppt/theme/theme10.xml" ContentType="application/vnd.openxmlformats-officedocument.theme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45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44.xml.rels" ContentType="application/vnd.openxmlformats-package.relationships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5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_rels/slideLayout7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16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52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51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6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16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60.xml.rels" ContentType="application/vnd.openxmlformats-package.relationships+xml"/>
  <Override PartName="/ppt/slideLayouts/_rels/slideLayout145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150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153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154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56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57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58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65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66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161.xml.rels" ContentType="application/vnd.openxmlformats-package.relationships+xml"/>
  <Override PartName="/ppt/slideLayouts/_rels/slideLayout146.xml.rels" ContentType="application/vnd.openxmlformats-package.relationships+xml"/>
  <Override PartName="/ppt/slideLayouts/_rels/slideLayout162.xml.rels" ContentType="application/vnd.openxmlformats-package.relationships+xml"/>
  <Override PartName="/ppt/slideLayouts/_rels/slideLayout147.xml.rels" ContentType="application/vnd.openxmlformats-package.relationships+xml"/>
  <Override PartName="/ppt/slideLayouts/_rels/slideLayout148.xml.rels" ContentType="application/vnd.openxmlformats-package.relationships+xml"/>
  <Override PartName="/ppt/slideLayouts/_rels/slideLayout149.xml.rels" ContentType="application/vnd.openxmlformats-package.relationships+xml"/>
  <Override PartName="/ppt/slideLayouts/_rels/slideLayout155.xml.rels" ContentType="application/vnd.openxmlformats-package.relationships+xml"/>
  <Override PartName="/ppt/slideLayouts/_rels/slideLayout159.xml.rels" ContentType="application/vnd.openxmlformats-package.relationships+xml"/>
  <Override PartName="/ppt/slideLayouts/slideLayout107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6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  <p:sldMasterId id="2147483804" r:id="rId14"/>
    <p:sldMasterId id="2147483817" r:id="rId15"/>
  </p:sldMasterIdLst>
  <p:notesMasterIdLst>
    <p:notesMasterId r:id="rId16"/>
  </p:notesMasterIdLst>
  <p:sldIdLst>
    <p:sldId id="256" r:id="rId17"/>
    <p:sldId id="257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271" r:id="rId32"/>
    <p:sldId id="272" r:id="rId33"/>
    <p:sldId id="273" r:id="rId34"/>
    <p:sldId id="274" r:id="rId35"/>
    <p:sldId id="275" r:id="rId36"/>
    <p:sldId id="276" r:id="rId37"/>
    <p:sldId id="277" r:id="rId38"/>
    <p:sldId id="278" r:id="rId39"/>
    <p:sldId id="279" r:id="rId40"/>
    <p:sldId id="280" r:id="rId41"/>
    <p:sldId id="281" r:id="rId42"/>
    <p:sldId id="282" r:id="rId43"/>
    <p:sldId id="283" r:id="rId44"/>
    <p:sldId id="284" r:id="rId45"/>
    <p:sldId id="285" r:id="rId46"/>
    <p:sldId id="286" r:id="rId47"/>
    <p:sldId id="287" r:id="rId48"/>
    <p:sldId id="288" r:id="rId49"/>
    <p:sldId id="289" r:id="rId50"/>
    <p:sldId id="290" r:id="rId51"/>
    <p:sldId id="291" r:id="rId52"/>
    <p:sldId id="292" r:id="rId53"/>
    <p:sldId id="293" r:id="rId54"/>
    <p:sldId id="294" r:id="rId55"/>
    <p:sldId id="295" r:id="rId56"/>
    <p:sldId id="296" r:id="rId57"/>
    <p:sldId id="297" r:id="rId58"/>
    <p:sldId id="298" r:id="rId59"/>
    <p:sldId id="299" r:id="rId60"/>
    <p:sldId id="300" r:id="rId6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notesMaster" Target="notesMasters/notesMaster1.xml"/><Relationship Id="rId17" Type="http://schemas.openxmlformats.org/officeDocument/2006/relationships/slide" Target="slides/slide1.xml"/><Relationship Id="rId18" Type="http://schemas.openxmlformats.org/officeDocument/2006/relationships/slide" Target="slides/slide2.xml"/><Relationship Id="rId19" Type="http://schemas.openxmlformats.org/officeDocument/2006/relationships/slide" Target="slides/slide3.xml"/><Relationship Id="rId20" Type="http://schemas.openxmlformats.org/officeDocument/2006/relationships/slide" Target="slides/slide4.xml"/><Relationship Id="rId21" Type="http://schemas.openxmlformats.org/officeDocument/2006/relationships/slide" Target="slides/slide5.xml"/><Relationship Id="rId22" Type="http://schemas.openxmlformats.org/officeDocument/2006/relationships/slide" Target="slides/slide6.xml"/><Relationship Id="rId23" Type="http://schemas.openxmlformats.org/officeDocument/2006/relationships/slide" Target="slides/slide7.xml"/><Relationship Id="rId24" Type="http://schemas.openxmlformats.org/officeDocument/2006/relationships/slide" Target="slides/slide8.xml"/><Relationship Id="rId25" Type="http://schemas.openxmlformats.org/officeDocument/2006/relationships/slide" Target="slides/slide9.xml"/><Relationship Id="rId26" Type="http://schemas.openxmlformats.org/officeDocument/2006/relationships/slide" Target="slides/slide10.xml"/><Relationship Id="rId27" Type="http://schemas.openxmlformats.org/officeDocument/2006/relationships/slide" Target="slides/slide11.xml"/><Relationship Id="rId28" Type="http://schemas.openxmlformats.org/officeDocument/2006/relationships/slide" Target="slides/slide12.xml"/><Relationship Id="rId29" Type="http://schemas.openxmlformats.org/officeDocument/2006/relationships/slide" Target="slides/slide13.xml"/><Relationship Id="rId30" Type="http://schemas.openxmlformats.org/officeDocument/2006/relationships/slide" Target="slides/slide14.xml"/><Relationship Id="rId31" Type="http://schemas.openxmlformats.org/officeDocument/2006/relationships/slide" Target="slides/slide15.xml"/><Relationship Id="rId32" Type="http://schemas.openxmlformats.org/officeDocument/2006/relationships/slide" Target="slides/slide16.xml"/><Relationship Id="rId33" Type="http://schemas.openxmlformats.org/officeDocument/2006/relationships/slide" Target="slides/slide17.xml"/><Relationship Id="rId34" Type="http://schemas.openxmlformats.org/officeDocument/2006/relationships/slide" Target="slides/slide18.xml"/><Relationship Id="rId35" Type="http://schemas.openxmlformats.org/officeDocument/2006/relationships/slide" Target="slides/slide19.xml"/><Relationship Id="rId36" Type="http://schemas.openxmlformats.org/officeDocument/2006/relationships/slide" Target="slides/slide20.xml"/><Relationship Id="rId37" Type="http://schemas.openxmlformats.org/officeDocument/2006/relationships/slide" Target="slides/slide21.xml"/><Relationship Id="rId38" Type="http://schemas.openxmlformats.org/officeDocument/2006/relationships/slide" Target="slides/slide22.xml"/><Relationship Id="rId39" Type="http://schemas.openxmlformats.org/officeDocument/2006/relationships/slide" Target="slides/slide23.xml"/><Relationship Id="rId40" Type="http://schemas.openxmlformats.org/officeDocument/2006/relationships/slide" Target="slides/slide24.xml"/><Relationship Id="rId41" Type="http://schemas.openxmlformats.org/officeDocument/2006/relationships/slide" Target="slides/slide25.xml"/><Relationship Id="rId42" Type="http://schemas.openxmlformats.org/officeDocument/2006/relationships/slide" Target="slides/slide26.xml"/><Relationship Id="rId43" Type="http://schemas.openxmlformats.org/officeDocument/2006/relationships/slide" Target="slides/slide27.xml"/><Relationship Id="rId44" Type="http://schemas.openxmlformats.org/officeDocument/2006/relationships/slide" Target="slides/slide28.xml"/><Relationship Id="rId45" Type="http://schemas.openxmlformats.org/officeDocument/2006/relationships/slide" Target="slides/slide29.xml"/><Relationship Id="rId46" Type="http://schemas.openxmlformats.org/officeDocument/2006/relationships/slide" Target="slides/slide30.xml"/><Relationship Id="rId47" Type="http://schemas.openxmlformats.org/officeDocument/2006/relationships/slide" Target="slides/slide31.xml"/><Relationship Id="rId48" Type="http://schemas.openxmlformats.org/officeDocument/2006/relationships/slide" Target="slides/slide32.xml"/><Relationship Id="rId49" Type="http://schemas.openxmlformats.org/officeDocument/2006/relationships/slide" Target="slides/slide33.xml"/><Relationship Id="rId50" Type="http://schemas.openxmlformats.org/officeDocument/2006/relationships/slide" Target="slides/slide34.xml"/><Relationship Id="rId51" Type="http://schemas.openxmlformats.org/officeDocument/2006/relationships/slide" Target="slides/slide35.xml"/><Relationship Id="rId52" Type="http://schemas.openxmlformats.org/officeDocument/2006/relationships/slide" Target="slides/slide36.xml"/><Relationship Id="rId53" Type="http://schemas.openxmlformats.org/officeDocument/2006/relationships/slide" Target="slides/slide37.xml"/><Relationship Id="rId54" Type="http://schemas.openxmlformats.org/officeDocument/2006/relationships/slide" Target="slides/slide38.xml"/><Relationship Id="rId55" Type="http://schemas.openxmlformats.org/officeDocument/2006/relationships/slide" Target="slides/slide39.xml"/><Relationship Id="rId56" Type="http://schemas.openxmlformats.org/officeDocument/2006/relationships/slide" Target="slides/slide40.xml"/><Relationship Id="rId57" Type="http://schemas.openxmlformats.org/officeDocument/2006/relationships/slide" Target="slides/slide41.xml"/><Relationship Id="rId58" Type="http://schemas.openxmlformats.org/officeDocument/2006/relationships/slide" Target="slides/slide42.xml"/><Relationship Id="rId59" Type="http://schemas.openxmlformats.org/officeDocument/2006/relationships/slide" Target="slides/slide43.xml"/><Relationship Id="rId60" Type="http://schemas.openxmlformats.org/officeDocument/2006/relationships/slide" Target="slides/slide44.xml"/><Relationship Id="rId61" Type="http://schemas.openxmlformats.org/officeDocument/2006/relationships/slide" Target="slides/slide4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4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4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48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49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50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DD106C4E-D332-4DD6-919E-153B9CFDAF02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PlaceHolder 1"/>
          <p:cNvSpPr>
            <a:spLocks noGrp="1"/>
          </p:cNvSpPr>
          <p:nvPr>
            <p:ph type="sldImg"/>
          </p:nvPr>
        </p:nvSpPr>
        <p:spPr>
          <a:xfrm>
            <a:off x="2079000" y="1336320"/>
            <a:ext cx="3400920" cy="3607200"/>
          </a:xfrm>
          <a:prstGeom prst="rect">
            <a:avLst/>
          </a:prstGeom>
        </p:spPr>
      </p:sp>
      <p:sp>
        <p:nvSpPr>
          <p:cNvPr id="763" name="PlaceHolder 2"/>
          <p:cNvSpPr>
            <a:spLocks noGrp="1"/>
          </p:cNvSpPr>
          <p:nvPr>
            <p:ph type="body"/>
          </p:nvPr>
        </p:nvSpPr>
        <p:spPr>
          <a:xfrm>
            <a:off x="756000" y="5145480"/>
            <a:ext cx="6046920" cy="42087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764" name="CustomShape 3"/>
          <p:cNvSpPr/>
          <p:nvPr/>
        </p:nvSpPr>
        <p:spPr>
          <a:xfrm>
            <a:off x="4282560" y="10154520"/>
            <a:ext cx="3274920" cy="53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275487F-CD7A-4262-8535-86F34C932AAF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PlaceHolder 1"/>
          <p:cNvSpPr>
            <a:spLocks noGrp="1"/>
          </p:cNvSpPr>
          <p:nvPr>
            <p:ph type="sldImg"/>
          </p:nvPr>
        </p:nvSpPr>
        <p:spPr>
          <a:xfrm>
            <a:off x="2079000" y="1336320"/>
            <a:ext cx="3400920" cy="3607200"/>
          </a:xfrm>
          <a:prstGeom prst="rect">
            <a:avLst/>
          </a:prstGeom>
        </p:spPr>
      </p:sp>
      <p:sp>
        <p:nvSpPr>
          <p:cNvPr id="766" name="PlaceHolder 2"/>
          <p:cNvSpPr>
            <a:spLocks noGrp="1"/>
          </p:cNvSpPr>
          <p:nvPr>
            <p:ph type="body"/>
          </p:nvPr>
        </p:nvSpPr>
        <p:spPr>
          <a:xfrm>
            <a:off x="756000" y="5145480"/>
            <a:ext cx="6046920" cy="42087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767" name="CustomShape 3"/>
          <p:cNvSpPr/>
          <p:nvPr/>
        </p:nvSpPr>
        <p:spPr>
          <a:xfrm>
            <a:off x="4282560" y="10154520"/>
            <a:ext cx="3274920" cy="53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7E68861-2D6F-4324-81F5-87F6EEF7B60C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PlaceHolder 1"/>
          <p:cNvSpPr>
            <a:spLocks noGrp="1"/>
          </p:cNvSpPr>
          <p:nvPr>
            <p:ph type="sldImg"/>
          </p:nvPr>
        </p:nvSpPr>
        <p:spPr>
          <a:xfrm>
            <a:off x="2079000" y="1336320"/>
            <a:ext cx="3400920" cy="3607200"/>
          </a:xfrm>
          <a:prstGeom prst="rect">
            <a:avLst/>
          </a:prstGeom>
        </p:spPr>
      </p:sp>
      <p:sp>
        <p:nvSpPr>
          <p:cNvPr id="769" name="PlaceHolder 2"/>
          <p:cNvSpPr>
            <a:spLocks noGrp="1"/>
          </p:cNvSpPr>
          <p:nvPr>
            <p:ph type="body"/>
          </p:nvPr>
        </p:nvSpPr>
        <p:spPr>
          <a:xfrm>
            <a:off x="756000" y="5145480"/>
            <a:ext cx="6046920" cy="42087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770" name="CustomShape 3"/>
          <p:cNvSpPr/>
          <p:nvPr/>
        </p:nvSpPr>
        <p:spPr>
          <a:xfrm>
            <a:off x="4282560" y="10154520"/>
            <a:ext cx="3274920" cy="53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C15613B-637D-4842-96D7-52C5B7DED123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PlaceHolder 1"/>
          <p:cNvSpPr>
            <a:spLocks noGrp="1"/>
          </p:cNvSpPr>
          <p:nvPr>
            <p:ph type="sldImg"/>
          </p:nvPr>
        </p:nvSpPr>
        <p:spPr>
          <a:xfrm>
            <a:off x="2079000" y="1336320"/>
            <a:ext cx="3400920" cy="3607200"/>
          </a:xfrm>
          <a:prstGeom prst="rect">
            <a:avLst/>
          </a:prstGeom>
        </p:spPr>
      </p:sp>
      <p:sp>
        <p:nvSpPr>
          <p:cNvPr id="772" name="PlaceHolder 2"/>
          <p:cNvSpPr>
            <a:spLocks noGrp="1"/>
          </p:cNvSpPr>
          <p:nvPr>
            <p:ph type="body"/>
          </p:nvPr>
        </p:nvSpPr>
        <p:spPr>
          <a:xfrm>
            <a:off x="756000" y="5145480"/>
            <a:ext cx="6046920" cy="42087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773" name="CustomShape 3"/>
          <p:cNvSpPr/>
          <p:nvPr/>
        </p:nvSpPr>
        <p:spPr>
          <a:xfrm>
            <a:off x="4282560" y="10154520"/>
            <a:ext cx="3274920" cy="53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00B9BA8-9DF5-48B3-8A0E-742031902793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PlaceHolder 1"/>
          <p:cNvSpPr>
            <a:spLocks noGrp="1"/>
          </p:cNvSpPr>
          <p:nvPr>
            <p:ph type="sldImg"/>
          </p:nvPr>
        </p:nvSpPr>
        <p:spPr>
          <a:xfrm>
            <a:off x="2079000" y="1336320"/>
            <a:ext cx="3400920" cy="3607200"/>
          </a:xfrm>
          <a:prstGeom prst="rect">
            <a:avLst/>
          </a:prstGeom>
        </p:spPr>
      </p:sp>
      <p:sp>
        <p:nvSpPr>
          <p:cNvPr id="775" name="PlaceHolder 2"/>
          <p:cNvSpPr>
            <a:spLocks noGrp="1"/>
          </p:cNvSpPr>
          <p:nvPr>
            <p:ph type="body"/>
          </p:nvPr>
        </p:nvSpPr>
        <p:spPr>
          <a:xfrm>
            <a:off x="756000" y="5145480"/>
            <a:ext cx="6046920" cy="42087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776" name="CustomShape 3"/>
          <p:cNvSpPr/>
          <p:nvPr/>
        </p:nvSpPr>
        <p:spPr>
          <a:xfrm>
            <a:off x="4282560" y="10154520"/>
            <a:ext cx="3274920" cy="53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2CD67B2-0278-46AF-8EBA-B0D97C40EF3D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PlaceHolder 1"/>
          <p:cNvSpPr>
            <a:spLocks noGrp="1"/>
          </p:cNvSpPr>
          <p:nvPr>
            <p:ph type="sldImg"/>
          </p:nvPr>
        </p:nvSpPr>
        <p:spPr>
          <a:xfrm>
            <a:off x="2079000" y="1336320"/>
            <a:ext cx="3400920" cy="3607200"/>
          </a:xfrm>
          <a:prstGeom prst="rect">
            <a:avLst/>
          </a:prstGeom>
        </p:spPr>
      </p:sp>
      <p:sp>
        <p:nvSpPr>
          <p:cNvPr id="778" name="PlaceHolder 2"/>
          <p:cNvSpPr>
            <a:spLocks noGrp="1"/>
          </p:cNvSpPr>
          <p:nvPr>
            <p:ph type="body"/>
          </p:nvPr>
        </p:nvSpPr>
        <p:spPr>
          <a:xfrm>
            <a:off x="756000" y="5145480"/>
            <a:ext cx="6046920" cy="42087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779" name="CustomShape 3"/>
          <p:cNvSpPr/>
          <p:nvPr/>
        </p:nvSpPr>
        <p:spPr>
          <a:xfrm>
            <a:off x="4282560" y="10154520"/>
            <a:ext cx="3274920" cy="53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B04FA1A-6A52-46E0-854C-C855FBF12541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PlaceHolder 1"/>
          <p:cNvSpPr>
            <a:spLocks noGrp="1"/>
          </p:cNvSpPr>
          <p:nvPr>
            <p:ph type="sldImg"/>
          </p:nvPr>
        </p:nvSpPr>
        <p:spPr>
          <a:xfrm>
            <a:off x="2079000" y="1336320"/>
            <a:ext cx="3400920" cy="3607200"/>
          </a:xfrm>
          <a:prstGeom prst="rect">
            <a:avLst/>
          </a:prstGeom>
        </p:spPr>
      </p:sp>
      <p:sp>
        <p:nvSpPr>
          <p:cNvPr id="781" name="PlaceHolder 2"/>
          <p:cNvSpPr>
            <a:spLocks noGrp="1"/>
          </p:cNvSpPr>
          <p:nvPr>
            <p:ph type="body"/>
          </p:nvPr>
        </p:nvSpPr>
        <p:spPr>
          <a:xfrm>
            <a:off x="756000" y="5145480"/>
            <a:ext cx="6046920" cy="42087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782" name="CustomShape 3"/>
          <p:cNvSpPr/>
          <p:nvPr/>
        </p:nvSpPr>
        <p:spPr>
          <a:xfrm>
            <a:off x="4282560" y="10154520"/>
            <a:ext cx="3274920" cy="53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A5A94B5-1638-4C0B-B350-D9E49E016A01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PlaceHolder 1"/>
          <p:cNvSpPr>
            <a:spLocks noGrp="1"/>
          </p:cNvSpPr>
          <p:nvPr>
            <p:ph type="sldImg"/>
          </p:nvPr>
        </p:nvSpPr>
        <p:spPr>
          <a:xfrm>
            <a:off x="2079000" y="1336320"/>
            <a:ext cx="3400920" cy="3607200"/>
          </a:xfrm>
          <a:prstGeom prst="rect">
            <a:avLst/>
          </a:prstGeom>
        </p:spPr>
      </p:sp>
      <p:sp>
        <p:nvSpPr>
          <p:cNvPr id="784" name="PlaceHolder 2"/>
          <p:cNvSpPr>
            <a:spLocks noGrp="1"/>
          </p:cNvSpPr>
          <p:nvPr>
            <p:ph type="body"/>
          </p:nvPr>
        </p:nvSpPr>
        <p:spPr>
          <a:xfrm>
            <a:off x="756000" y="5145480"/>
            <a:ext cx="6046920" cy="42087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785" name="CustomShape 3"/>
          <p:cNvSpPr/>
          <p:nvPr/>
        </p:nvSpPr>
        <p:spPr>
          <a:xfrm>
            <a:off x="4282560" y="10154520"/>
            <a:ext cx="3274920" cy="53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7233BCF-771F-4DFA-90CA-1B8E88128C34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PlaceHolder 1"/>
          <p:cNvSpPr>
            <a:spLocks noGrp="1"/>
          </p:cNvSpPr>
          <p:nvPr>
            <p:ph type="sldImg"/>
          </p:nvPr>
        </p:nvSpPr>
        <p:spPr>
          <a:xfrm>
            <a:off x="2079000" y="1336320"/>
            <a:ext cx="3400920" cy="3607200"/>
          </a:xfrm>
          <a:prstGeom prst="rect">
            <a:avLst/>
          </a:prstGeom>
        </p:spPr>
      </p:sp>
      <p:sp>
        <p:nvSpPr>
          <p:cNvPr id="787" name="PlaceHolder 2"/>
          <p:cNvSpPr>
            <a:spLocks noGrp="1"/>
          </p:cNvSpPr>
          <p:nvPr>
            <p:ph type="body"/>
          </p:nvPr>
        </p:nvSpPr>
        <p:spPr>
          <a:xfrm>
            <a:off x="756000" y="5145480"/>
            <a:ext cx="6046920" cy="42087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788" name="CustomShape 3"/>
          <p:cNvSpPr/>
          <p:nvPr/>
        </p:nvSpPr>
        <p:spPr>
          <a:xfrm>
            <a:off x="4282560" y="10154520"/>
            <a:ext cx="3274920" cy="53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95EA706-27DF-41D4-8CFA-16D086069F19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PlaceHolder 1"/>
          <p:cNvSpPr>
            <a:spLocks noGrp="1"/>
          </p:cNvSpPr>
          <p:nvPr>
            <p:ph type="sldImg"/>
          </p:nvPr>
        </p:nvSpPr>
        <p:spPr>
          <a:xfrm>
            <a:off x="2079000" y="1336320"/>
            <a:ext cx="3400920" cy="3607200"/>
          </a:xfrm>
          <a:prstGeom prst="rect">
            <a:avLst/>
          </a:prstGeom>
        </p:spPr>
      </p:sp>
      <p:sp>
        <p:nvSpPr>
          <p:cNvPr id="790" name="PlaceHolder 2"/>
          <p:cNvSpPr>
            <a:spLocks noGrp="1"/>
          </p:cNvSpPr>
          <p:nvPr>
            <p:ph type="body"/>
          </p:nvPr>
        </p:nvSpPr>
        <p:spPr>
          <a:xfrm>
            <a:off x="756000" y="5145480"/>
            <a:ext cx="6046920" cy="42087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791" name="CustomShape 3"/>
          <p:cNvSpPr/>
          <p:nvPr/>
        </p:nvSpPr>
        <p:spPr>
          <a:xfrm>
            <a:off x="4282560" y="10154520"/>
            <a:ext cx="3274920" cy="53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6D0D1E8-80C9-4A0D-AE50-3AE3565C92A8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PlaceHolder 1"/>
          <p:cNvSpPr>
            <a:spLocks noGrp="1"/>
          </p:cNvSpPr>
          <p:nvPr>
            <p:ph type="sldImg"/>
          </p:nvPr>
        </p:nvSpPr>
        <p:spPr>
          <a:xfrm>
            <a:off x="2079000" y="1336320"/>
            <a:ext cx="3400920" cy="3607200"/>
          </a:xfrm>
          <a:prstGeom prst="rect">
            <a:avLst/>
          </a:prstGeom>
        </p:spPr>
      </p:sp>
      <p:sp>
        <p:nvSpPr>
          <p:cNvPr id="793" name="PlaceHolder 2"/>
          <p:cNvSpPr>
            <a:spLocks noGrp="1"/>
          </p:cNvSpPr>
          <p:nvPr>
            <p:ph type="body"/>
          </p:nvPr>
        </p:nvSpPr>
        <p:spPr>
          <a:xfrm>
            <a:off x="756000" y="5145480"/>
            <a:ext cx="6046920" cy="42087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794" name="CustomShape 3"/>
          <p:cNvSpPr/>
          <p:nvPr/>
        </p:nvSpPr>
        <p:spPr>
          <a:xfrm>
            <a:off x="4282560" y="10154520"/>
            <a:ext cx="3274920" cy="53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42BCB95-4122-4F33-82F3-FE672ED4CB0C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PlaceHolder 1"/>
          <p:cNvSpPr>
            <a:spLocks noGrp="1"/>
          </p:cNvSpPr>
          <p:nvPr>
            <p:ph type="sldImg"/>
          </p:nvPr>
        </p:nvSpPr>
        <p:spPr>
          <a:xfrm>
            <a:off x="2079000" y="1336320"/>
            <a:ext cx="3400920" cy="3607200"/>
          </a:xfrm>
          <a:prstGeom prst="rect">
            <a:avLst/>
          </a:prstGeom>
        </p:spPr>
      </p:sp>
      <p:sp>
        <p:nvSpPr>
          <p:cNvPr id="796" name="PlaceHolder 2"/>
          <p:cNvSpPr>
            <a:spLocks noGrp="1"/>
          </p:cNvSpPr>
          <p:nvPr>
            <p:ph type="body"/>
          </p:nvPr>
        </p:nvSpPr>
        <p:spPr>
          <a:xfrm>
            <a:off x="756000" y="5145480"/>
            <a:ext cx="6046920" cy="42087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797" name="CustomShape 3"/>
          <p:cNvSpPr/>
          <p:nvPr/>
        </p:nvSpPr>
        <p:spPr>
          <a:xfrm>
            <a:off x="4282560" y="10154520"/>
            <a:ext cx="3274920" cy="53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7E9D2A9-FF86-4AD7-8399-35F39AF6E9F8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PlaceHolder 1"/>
          <p:cNvSpPr>
            <a:spLocks noGrp="1"/>
          </p:cNvSpPr>
          <p:nvPr>
            <p:ph type="sldImg"/>
          </p:nvPr>
        </p:nvSpPr>
        <p:spPr>
          <a:xfrm>
            <a:off x="2079000" y="1336320"/>
            <a:ext cx="3400920" cy="3607200"/>
          </a:xfrm>
          <a:prstGeom prst="rect">
            <a:avLst/>
          </a:prstGeom>
        </p:spPr>
      </p:sp>
      <p:sp>
        <p:nvSpPr>
          <p:cNvPr id="799" name="PlaceHolder 2"/>
          <p:cNvSpPr>
            <a:spLocks noGrp="1"/>
          </p:cNvSpPr>
          <p:nvPr>
            <p:ph type="body"/>
          </p:nvPr>
        </p:nvSpPr>
        <p:spPr>
          <a:xfrm>
            <a:off x="756000" y="5145480"/>
            <a:ext cx="6046920" cy="42087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800" name="CustomShape 3"/>
          <p:cNvSpPr/>
          <p:nvPr/>
        </p:nvSpPr>
        <p:spPr>
          <a:xfrm>
            <a:off x="4282560" y="10154520"/>
            <a:ext cx="3274920" cy="53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8A923FF-55D9-492B-926D-B7EBD897CA87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9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5.xml"/><Relationship Id="rId8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29.xml"/><Relationship Id="rId12" Type="http://schemas.openxmlformats.org/officeDocument/2006/relationships/slideLayout" Target="../slideLayouts/slideLayout130.xml"/><Relationship Id="rId13" Type="http://schemas.openxmlformats.org/officeDocument/2006/relationships/slideLayout" Target="../slideLayouts/slideLayout131.xml"/><Relationship Id="rId14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3.xml"/><Relationship Id="rId4" Type="http://schemas.openxmlformats.org/officeDocument/2006/relationships/slideLayout" Target="../slideLayouts/slideLayout134.xml"/><Relationship Id="rId5" Type="http://schemas.openxmlformats.org/officeDocument/2006/relationships/slideLayout" Target="../slideLayouts/slideLayout135.xml"/><Relationship Id="rId6" Type="http://schemas.openxmlformats.org/officeDocument/2006/relationships/slideLayout" Target="../slideLayouts/slideLayout136.xml"/><Relationship Id="rId7" Type="http://schemas.openxmlformats.org/officeDocument/2006/relationships/slideLayout" Target="../slideLayouts/slideLayout137.xml"/><Relationship Id="rId8" Type="http://schemas.openxmlformats.org/officeDocument/2006/relationships/slideLayout" Target="../slideLayouts/slideLayout138.xml"/><Relationship Id="rId9" Type="http://schemas.openxmlformats.org/officeDocument/2006/relationships/slideLayout" Target="../slideLayouts/slideLayout139.xml"/><Relationship Id="rId10" Type="http://schemas.openxmlformats.org/officeDocument/2006/relationships/slideLayout" Target="../slideLayouts/slideLayout140.xml"/><Relationship Id="rId11" Type="http://schemas.openxmlformats.org/officeDocument/2006/relationships/slideLayout" Target="../slideLayouts/slideLayout141.xml"/><Relationship Id="rId12" Type="http://schemas.openxmlformats.org/officeDocument/2006/relationships/slideLayout" Target="../slideLayouts/slideLayout142.xml"/><Relationship Id="rId13" Type="http://schemas.openxmlformats.org/officeDocument/2006/relationships/slideLayout" Target="../slideLayouts/slideLayout143.xml"/><Relationship Id="rId14" Type="http://schemas.openxmlformats.org/officeDocument/2006/relationships/slideLayout" Target="../slideLayouts/slideLayout144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45.xml"/><Relationship Id="rId4" Type="http://schemas.openxmlformats.org/officeDocument/2006/relationships/slideLayout" Target="../slideLayouts/slideLayout146.xml"/><Relationship Id="rId5" Type="http://schemas.openxmlformats.org/officeDocument/2006/relationships/slideLayout" Target="../slideLayouts/slideLayout147.xml"/><Relationship Id="rId6" Type="http://schemas.openxmlformats.org/officeDocument/2006/relationships/slideLayout" Target="../slideLayouts/slideLayout148.xml"/><Relationship Id="rId7" Type="http://schemas.openxmlformats.org/officeDocument/2006/relationships/slideLayout" Target="../slideLayouts/slideLayout149.xml"/><Relationship Id="rId8" Type="http://schemas.openxmlformats.org/officeDocument/2006/relationships/slideLayout" Target="../slideLayouts/slideLayout150.xml"/><Relationship Id="rId9" Type="http://schemas.openxmlformats.org/officeDocument/2006/relationships/slideLayout" Target="../slideLayouts/slideLayout151.xml"/><Relationship Id="rId10" Type="http://schemas.openxmlformats.org/officeDocument/2006/relationships/slideLayout" Target="../slideLayouts/slideLayout152.xml"/><Relationship Id="rId11" Type="http://schemas.openxmlformats.org/officeDocument/2006/relationships/slideLayout" Target="../slideLayouts/slideLayout153.xml"/><Relationship Id="rId12" Type="http://schemas.openxmlformats.org/officeDocument/2006/relationships/slideLayout" Target="../slideLayouts/slideLayout154.xml"/><Relationship Id="rId13" Type="http://schemas.openxmlformats.org/officeDocument/2006/relationships/slideLayout" Target="../slideLayouts/slideLayout155.xml"/><Relationship Id="rId14" Type="http://schemas.openxmlformats.org/officeDocument/2006/relationships/slideLayout" Target="../slideLayouts/slideLayout156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57.xml"/><Relationship Id="rId4" Type="http://schemas.openxmlformats.org/officeDocument/2006/relationships/slideLayout" Target="../slideLayouts/slideLayout158.xml"/><Relationship Id="rId5" Type="http://schemas.openxmlformats.org/officeDocument/2006/relationships/slideLayout" Target="../slideLayouts/slideLayout159.xml"/><Relationship Id="rId6" Type="http://schemas.openxmlformats.org/officeDocument/2006/relationships/slideLayout" Target="../slideLayouts/slideLayout160.xml"/><Relationship Id="rId7" Type="http://schemas.openxmlformats.org/officeDocument/2006/relationships/slideLayout" Target="../slideLayouts/slideLayout161.xml"/><Relationship Id="rId8" Type="http://schemas.openxmlformats.org/officeDocument/2006/relationships/slideLayout" Target="../slideLayouts/slideLayout162.xml"/><Relationship Id="rId9" Type="http://schemas.openxmlformats.org/officeDocument/2006/relationships/slideLayout" Target="../slideLayouts/slideLayout163.xml"/><Relationship Id="rId10" Type="http://schemas.openxmlformats.org/officeDocument/2006/relationships/slideLayout" Target="../slideLayouts/slideLayout164.xml"/><Relationship Id="rId11" Type="http://schemas.openxmlformats.org/officeDocument/2006/relationships/slideLayout" Target="../slideLayouts/slideLayout165.xml"/><Relationship Id="rId12" Type="http://schemas.openxmlformats.org/officeDocument/2006/relationships/slideLayout" Target="../slideLayouts/slideLayout166.xml"/><Relationship Id="rId13" Type="http://schemas.openxmlformats.org/officeDocument/2006/relationships/slideLayout" Target="../slideLayouts/slideLayout167.xml"/><Relationship Id="rId14" Type="http://schemas.openxmlformats.org/officeDocument/2006/relationships/slideLayout" Target="../slideLayouts/slideLayout168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8" descr=""/>
          <p:cNvPicPr/>
          <p:nvPr/>
        </p:nvPicPr>
        <p:blipFill>
          <a:blip r:embed="rId2"/>
          <a:stretch/>
        </p:blipFill>
        <p:spPr>
          <a:xfrm>
            <a:off x="335520" y="349200"/>
            <a:ext cx="1296360" cy="32040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</a:t>
            </a:r>
            <a:r>
              <a:rPr b="0" lang="en-US" sz="4400" spc="-1" strike="noStrike">
                <a:latin typeface="Arial"/>
              </a:rPr>
              <a:t>edit 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448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Picture 8" descr=""/>
          <p:cNvPicPr/>
          <p:nvPr/>
        </p:nvPicPr>
        <p:blipFill>
          <a:blip r:embed="rId2"/>
          <a:stretch/>
        </p:blipFill>
        <p:spPr>
          <a:xfrm>
            <a:off x="10905840" y="349200"/>
            <a:ext cx="929880" cy="232560"/>
          </a:xfrm>
          <a:prstGeom prst="rect">
            <a:avLst/>
          </a:prstGeom>
          <a:ln>
            <a:noFill/>
          </a:ln>
        </p:spPr>
      </p:pic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" name="Picture 8" descr=""/>
          <p:cNvPicPr/>
          <p:nvPr/>
        </p:nvPicPr>
        <p:blipFill>
          <a:blip r:embed="rId2"/>
          <a:stretch/>
        </p:blipFill>
        <p:spPr>
          <a:xfrm>
            <a:off x="10905840" y="349200"/>
            <a:ext cx="929880" cy="232560"/>
          </a:xfrm>
          <a:prstGeom prst="rect">
            <a:avLst/>
          </a:prstGeom>
          <a:ln>
            <a:noFill/>
          </a:ln>
        </p:spPr>
      </p:pic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6" name="Picture 8" descr=""/>
          <p:cNvPicPr/>
          <p:nvPr/>
        </p:nvPicPr>
        <p:blipFill>
          <a:blip r:embed="rId2"/>
          <a:stretch/>
        </p:blipFill>
        <p:spPr>
          <a:xfrm>
            <a:off x="10905840" y="349200"/>
            <a:ext cx="929880" cy="232560"/>
          </a:xfrm>
          <a:prstGeom prst="rect">
            <a:avLst/>
          </a:prstGeom>
          <a:ln>
            <a:noFill/>
          </a:ln>
        </p:spPr>
      </p:pic>
      <p:sp>
        <p:nvSpPr>
          <p:cNvPr id="4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Picture 8" descr=""/>
          <p:cNvPicPr/>
          <p:nvPr/>
        </p:nvPicPr>
        <p:blipFill>
          <a:blip r:embed="rId2"/>
          <a:stretch/>
        </p:blipFill>
        <p:spPr>
          <a:xfrm>
            <a:off x="1887120" y="3031920"/>
            <a:ext cx="2236320" cy="556200"/>
          </a:xfrm>
          <a:prstGeom prst="rect">
            <a:avLst/>
          </a:prstGeom>
          <a:ln>
            <a:noFill/>
          </a:ln>
        </p:spPr>
      </p:pic>
      <p:sp>
        <p:nvSpPr>
          <p:cNvPr id="506" name="CustomShape 1"/>
          <p:cNvSpPr/>
          <p:nvPr/>
        </p:nvSpPr>
        <p:spPr>
          <a:xfrm>
            <a:off x="6095880" y="0"/>
            <a:ext cx="6089760" cy="6851880"/>
          </a:xfrm>
          <a:prstGeom prst="rect">
            <a:avLst/>
          </a:prstGeom>
          <a:solidFill>
            <a:srgbClr val="7fccb2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7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0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4000680" y="0"/>
            <a:ext cx="8185320" cy="6851880"/>
          </a:xfrm>
          <a:prstGeom prst="rect">
            <a:avLst/>
          </a:prstGeom>
          <a:solidFill>
            <a:srgbClr val="004484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0" y="1390680"/>
            <a:ext cx="3994560" cy="390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90000"/>
              </a:lnSpc>
            </a:pPr>
            <a:r>
              <a:rPr b="1" lang="en-US" sz="4000" spc="-1" strike="noStrike">
                <a:solidFill>
                  <a:srgbClr val="004484"/>
                </a:solidFill>
                <a:latin typeface="Arial"/>
                <a:ea typeface="DejaVu Sans"/>
              </a:rPr>
              <a:t>Agenda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fcc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8" descr=""/>
          <p:cNvPicPr/>
          <p:nvPr/>
        </p:nvPicPr>
        <p:blipFill>
          <a:blip r:embed="rId2"/>
          <a:stretch/>
        </p:blipFill>
        <p:spPr>
          <a:xfrm>
            <a:off x="10905840" y="349200"/>
            <a:ext cx="924480" cy="227160"/>
          </a:xfrm>
          <a:prstGeom prst="rect">
            <a:avLst/>
          </a:prstGeom>
          <a:ln>
            <a:noFill/>
          </a:ln>
        </p:spPr>
      </p:pic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Picture 8" descr=""/>
          <p:cNvPicPr/>
          <p:nvPr/>
        </p:nvPicPr>
        <p:blipFill>
          <a:blip r:embed="rId2"/>
          <a:stretch/>
        </p:blipFill>
        <p:spPr>
          <a:xfrm>
            <a:off x="10905840" y="349200"/>
            <a:ext cx="929520" cy="232200"/>
          </a:xfrm>
          <a:prstGeom prst="rect">
            <a:avLst/>
          </a:prstGeom>
          <a:ln>
            <a:noFill/>
          </a:ln>
        </p:spPr>
      </p:pic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</a:t>
            </a:r>
            <a:r>
              <a:rPr b="0" lang="en-US" sz="3200" spc="-1" strike="noStrike">
                <a:latin typeface="Arial"/>
              </a:rPr>
              <a:t>outline text </a:t>
            </a:r>
            <a:r>
              <a:rPr b="0" lang="en-US" sz="3200" spc="-1" strike="noStrike">
                <a:latin typeface="Arial"/>
              </a:rPr>
              <a:t>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</a:t>
            </a:r>
            <a:r>
              <a:rPr b="0" lang="en-US" sz="2800" spc="-1" strike="noStrike">
                <a:latin typeface="Arial"/>
              </a:rPr>
              <a:t>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</a:t>
            </a:r>
            <a:r>
              <a:rPr b="0" lang="en-US" sz="2400" spc="-1" strike="noStrike">
                <a:latin typeface="Arial"/>
              </a:rPr>
              <a:t>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</a:t>
            </a:r>
            <a:r>
              <a:rPr b="0" lang="en-US" sz="2000" spc="-1" strike="noStrike">
                <a:latin typeface="Arial"/>
              </a:rPr>
              <a:t>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</a:t>
            </a:r>
            <a:r>
              <a:rPr b="0" lang="en-US" sz="2000" spc="-1" strike="noStrike">
                <a:latin typeface="Arial"/>
              </a:rPr>
              <a:t>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</a:t>
            </a:r>
            <a:r>
              <a:rPr b="0" lang="en-US" sz="2000" spc="-1" strike="noStrike">
                <a:latin typeface="Arial"/>
              </a:rPr>
              <a:t>enth </a:t>
            </a:r>
            <a:r>
              <a:rPr b="0" lang="en-US" sz="2000" spc="-1" strike="noStrike">
                <a:latin typeface="Arial"/>
              </a:rPr>
              <a:t>Outl</a:t>
            </a:r>
            <a:r>
              <a:rPr b="0" lang="en-US" sz="2000" spc="-1" strike="noStrike">
                <a:latin typeface="Arial"/>
              </a:rPr>
              <a:t>ine </a:t>
            </a:r>
            <a:r>
              <a:rPr b="0" lang="en-US" sz="2000" spc="-1" strike="noStrike">
                <a:latin typeface="Arial"/>
              </a:rPr>
              <a:t>Lev</a:t>
            </a:r>
            <a:r>
              <a:rPr b="0" lang="en-US" sz="2000" spc="-1" strike="noStrike">
                <a:latin typeface="Arial"/>
              </a:rPr>
              <a:t>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Picture 8" descr=""/>
          <p:cNvPicPr/>
          <p:nvPr/>
        </p:nvPicPr>
        <p:blipFill>
          <a:blip r:embed="rId2"/>
          <a:stretch/>
        </p:blipFill>
        <p:spPr>
          <a:xfrm>
            <a:off x="10905840" y="349200"/>
            <a:ext cx="929520" cy="232200"/>
          </a:xfrm>
          <a:prstGeom prst="rect">
            <a:avLst/>
          </a:prstGeom>
          <a:ln>
            <a:noFill/>
          </a:ln>
        </p:spPr>
      </p:pic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Picture 8" descr=""/>
          <p:cNvPicPr/>
          <p:nvPr/>
        </p:nvPicPr>
        <p:blipFill>
          <a:blip r:embed="rId2"/>
          <a:stretch/>
        </p:blipFill>
        <p:spPr>
          <a:xfrm>
            <a:off x="10905840" y="349200"/>
            <a:ext cx="929520" cy="232200"/>
          </a:xfrm>
          <a:prstGeom prst="rect">
            <a:avLst/>
          </a:prstGeom>
          <a:ln>
            <a:noFill/>
          </a:ln>
        </p:spPr>
      </p:pic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</a:t>
            </a:r>
            <a:r>
              <a:rPr b="0" lang="en-US" sz="3200" spc="-1" strike="noStrike">
                <a:latin typeface="Arial"/>
              </a:rPr>
              <a:t>outline text </a:t>
            </a:r>
            <a:r>
              <a:rPr b="0" lang="en-US" sz="3200" spc="-1" strike="noStrike">
                <a:latin typeface="Arial"/>
              </a:rPr>
              <a:t>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</a:t>
            </a:r>
            <a:r>
              <a:rPr b="0" lang="en-US" sz="2800" spc="-1" strike="noStrike">
                <a:latin typeface="Arial"/>
              </a:rPr>
              <a:t>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</a:t>
            </a:r>
            <a:r>
              <a:rPr b="0" lang="en-US" sz="2400" spc="-1" strike="noStrike">
                <a:latin typeface="Arial"/>
              </a:rPr>
              <a:t>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</a:t>
            </a:r>
            <a:r>
              <a:rPr b="0" lang="en-US" sz="2000" spc="-1" strike="noStrike">
                <a:latin typeface="Arial"/>
              </a:rPr>
              <a:t>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</a:t>
            </a:r>
            <a:r>
              <a:rPr b="0" lang="en-US" sz="2000" spc="-1" strike="noStrike">
                <a:latin typeface="Arial"/>
              </a:rPr>
              <a:t>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</a:t>
            </a:r>
            <a:r>
              <a:rPr b="0" lang="en-US" sz="2000" spc="-1" strike="noStrike">
                <a:latin typeface="Arial"/>
              </a:rPr>
              <a:t>enth </a:t>
            </a:r>
            <a:r>
              <a:rPr b="0" lang="en-US" sz="2000" spc="-1" strike="noStrike">
                <a:latin typeface="Arial"/>
              </a:rPr>
              <a:t>Outl</a:t>
            </a:r>
            <a:r>
              <a:rPr b="0" lang="en-US" sz="2000" spc="-1" strike="noStrike">
                <a:latin typeface="Arial"/>
              </a:rPr>
              <a:t>ine </a:t>
            </a:r>
            <a:r>
              <a:rPr b="0" lang="en-US" sz="2000" spc="-1" strike="noStrike">
                <a:latin typeface="Arial"/>
              </a:rPr>
              <a:t>Lev</a:t>
            </a:r>
            <a:r>
              <a:rPr b="0" lang="en-US" sz="2000" spc="-1" strike="noStrike">
                <a:latin typeface="Arial"/>
              </a:rPr>
              <a:t>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Picture 8" descr=""/>
          <p:cNvPicPr/>
          <p:nvPr/>
        </p:nvPicPr>
        <p:blipFill>
          <a:blip r:embed="rId2"/>
          <a:stretch/>
        </p:blipFill>
        <p:spPr>
          <a:xfrm>
            <a:off x="10905840" y="349200"/>
            <a:ext cx="929520" cy="232200"/>
          </a:xfrm>
          <a:prstGeom prst="rect">
            <a:avLst/>
          </a:prstGeom>
          <a:ln>
            <a:noFill/>
          </a:ln>
        </p:spPr>
      </p:pic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ce8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slideLayout" Target="../slideLayouts/slideLayout7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slideLayout" Target="../slideLayouts/slideLayout7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slideLayout" Target="../slideLayouts/slideLayout7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slideLayout" Target="../slideLayouts/slideLayout7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85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slideLayout" Target="../slideLayouts/slideLayout14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85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85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85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85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85.xml"/><Relationship Id="rId3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85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85.xml"/><Relationship Id="rId3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85.xml"/><Relationship Id="rId3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slideLayout" Target="../slideLayouts/slideLayout85.xml"/><Relationship Id="rId4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slideLayout" Target="../slideLayouts/slideLayout85.xml"/><Relationship Id="rId3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slideLayout" Target="../slideLayouts/slideLayout85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85.xml"/><Relationship Id="rId3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slideLayout" Target="../slideLayouts/slideLayout13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slideLayout" Target="../slideLayouts/slideLayout37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image" Target="../media/image60.png"/><Relationship Id="rId3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7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CustomShape 1"/>
          <p:cNvSpPr/>
          <p:nvPr/>
        </p:nvSpPr>
        <p:spPr>
          <a:xfrm>
            <a:off x="345960" y="1390680"/>
            <a:ext cx="4632480" cy="390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5000"/>
              </a:lnSpc>
            </a:pPr>
            <a:r>
              <a:rPr b="1" lang="en-US" sz="4000" spc="-1" strike="noStrike">
                <a:solidFill>
                  <a:srgbClr val="293339"/>
                </a:solidFill>
                <a:latin typeface="Arial"/>
                <a:ea typeface="DejaVu Sans"/>
              </a:rPr>
              <a:t>CPA Recommendations </a:t>
            </a:r>
            <a:br/>
            <a:endParaRPr b="0" lang="en-US" sz="4000" spc="-1" strike="noStrike">
              <a:latin typeface="Arial"/>
            </a:endParaRPr>
          </a:p>
        </p:txBody>
      </p:sp>
      <p:sp>
        <p:nvSpPr>
          <p:cNvPr id="552" name="CustomShape 2"/>
          <p:cNvSpPr/>
          <p:nvPr/>
        </p:nvSpPr>
        <p:spPr>
          <a:xfrm>
            <a:off x="345960" y="5554800"/>
            <a:ext cx="4632480" cy="7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99"/>
              </a:spcBef>
            </a:pPr>
            <a:r>
              <a:rPr b="0" lang="en-US" sz="1500" spc="-1" strike="noStrike">
                <a:solidFill>
                  <a:srgbClr val="293339"/>
                </a:solidFill>
                <a:latin typeface="Arial"/>
                <a:ea typeface="DejaVu Sans"/>
              </a:rPr>
              <a:t>Miguel Tasende, Data Scientist, MAD</a:t>
            </a:r>
            <a:endParaRPr b="0" lang="en-US" sz="1500" spc="-1" strike="noStrike">
              <a:latin typeface="Arial"/>
            </a:endParaRPr>
          </a:p>
        </p:txBody>
      </p:sp>
      <p:pic>
        <p:nvPicPr>
          <p:cNvPr id="553" name="Picture Placeholder 5" descr=""/>
          <p:cNvPicPr/>
          <p:nvPr/>
        </p:nvPicPr>
        <p:blipFill>
          <a:blip r:embed="rId1"/>
          <a:srcRect l="20336" t="0" r="20336" b="0"/>
          <a:stretch/>
        </p:blipFill>
        <p:spPr>
          <a:xfrm>
            <a:off x="6095880" y="0"/>
            <a:ext cx="6089760" cy="6851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6" name="Graphic 14" descr=""/>
          <p:cNvPicPr/>
          <p:nvPr/>
        </p:nvPicPr>
        <p:blipFill>
          <a:blip r:embed="rId1"/>
          <a:stretch/>
        </p:blipFill>
        <p:spPr>
          <a:xfrm>
            <a:off x="612720" y="1319040"/>
            <a:ext cx="389160" cy="389160"/>
          </a:xfrm>
          <a:prstGeom prst="rect">
            <a:avLst/>
          </a:prstGeom>
          <a:ln>
            <a:noFill/>
          </a:ln>
        </p:spPr>
      </p:pic>
      <p:sp>
        <p:nvSpPr>
          <p:cNvPr id="577" name="CustomShape 1"/>
          <p:cNvSpPr/>
          <p:nvPr/>
        </p:nvSpPr>
        <p:spPr>
          <a:xfrm>
            <a:off x="345960" y="349200"/>
            <a:ext cx="9779400" cy="104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5000"/>
              </a:lnSpc>
            </a:pPr>
            <a:r>
              <a:rPr b="1" lang="en-US" sz="3500" spc="-1" strike="noStrike">
                <a:solidFill>
                  <a:srgbClr val="293339"/>
                </a:solidFill>
                <a:latin typeface="Arial"/>
                <a:ea typeface="DejaVu Sans"/>
              </a:rPr>
              <a:t>Approach 1a: Linear Model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578" name="CustomShape 2"/>
          <p:cNvSpPr/>
          <p:nvPr/>
        </p:nvSpPr>
        <p:spPr>
          <a:xfrm>
            <a:off x="1074600" y="1398600"/>
            <a:ext cx="4628160" cy="39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001"/>
              </a:spcBef>
              <a:spcAft>
                <a:spcPts val="499"/>
              </a:spcAft>
            </a:pPr>
            <a:r>
              <a:rPr b="1" lang="en-US" sz="1500" spc="-1" strike="noStrike">
                <a:solidFill>
                  <a:srgbClr val="293339"/>
                </a:solidFill>
                <a:latin typeface="Arial"/>
                <a:ea typeface="DejaVu Sans"/>
              </a:rPr>
              <a:t>Fast, Easy, and theoretically well known.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499"/>
              </a:spcAft>
            </a:pPr>
            <a:endParaRPr b="0" lang="en-US" sz="1500" spc="-1" strike="noStrike">
              <a:latin typeface="Arial"/>
            </a:endParaRPr>
          </a:p>
        </p:txBody>
      </p:sp>
      <p:pic>
        <p:nvPicPr>
          <p:cNvPr id="579" name="Graphic 14" descr=""/>
          <p:cNvPicPr/>
          <p:nvPr/>
        </p:nvPicPr>
        <p:blipFill>
          <a:blip r:embed="rId2"/>
          <a:stretch/>
        </p:blipFill>
        <p:spPr>
          <a:xfrm>
            <a:off x="613080" y="2111040"/>
            <a:ext cx="389160" cy="389160"/>
          </a:xfrm>
          <a:prstGeom prst="rect">
            <a:avLst/>
          </a:prstGeom>
          <a:ln>
            <a:noFill/>
          </a:ln>
        </p:spPr>
      </p:pic>
      <p:sp>
        <p:nvSpPr>
          <p:cNvPr id="580" name="CustomShape 3"/>
          <p:cNvSpPr/>
          <p:nvPr/>
        </p:nvSpPr>
        <p:spPr>
          <a:xfrm>
            <a:off x="1074960" y="2190600"/>
            <a:ext cx="4628160" cy="39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001"/>
              </a:spcBef>
              <a:spcAft>
                <a:spcPts val="499"/>
              </a:spcAft>
            </a:pPr>
            <a:r>
              <a:rPr b="1" lang="en-US" sz="1500" spc="-1" strike="noStrike">
                <a:solidFill>
                  <a:srgbClr val="293339"/>
                </a:solidFill>
                <a:latin typeface="Arial"/>
                <a:ea typeface="DejaVu Sans"/>
              </a:rPr>
              <a:t>Can be used as a very rough Benchmark.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499"/>
              </a:spcAft>
            </a:pPr>
            <a:endParaRPr b="0" lang="en-US" sz="1500" spc="-1" strike="noStrike">
              <a:latin typeface="Arial"/>
            </a:endParaRPr>
          </a:p>
        </p:txBody>
      </p:sp>
      <p:pic>
        <p:nvPicPr>
          <p:cNvPr id="581" name="Graphic 22" descr=""/>
          <p:cNvPicPr/>
          <p:nvPr/>
        </p:nvPicPr>
        <p:blipFill>
          <a:blip r:embed="rId3"/>
          <a:stretch/>
        </p:blipFill>
        <p:spPr>
          <a:xfrm>
            <a:off x="6013080" y="1315440"/>
            <a:ext cx="388800" cy="388800"/>
          </a:xfrm>
          <a:prstGeom prst="rect">
            <a:avLst/>
          </a:prstGeom>
          <a:ln>
            <a:noFill/>
          </a:ln>
        </p:spPr>
      </p:pic>
      <p:sp>
        <p:nvSpPr>
          <p:cNvPr id="582" name="CustomShape 4"/>
          <p:cNvSpPr/>
          <p:nvPr/>
        </p:nvSpPr>
        <p:spPr>
          <a:xfrm>
            <a:off x="6474960" y="1387800"/>
            <a:ext cx="4628160" cy="39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001"/>
              </a:spcBef>
              <a:spcAft>
                <a:spcPts val="499"/>
              </a:spcAft>
            </a:pPr>
            <a:r>
              <a:rPr b="1" lang="en-US" sz="1500" spc="-1" strike="noStrike">
                <a:solidFill>
                  <a:srgbClr val="293339"/>
                </a:solidFill>
                <a:latin typeface="Arial"/>
                <a:ea typeface="DejaVu Sans"/>
              </a:rPr>
              <a:t>The range of “fitness” of this model to the problem, with the available data goes from “rough approximation” to “totally wrong”.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499"/>
              </a:spcAft>
            </a:pPr>
            <a:endParaRPr b="0" lang="en-US" sz="1500" spc="-1" strike="noStrike">
              <a:latin typeface="Arial"/>
            </a:endParaRPr>
          </a:p>
        </p:txBody>
      </p:sp>
      <p:pic>
        <p:nvPicPr>
          <p:cNvPr id="583" name="Graphic 22" descr=""/>
          <p:cNvPicPr/>
          <p:nvPr/>
        </p:nvPicPr>
        <p:blipFill>
          <a:blip r:embed="rId4"/>
          <a:stretch/>
        </p:blipFill>
        <p:spPr>
          <a:xfrm>
            <a:off x="6013440" y="2323440"/>
            <a:ext cx="388800" cy="388800"/>
          </a:xfrm>
          <a:prstGeom prst="rect">
            <a:avLst/>
          </a:prstGeom>
          <a:ln>
            <a:noFill/>
          </a:ln>
        </p:spPr>
      </p:pic>
      <p:sp>
        <p:nvSpPr>
          <p:cNvPr id="584" name="CustomShape 5"/>
          <p:cNvSpPr/>
          <p:nvPr/>
        </p:nvSpPr>
        <p:spPr>
          <a:xfrm>
            <a:off x="6475320" y="2395800"/>
            <a:ext cx="4628160" cy="39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001"/>
              </a:spcBef>
              <a:spcAft>
                <a:spcPts val="499"/>
              </a:spcAft>
            </a:pPr>
            <a:r>
              <a:rPr b="1" lang="en-US" sz="1500" spc="-1" strike="noStrike">
                <a:solidFill>
                  <a:srgbClr val="293339"/>
                </a:solidFill>
                <a:latin typeface="Arial"/>
                <a:ea typeface="DejaVu Sans"/>
              </a:rPr>
              <a:t>We need to determine the validity range of the hypothesis: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499"/>
              </a:spcAft>
            </a:pPr>
            <a:r>
              <a:rPr b="1" lang="en-US" sz="1500" spc="-1" strike="noStrike">
                <a:solidFill>
                  <a:srgbClr val="293339"/>
                </a:solidFill>
                <a:latin typeface="Arial"/>
                <a:ea typeface="DejaVu Sans"/>
              </a:rPr>
              <a:t>	</a:t>
            </a:r>
            <a:r>
              <a:rPr b="0" lang="en-US" sz="1500" spc="-1" strike="noStrike">
                <a:solidFill>
                  <a:srgbClr val="293339"/>
                </a:solidFill>
                <a:latin typeface="Arial"/>
                <a:ea typeface="DejaVu Sans"/>
              </a:rPr>
              <a:t>- Errors from the regression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499"/>
              </a:spcAft>
            </a:pPr>
            <a:r>
              <a:rPr b="0" lang="en-US" sz="1500" spc="-1" strike="noStrike">
                <a:solidFill>
                  <a:srgbClr val="293339"/>
                </a:solidFill>
                <a:latin typeface="Arial"/>
                <a:ea typeface="DejaVu Sans"/>
              </a:rPr>
              <a:t>	</a:t>
            </a:r>
            <a:r>
              <a:rPr b="0" lang="en-US" sz="1500" spc="-1" strike="noStrike">
                <a:solidFill>
                  <a:srgbClr val="293339"/>
                </a:solidFill>
                <a:latin typeface="Arial"/>
                <a:ea typeface="DejaVu Sans"/>
              </a:rPr>
              <a:t>- Errors from the linear approximation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499"/>
              </a:spcAft>
            </a:pPr>
            <a:endParaRPr b="0" lang="en-US" sz="1500" spc="-1" strike="noStrike">
              <a:latin typeface="Arial"/>
            </a:endParaRPr>
          </a:p>
        </p:txBody>
      </p:sp>
      <p:pic>
        <p:nvPicPr>
          <p:cNvPr id="585" name="Graphic 22" descr=""/>
          <p:cNvPicPr/>
          <p:nvPr/>
        </p:nvPicPr>
        <p:blipFill>
          <a:blip r:embed="rId5"/>
          <a:stretch/>
        </p:blipFill>
        <p:spPr>
          <a:xfrm>
            <a:off x="6013440" y="4015440"/>
            <a:ext cx="388800" cy="388800"/>
          </a:xfrm>
          <a:prstGeom prst="rect">
            <a:avLst/>
          </a:prstGeom>
          <a:ln>
            <a:noFill/>
          </a:ln>
        </p:spPr>
      </p:pic>
      <p:sp>
        <p:nvSpPr>
          <p:cNvPr id="586" name="CustomShape 6"/>
          <p:cNvSpPr/>
          <p:nvPr/>
        </p:nvSpPr>
        <p:spPr>
          <a:xfrm>
            <a:off x="6475320" y="4087800"/>
            <a:ext cx="4628160" cy="39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001"/>
              </a:spcBef>
              <a:spcAft>
                <a:spcPts val="499"/>
              </a:spcAft>
            </a:pPr>
            <a:r>
              <a:rPr b="1" lang="en-US" sz="1500" spc="-1" strike="noStrike">
                <a:solidFill>
                  <a:srgbClr val="293339"/>
                </a:solidFill>
                <a:latin typeface="Arial"/>
                <a:ea typeface="DejaVu Sans"/>
              </a:rPr>
              <a:t>What to do when the slope is negative?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499"/>
              </a:spcAft>
            </a:pPr>
            <a:endParaRPr b="0" lang="en-US" sz="1500" spc="-1" strike="noStrike">
              <a:latin typeface="Arial"/>
            </a:endParaRPr>
          </a:p>
        </p:txBody>
      </p:sp>
      <p:pic>
        <p:nvPicPr>
          <p:cNvPr id="587" name="Graphic 22" descr=""/>
          <p:cNvPicPr/>
          <p:nvPr/>
        </p:nvPicPr>
        <p:blipFill>
          <a:blip r:embed="rId6"/>
          <a:stretch/>
        </p:blipFill>
        <p:spPr>
          <a:xfrm>
            <a:off x="6013440" y="4771800"/>
            <a:ext cx="388800" cy="388800"/>
          </a:xfrm>
          <a:prstGeom prst="rect">
            <a:avLst/>
          </a:prstGeom>
          <a:ln>
            <a:noFill/>
          </a:ln>
        </p:spPr>
      </p:pic>
      <p:sp>
        <p:nvSpPr>
          <p:cNvPr id="588" name="CustomShape 7"/>
          <p:cNvSpPr/>
          <p:nvPr/>
        </p:nvSpPr>
        <p:spPr>
          <a:xfrm>
            <a:off x="6475320" y="4844160"/>
            <a:ext cx="4628160" cy="39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001"/>
              </a:spcBef>
              <a:spcAft>
                <a:spcPts val="499"/>
              </a:spcAft>
            </a:pPr>
            <a:r>
              <a:rPr b="1" lang="en-US" sz="1500" spc="-1" strike="noStrike">
                <a:solidFill>
                  <a:srgbClr val="293339"/>
                </a:solidFill>
                <a:latin typeface="Arial"/>
                <a:ea typeface="DejaVu Sans"/>
              </a:rPr>
              <a:t>Uses data from a different process (until we have enough data from the partners bidding on CPA).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499"/>
              </a:spcAft>
            </a:pP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9" name="Graphic 14" descr=""/>
          <p:cNvPicPr/>
          <p:nvPr/>
        </p:nvPicPr>
        <p:blipFill>
          <a:blip r:embed="rId1"/>
          <a:stretch/>
        </p:blipFill>
        <p:spPr>
          <a:xfrm>
            <a:off x="612720" y="1319040"/>
            <a:ext cx="389160" cy="389160"/>
          </a:xfrm>
          <a:prstGeom prst="rect">
            <a:avLst/>
          </a:prstGeom>
          <a:ln>
            <a:noFill/>
          </a:ln>
        </p:spPr>
      </p:pic>
      <p:sp>
        <p:nvSpPr>
          <p:cNvPr id="590" name="CustomShape 1"/>
          <p:cNvSpPr/>
          <p:nvPr/>
        </p:nvSpPr>
        <p:spPr>
          <a:xfrm>
            <a:off x="345960" y="349200"/>
            <a:ext cx="9779400" cy="104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5000"/>
              </a:lnSpc>
            </a:pPr>
            <a:r>
              <a:rPr b="1" lang="en-US" sz="3500" spc="-1" strike="noStrike">
                <a:solidFill>
                  <a:srgbClr val="293339"/>
                </a:solidFill>
                <a:latin typeface="Arial"/>
                <a:ea typeface="DejaVu Sans"/>
              </a:rPr>
              <a:t>Approach 1b (ML):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591" name="CustomShape 2"/>
          <p:cNvSpPr/>
          <p:nvPr/>
        </p:nvSpPr>
        <p:spPr>
          <a:xfrm>
            <a:off x="1074600" y="1398600"/>
            <a:ext cx="4628160" cy="39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001"/>
              </a:spcBef>
              <a:spcAft>
                <a:spcPts val="499"/>
              </a:spcAft>
            </a:pPr>
            <a:r>
              <a:rPr b="1" lang="en-US" sz="1500" spc="-1" strike="noStrike">
                <a:solidFill>
                  <a:srgbClr val="293339"/>
                </a:solidFill>
                <a:latin typeface="Arial"/>
                <a:ea typeface="DejaVu Sans"/>
              </a:rPr>
              <a:t>Faster and easier than the following approaches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499"/>
              </a:spcAft>
            </a:pPr>
            <a:endParaRPr b="0" lang="en-US" sz="1500" spc="-1" strike="noStrike">
              <a:latin typeface="Arial"/>
            </a:endParaRPr>
          </a:p>
        </p:txBody>
      </p:sp>
      <p:pic>
        <p:nvPicPr>
          <p:cNvPr id="592" name="Graphic 14" descr=""/>
          <p:cNvPicPr/>
          <p:nvPr/>
        </p:nvPicPr>
        <p:blipFill>
          <a:blip r:embed="rId2"/>
          <a:stretch/>
        </p:blipFill>
        <p:spPr>
          <a:xfrm>
            <a:off x="613080" y="2111040"/>
            <a:ext cx="389160" cy="389160"/>
          </a:xfrm>
          <a:prstGeom prst="rect">
            <a:avLst/>
          </a:prstGeom>
          <a:ln>
            <a:noFill/>
          </a:ln>
        </p:spPr>
      </p:pic>
      <p:sp>
        <p:nvSpPr>
          <p:cNvPr id="593" name="CustomShape 3"/>
          <p:cNvSpPr/>
          <p:nvPr/>
        </p:nvSpPr>
        <p:spPr>
          <a:xfrm>
            <a:off x="1074960" y="2190600"/>
            <a:ext cx="4628160" cy="39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001"/>
              </a:spcBef>
              <a:spcAft>
                <a:spcPts val="499"/>
              </a:spcAft>
            </a:pPr>
            <a:r>
              <a:rPr b="1" lang="en-US" sz="1500" spc="-1" strike="noStrike">
                <a:solidFill>
                  <a:srgbClr val="293339"/>
                </a:solidFill>
                <a:latin typeface="Arial"/>
                <a:ea typeface="DejaVu Sans"/>
              </a:rPr>
              <a:t>Likely better than the Linear Model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499"/>
              </a:spcAft>
            </a:pPr>
            <a:endParaRPr b="0" lang="en-US" sz="1500" spc="-1" strike="noStrike">
              <a:latin typeface="Arial"/>
            </a:endParaRPr>
          </a:p>
        </p:txBody>
      </p:sp>
      <p:pic>
        <p:nvPicPr>
          <p:cNvPr id="594" name="Graphic 22" descr=""/>
          <p:cNvPicPr/>
          <p:nvPr/>
        </p:nvPicPr>
        <p:blipFill>
          <a:blip r:embed="rId3"/>
          <a:stretch/>
        </p:blipFill>
        <p:spPr>
          <a:xfrm>
            <a:off x="6013080" y="1315440"/>
            <a:ext cx="388800" cy="388800"/>
          </a:xfrm>
          <a:prstGeom prst="rect">
            <a:avLst/>
          </a:prstGeom>
          <a:ln>
            <a:noFill/>
          </a:ln>
        </p:spPr>
      </p:pic>
      <p:sp>
        <p:nvSpPr>
          <p:cNvPr id="595" name="CustomShape 4"/>
          <p:cNvSpPr/>
          <p:nvPr/>
        </p:nvSpPr>
        <p:spPr>
          <a:xfrm>
            <a:off x="6474960" y="1387800"/>
            <a:ext cx="4628160" cy="39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001"/>
              </a:spcBef>
              <a:spcAft>
                <a:spcPts val="499"/>
              </a:spcAft>
            </a:pPr>
            <a:r>
              <a:rPr b="1" lang="en-US" sz="1500" spc="-1" strike="noStrike">
                <a:solidFill>
                  <a:srgbClr val="293339"/>
                </a:solidFill>
                <a:latin typeface="Arial"/>
                <a:ea typeface="DejaVu Sans"/>
              </a:rPr>
              <a:t>Requires some experimentation, and no good results are certain.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499"/>
              </a:spcAft>
            </a:pPr>
            <a:endParaRPr b="0" lang="en-US" sz="1500" spc="-1" strike="noStrike">
              <a:latin typeface="Arial"/>
            </a:endParaRPr>
          </a:p>
        </p:txBody>
      </p:sp>
      <p:pic>
        <p:nvPicPr>
          <p:cNvPr id="596" name="Graphic 22" descr=""/>
          <p:cNvPicPr/>
          <p:nvPr/>
        </p:nvPicPr>
        <p:blipFill>
          <a:blip r:embed="rId4"/>
          <a:stretch/>
        </p:blipFill>
        <p:spPr>
          <a:xfrm>
            <a:off x="6013440" y="2071440"/>
            <a:ext cx="388800" cy="388800"/>
          </a:xfrm>
          <a:prstGeom prst="rect">
            <a:avLst/>
          </a:prstGeom>
          <a:ln>
            <a:noFill/>
          </a:ln>
        </p:spPr>
      </p:pic>
      <p:sp>
        <p:nvSpPr>
          <p:cNvPr id="597" name="CustomShape 5"/>
          <p:cNvSpPr/>
          <p:nvPr/>
        </p:nvSpPr>
        <p:spPr>
          <a:xfrm>
            <a:off x="6475320" y="2143800"/>
            <a:ext cx="4628160" cy="39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001"/>
              </a:spcBef>
              <a:spcAft>
                <a:spcPts val="499"/>
              </a:spcAft>
            </a:pPr>
            <a:r>
              <a:rPr b="1" lang="en-US" sz="1500" spc="-1" strike="noStrike">
                <a:solidFill>
                  <a:srgbClr val="293339"/>
                </a:solidFill>
                <a:latin typeface="Arial"/>
                <a:ea typeface="DejaVu Sans"/>
              </a:rPr>
              <a:t>May require more “quality tests” due to less interpretability.</a:t>
            </a:r>
            <a:endParaRPr b="0" lang="en-US" sz="1500" spc="-1" strike="noStrike">
              <a:latin typeface="Arial"/>
            </a:endParaRPr>
          </a:p>
        </p:txBody>
      </p:sp>
      <p:pic>
        <p:nvPicPr>
          <p:cNvPr id="598" name="Graphic 14" descr=""/>
          <p:cNvPicPr/>
          <p:nvPr/>
        </p:nvPicPr>
        <p:blipFill>
          <a:blip r:embed="rId5"/>
          <a:stretch/>
        </p:blipFill>
        <p:spPr>
          <a:xfrm>
            <a:off x="613440" y="2975040"/>
            <a:ext cx="389160" cy="389160"/>
          </a:xfrm>
          <a:prstGeom prst="rect">
            <a:avLst/>
          </a:prstGeom>
          <a:ln>
            <a:noFill/>
          </a:ln>
        </p:spPr>
      </p:pic>
      <p:sp>
        <p:nvSpPr>
          <p:cNvPr id="599" name="CustomShape 6"/>
          <p:cNvSpPr/>
          <p:nvPr/>
        </p:nvSpPr>
        <p:spPr>
          <a:xfrm>
            <a:off x="1075320" y="3054600"/>
            <a:ext cx="4628160" cy="39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001"/>
              </a:spcBef>
              <a:spcAft>
                <a:spcPts val="499"/>
              </a:spcAft>
            </a:pPr>
            <a:r>
              <a:rPr b="1" lang="en-US" sz="1500" spc="-1" strike="noStrike">
                <a:solidFill>
                  <a:srgbClr val="293339"/>
                </a:solidFill>
                <a:latin typeface="Arial"/>
                <a:ea typeface="DejaVu Sans"/>
              </a:rPr>
              <a:t>The range of validity is likely larger than in the Linear Model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499"/>
              </a:spcAft>
            </a:pPr>
            <a:endParaRPr b="0" lang="en-US" sz="1500" spc="-1" strike="noStrike">
              <a:latin typeface="Arial"/>
            </a:endParaRPr>
          </a:p>
        </p:txBody>
      </p:sp>
      <p:pic>
        <p:nvPicPr>
          <p:cNvPr id="600" name="Graphic 22" descr=""/>
          <p:cNvPicPr/>
          <p:nvPr/>
        </p:nvPicPr>
        <p:blipFill>
          <a:blip r:embed="rId6"/>
          <a:stretch/>
        </p:blipFill>
        <p:spPr>
          <a:xfrm>
            <a:off x="6013440" y="2929320"/>
            <a:ext cx="388800" cy="388800"/>
          </a:xfrm>
          <a:prstGeom prst="rect">
            <a:avLst/>
          </a:prstGeom>
          <a:ln>
            <a:noFill/>
          </a:ln>
        </p:spPr>
      </p:pic>
      <p:sp>
        <p:nvSpPr>
          <p:cNvPr id="601" name="CustomShape 7"/>
          <p:cNvSpPr/>
          <p:nvPr/>
        </p:nvSpPr>
        <p:spPr>
          <a:xfrm>
            <a:off x="6475320" y="3001680"/>
            <a:ext cx="4628160" cy="39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001"/>
              </a:spcBef>
              <a:spcAft>
                <a:spcPts val="499"/>
              </a:spcAft>
            </a:pPr>
            <a:r>
              <a:rPr b="1" lang="en-US" sz="1500" spc="-1" strike="noStrike">
                <a:solidFill>
                  <a:srgbClr val="293339"/>
                </a:solidFill>
                <a:latin typeface="Arial"/>
                <a:ea typeface="DejaVu Sans"/>
              </a:rPr>
              <a:t>Uses data from a different process (until we have enough data from the partners bidding on CPA).</a:t>
            </a: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2" name="Graphic 14" descr=""/>
          <p:cNvPicPr/>
          <p:nvPr/>
        </p:nvPicPr>
        <p:blipFill>
          <a:blip r:embed="rId1"/>
          <a:stretch/>
        </p:blipFill>
        <p:spPr>
          <a:xfrm>
            <a:off x="612720" y="1319040"/>
            <a:ext cx="389160" cy="389160"/>
          </a:xfrm>
          <a:prstGeom prst="rect">
            <a:avLst/>
          </a:prstGeom>
          <a:ln>
            <a:noFill/>
          </a:ln>
        </p:spPr>
      </p:pic>
      <p:sp>
        <p:nvSpPr>
          <p:cNvPr id="603" name="CustomShape 1"/>
          <p:cNvSpPr/>
          <p:nvPr/>
        </p:nvSpPr>
        <p:spPr>
          <a:xfrm>
            <a:off x="345960" y="349200"/>
            <a:ext cx="9779400" cy="104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5000"/>
              </a:lnSpc>
            </a:pPr>
            <a:r>
              <a:rPr b="1" lang="en-US" sz="3500" spc="-1" strike="noStrike">
                <a:solidFill>
                  <a:srgbClr val="293339"/>
                </a:solidFill>
                <a:latin typeface="Arial"/>
                <a:ea typeface="DejaVu Sans"/>
              </a:rPr>
              <a:t>Approach 2 (Simulator):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604" name="CustomShape 2"/>
          <p:cNvSpPr/>
          <p:nvPr/>
        </p:nvSpPr>
        <p:spPr>
          <a:xfrm>
            <a:off x="1074600" y="1398600"/>
            <a:ext cx="4628160" cy="39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001"/>
              </a:spcBef>
              <a:spcAft>
                <a:spcPts val="499"/>
              </a:spcAft>
            </a:pPr>
            <a:r>
              <a:rPr b="1" lang="en-US" sz="1500" spc="-1" strike="noStrike">
                <a:solidFill>
                  <a:srgbClr val="293339"/>
                </a:solidFill>
                <a:latin typeface="Arial"/>
                <a:ea typeface="DejaVu Sans"/>
              </a:rPr>
              <a:t>It simulates the process that we want to model.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499"/>
              </a:spcAft>
            </a:pPr>
            <a:endParaRPr b="0" lang="en-US" sz="1500" spc="-1" strike="noStrike">
              <a:latin typeface="Arial"/>
            </a:endParaRPr>
          </a:p>
        </p:txBody>
      </p:sp>
      <p:pic>
        <p:nvPicPr>
          <p:cNvPr id="605" name="Graphic 14" descr=""/>
          <p:cNvPicPr/>
          <p:nvPr/>
        </p:nvPicPr>
        <p:blipFill>
          <a:blip r:embed="rId2"/>
          <a:stretch/>
        </p:blipFill>
        <p:spPr>
          <a:xfrm>
            <a:off x="613080" y="2111040"/>
            <a:ext cx="389160" cy="389160"/>
          </a:xfrm>
          <a:prstGeom prst="rect">
            <a:avLst/>
          </a:prstGeom>
          <a:ln>
            <a:noFill/>
          </a:ln>
        </p:spPr>
      </p:pic>
      <p:sp>
        <p:nvSpPr>
          <p:cNvPr id="606" name="CustomShape 3"/>
          <p:cNvSpPr/>
          <p:nvPr/>
        </p:nvSpPr>
        <p:spPr>
          <a:xfrm>
            <a:off x="1074960" y="2190600"/>
            <a:ext cx="4628160" cy="39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001"/>
              </a:spcBef>
              <a:spcAft>
                <a:spcPts val="499"/>
              </a:spcAft>
            </a:pPr>
            <a:r>
              <a:rPr b="1" lang="en-US" sz="1500" spc="-1" strike="noStrike">
                <a:solidFill>
                  <a:srgbClr val="293339"/>
                </a:solidFill>
                <a:latin typeface="Arial"/>
                <a:ea typeface="DejaVu Sans"/>
              </a:rPr>
              <a:t>The deterministic part of the Simulator is a very good source of information.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499"/>
              </a:spcAft>
            </a:pPr>
            <a:endParaRPr b="0" lang="en-US" sz="1500" spc="-1" strike="noStrike">
              <a:latin typeface="Arial"/>
            </a:endParaRPr>
          </a:p>
        </p:txBody>
      </p:sp>
      <p:pic>
        <p:nvPicPr>
          <p:cNvPr id="607" name="Graphic 22" descr=""/>
          <p:cNvPicPr/>
          <p:nvPr/>
        </p:nvPicPr>
        <p:blipFill>
          <a:blip r:embed="rId3"/>
          <a:stretch/>
        </p:blipFill>
        <p:spPr>
          <a:xfrm>
            <a:off x="6013080" y="1315440"/>
            <a:ext cx="388800" cy="388800"/>
          </a:xfrm>
          <a:prstGeom prst="rect">
            <a:avLst/>
          </a:prstGeom>
          <a:ln>
            <a:noFill/>
          </a:ln>
        </p:spPr>
      </p:pic>
      <p:sp>
        <p:nvSpPr>
          <p:cNvPr id="608" name="CustomShape 4"/>
          <p:cNvSpPr/>
          <p:nvPr/>
        </p:nvSpPr>
        <p:spPr>
          <a:xfrm>
            <a:off x="6474960" y="1387800"/>
            <a:ext cx="4628160" cy="39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001"/>
              </a:spcBef>
              <a:spcAft>
                <a:spcPts val="499"/>
              </a:spcAft>
            </a:pPr>
            <a:r>
              <a:rPr b="1" lang="en-US" sz="1500" spc="-1" strike="noStrike">
                <a:solidFill>
                  <a:srgbClr val="293339"/>
                </a:solidFill>
                <a:latin typeface="Arial"/>
                <a:ea typeface="DejaVu Sans"/>
              </a:rPr>
              <a:t>It may be expensive to simulate.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499"/>
              </a:spcAft>
            </a:pPr>
            <a:endParaRPr b="0" lang="en-US" sz="1500" spc="-1" strike="noStrike">
              <a:latin typeface="Arial"/>
            </a:endParaRPr>
          </a:p>
        </p:txBody>
      </p:sp>
      <p:pic>
        <p:nvPicPr>
          <p:cNvPr id="609" name="Graphic 22" descr=""/>
          <p:cNvPicPr/>
          <p:nvPr/>
        </p:nvPicPr>
        <p:blipFill>
          <a:blip r:embed="rId4"/>
          <a:stretch/>
        </p:blipFill>
        <p:spPr>
          <a:xfrm>
            <a:off x="6013440" y="2071440"/>
            <a:ext cx="388800" cy="388800"/>
          </a:xfrm>
          <a:prstGeom prst="rect">
            <a:avLst/>
          </a:prstGeom>
          <a:ln>
            <a:noFill/>
          </a:ln>
        </p:spPr>
      </p:pic>
      <p:sp>
        <p:nvSpPr>
          <p:cNvPr id="610" name="CustomShape 5"/>
          <p:cNvSpPr/>
          <p:nvPr/>
        </p:nvSpPr>
        <p:spPr>
          <a:xfrm>
            <a:off x="6475320" y="2143800"/>
            <a:ext cx="4628160" cy="39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001"/>
              </a:spcBef>
              <a:spcAft>
                <a:spcPts val="499"/>
              </a:spcAft>
            </a:pPr>
            <a:r>
              <a:rPr b="1" lang="en-US" sz="1500" spc="-1" strike="noStrike">
                <a:solidFill>
                  <a:srgbClr val="293339"/>
                </a:solidFill>
                <a:latin typeface="Arial"/>
                <a:ea typeface="DejaVu Sans"/>
              </a:rPr>
              <a:t>The non-deterministic part of the model depends on the assumption that the VPC model is “correct” (beyond its original scope of application).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499"/>
              </a:spcAft>
            </a:pPr>
            <a:r>
              <a:rPr b="1" lang="en-US" sz="1500" spc="-1" strike="noStrike">
                <a:solidFill>
                  <a:srgbClr val="293339"/>
                </a:solidFill>
                <a:latin typeface="Arial"/>
                <a:ea typeface="DejaVu Sans"/>
              </a:rPr>
              <a:t>	</a:t>
            </a:r>
            <a:r>
              <a:rPr b="1" lang="en-US" sz="1500" spc="-1" strike="noStrike">
                <a:solidFill>
                  <a:srgbClr val="293339"/>
                </a:solidFill>
                <a:latin typeface="Arial"/>
                <a:ea typeface="DejaVu Sans"/>
              </a:rPr>
              <a:t>- That may be improved with a more realistic </a:t>
            </a:r>
            <a:r>
              <a:rPr b="1" lang="en-US" sz="1500" spc="-1" strike="noStrike">
                <a:solidFill>
                  <a:srgbClr val="293339"/>
                </a:solidFill>
                <a:latin typeface="Arial"/>
                <a:ea typeface="DejaVu Sans"/>
              </a:rPr>
              <a:t>	</a:t>
            </a:r>
            <a:r>
              <a:rPr b="1" lang="en-US" sz="1500" spc="-1" strike="noStrike">
                <a:solidFill>
                  <a:srgbClr val="293339"/>
                </a:solidFill>
                <a:latin typeface="Arial"/>
                <a:ea typeface="DejaVu Sans"/>
              </a:rPr>
              <a:t>	</a:t>
            </a:r>
            <a:r>
              <a:rPr b="1" lang="en-US" sz="1500" spc="-1" strike="noStrike">
                <a:solidFill>
                  <a:srgbClr val="293339"/>
                </a:solidFill>
                <a:latin typeface="Arial"/>
                <a:ea typeface="DejaVu Sans"/>
              </a:rPr>
              <a:t>   model when more data is available.</a:t>
            </a:r>
            <a:endParaRPr b="0" lang="en-US" sz="1500" spc="-1" strike="noStrike">
              <a:latin typeface="Arial"/>
            </a:endParaRPr>
          </a:p>
        </p:txBody>
      </p:sp>
      <p:pic>
        <p:nvPicPr>
          <p:cNvPr id="611" name="Graphic 14" descr=""/>
          <p:cNvPicPr/>
          <p:nvPr/>
        </p:nvPicPr>
        <p:blipFill>
          <a:blip r:embed="rId5"/>
          <a:stretch/>
        </p:blipFill>
        <p:spPr>
          <a:xfrm>
            <a:off x="613440" y="2975040"/>
            <a:ext cx="389160" cy="389160"/>
          </a:xfrm>
          <a:prstGeom prst="rect">
            <a:avLst/>
          </a:prstGeom>
          <a:ln>
            <a:noFill/>
          </a:ln>
        </p:spPr>
      </p:pic>
      <p:sp>
        <p:nvSpPr>
          <p:cNvPr id="612" name="CustomShape 6"/>
          <p:cNvSpPr/>
          <p:nvPr/>
        </p:nvSpPr>
        <p:spPr>
          <a:xfrm>
            <a:off x="1075320" y="3054600"/>
            <a:ext cx="4628160" cy="39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001"/>
              </a:spcBef>
              <a:spcAft>
                <a:spcPts val="499"/>
              </a:spcAft>
            </a:pPr>
            <a:r>
              <a:rPr b="1" lang="en-US" sz="1500" spc="-1" strike="noStrike">
                <a:solidFill>
                  <a:srgbClr val="293339"/>
                </a:solidFill>
                <a:latin typeface="Arial"/>
                <a:ea typeface="DejaVu Sans"/>
              </a:rPr>
              <a:t>There is previous work in the company to reuse (Exposim).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499"/>
              </a:spcAft>
            </a:pP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3" name="Graphic 14" descr=""/>
          <p:cNvPicPr/>
          <p:nvPr/>
        </p:nvPicPr>
        <p:blipFill>
          <a:blip r:embed="rId1"/>
          <a:stretch/>
        </p:blipFill>
        <p:spPr>
          <a:xfrm>
            <a:off x="612720" y="1319040"/>
            <a:ext cx="389160" cy="389160"/>
          </a:xfrm>
          <a:prstGeom prst="rect">
            <a:avLst/>
          </a:prstGeom>
          <a:ln>
            <a:noFill/>
          </a:ln>
        </p:spPr>
      </p:pic>
      <p:sp>
        <p:nvSpPr>
          <p:cNvPr id="614" name="CustomShape 1"/>
          <p:cNvSpPr/>
          <p:nvPr/>
        </p:nvSpPr>
        <p:spPr>
          <a:xfrm>
            <a:off x="345960" y="349200"/>
            <a:ext cx="9779400" cy="104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5000"/>
              </a:lnSpc>
            </a:pPr>
            <a:r>
              <a:rPr b="1" lang="en-US" sz="3500" spc="-1" strike="noStrike">
                <a:solidFill>
                  <a:srgbClr val="293339"/>
                </a:solidFill>
                <a:latin typeface="Arial"/>
                <a:ea typeface="DejaVu Sans"/>
              </a:rPr>
              <a:t>Approach 3 (Estimate by item / item group):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615" name="CustomShape 2"/>
          <p:cNvSpPr/>
          <p:nvPr/>
        </p:nvSpPr>
        <p:spPr>
          <a:xfrm>
            <a:off x="1074600" y="1398600"/>
            <a:ext cx="4628160" cy="39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001"/>
              </a:spcBef>
              <a:spcAft>
                <a:spcPts val="499"/>
              </a:spcAft>
            </a:pPr>
            <a:r>
              <a:rPr b="1" lang="en-US" sz="1500" spc="-1" strike="noStrike">
                <a:solidFill>
                  <a:srgbClr val="293339"/>
                </a:solidFill>
                <a:latin typeface="Arial"/>
                <a:ea typeface="DejaVu Sans"/>
              </a:rPr>
              <a:t>Focusing on the items makes sense “conceptually”.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499"/>
              </a:spcAft>
            </a:pPr>
            <a:endParaRPr b="0" lang="en-US" sz="1500" spc="-1" strike="noStrike">
              <a:latin typeface="Arial"/>
            </a:endParaRPr>
          </a:p>
        </p:txBody>
      </p:sp>
      <p:pic>
        <p:nvPicPr>
          <p:cNvPr id="616" name="Graphic 14" descr=""/>
          <p:cNvPicPr/>
          <p:nvPr/>
        </p:nvPicPr>
        <p:blipFill>
          <a:blip r:embed="rId2"/>
          <a:stretch/>
        </p:blipFill>
        <p:spPr>
          <a:xfrm>
            <a:off x="613080" y="2111040"/>
            <a:ext cx="389160" cy="389160"/>
          </a:xfrm>
          <a:prstGeom prst="rect">
            <a:avLst/>
          </a:prstGeom>
          <a:ln>
            <a:noFill/>
          </a:ln>
        </p:spPr>
      </p:pic>
      <p:sp>
        <p:nvSpPr>
          <p:cNvPr id="617" name="CustomShape 3"/>
          <p:cNvSpPr/>
          <p:nvPr/>
        </p:nvSpPr>
        <p:spPr>
          <a:xfrm>
            <a:off x="1074960" y="2190600"/>
            <a:ext cx="4628160" cy="39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001"/>
              </a:spcBef>
              <a:spcAft>
                <a:spcPts val="499"/>
              </a:spcAft>
            </a:pPr>
            <a:r>
              <a:rPr b="1" lang="en-US" sz="1500" spc="-1" strike="noStrike">
                <a:solidFill>
                  <a:srgbClr val="293339"/>
                </a:solidFill>
                <a:latin typeface="Arial"/>
                <a:ea typeface="DejaVu Sans"/>
              </a:rPr>
              <a:t>Estimating at item level can likely have further applications.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499"/>
              </a:spcAft>
            </a:pPr>
            <a:endParaRPr b="0" lang="en-US" sz="1500" spc="-1" strike="noStrike">
              <a:latin typeface="Arial"/>
            </a:endParaRPr>
          </a:p>
        </p:txBody>
      </p:sp>
      <p:pic>
        <p:nvPicPr>
          <p:cNvPr id="618" name="Graphic 22" descr=""/>
          <p:cNvPicPr/>
          <p:nvPr/>
        </p:nvPicPr>
        <p:blipFill>
          <a:blip r:embed="rId3"/>
          <a:stretch/>
        </p:blipFill>
        <p:spPr>
          <a:xfrm>
            <a:off x="6013080" y="1315440"/>
            <a:ext cx="388800" cy="388800"/>
          </a:xfrm>
          <a:prstGeom prst="rect">
            <a:avLst/>
          </a:prstGeom>
          <a:ln>
            <a:noFill/>
          </a:ln>
        </p:spPr>
      </p:pic>
      <p:sp>
        <p:nvSpPr>
          <p:cNvPr id="619" name="CustomShape 4"/>
          <p:cNvSpPr/>
          <p:nvPr/>
        </p:nvSpPr>
        <p:spPr>
          <a:xfrm>
            <a:off x="6474960" y="1387800"/>
            <a:ext cx="4628160" cy="39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001"/>
              </a:spcBef>
              <a:spcAft>
                <a:spcPts val="499"/>
              </a:spcAft>
            </a:pPr>
            <a:r>
              <a:rPr b="1" lang="en-US" sz="1500" spc="-1" strike="noStrike">
                <a:solidFill>
                  <a:srgbClr val="293339"/>
                </a:solidFill>
                <a:latin typeface="Arial"/>
                <a:ea typeface="DejaVu Sans"/>
              </a:rPr>
              <a:t>Getting the item-level estimations [BookedNights(item, CPA, price)] still doesn’t solve the problem. We still need to report the global CPA input.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499"/>
              </a:spcAft>
            </a:pPr>
            <a:endParaRPr b="0" lang="en-US" sz="1500" spc="-1" strike="noStrike">
              <a:latin typeface="Arial"/>
            </a:endParaRPr>
          </a:p>
        </p:txBody>
      </p:sp>
      <p:pic>
        <p:nvPicPr>
          <p:cNvPr id="620" name="Graphic 22" descr=""/>
          <p:cNvPicPr/>
          <p:nvPr/>
        </p:nvPicPr>
        <p:blipFill>
          <a:blip r:embed="rId4"/>
          <a:stretch/>
        </p:blipFill>
        <p:spPr>
          <a:xfrm>
            <a:off x="6013440" y="2683440"/>
            <a:ext cx="388800" cy="388800"/>
          </a:xfrm>
          <a:prstGeom prst="rect">
            <a:avLst/>
          </a:prstGeom>
          <a:ln>
            <a:noFill/>
          </a:ln>
        </p:spPr>
      </p:pic>
      <p:sp>
        <p:nvSpPr>
          <p:cNvPr id="621" name="CustomShape 5"/>
          <p:cNvSpPr/>
          <p:nvPr/>
        </p:nvSpPr>
        <p:spPr>
          <a:xfrm>
            <a:off x="6475320" y="2755800"/>
            <a:ext cx="4628160" cy="39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001"/>
              </a:spcBef>
              <a:spcAft>
                <a:spcPts val="499"/>
              </a:spcAft>
            </a:pPr>
            <a:r>
              <a:rPr b="1" lang="en-US" sz="1500" spc="-1" strike="noStrike">
                <a:solidFill>
                  <a:srgbClr val="293339"/>
                </a:solidFill>
                <a:latin typeface="Arial"/>
                <a:ea typeface="DejaVu Sans"/>
              </a:rPr>
              <a:t>There are a lot of items. May require clustering.</a:t>
            </a:r>
            <a:endParaRPr b="0" lang="en-US" sz="1500" spc="-1" strike="noStrike">
              <a:latin typeface="Arial"/>
            </a:endParaRPr>
          </a:p>
        </p:txBody>
      </p:sp>
      <p:pic>
        <p:nvPicPr>
          <p:cNvPr id="622" name="Graphic 22" descr=""/>
          <p:cNvPicPr/>
          <p:nvPr/>
        </p:nvPicPr>
        <p:blipFill>
          <a:blip r:embed="rId5"/>
          <a:stretch/>
        </p:blipFill>
        <p:spPr>
          <a:xfrm>
            <a:off x="6013440" y="3511800"/>
            <a:ext cx="388800" cy="388800"/>
          </a:xfrm>
          <a:prstGeom prst="rect">
            <a:avLst/>
          </a:prstGeom>
          <a:ln>
            <a:noFill/>
          </a:ln>
        </p:spPr>
      </p:pic>
      <p:sp>
        <p:nvSpPr>
          <p:cNvPr id="623" name="CustomShape 6"/>
          <p:cNvSpPr/>
          <p:nvPr/>
        </p:nvSpPr>
        <p:spPr>
          <a:xfrm>
            <a:off x="6475320" y="3584160"/>
            <a:ext cx="4628160" cy="39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001"/>
              </a:spcBef>
              <a:spcAft>
                <a:spcPts val="499"/>
              </a:spcAft>
            </a:pPr>
            <a:r>
              <a:rPr b="1" lang="en-US" sz="1500" spc="-1" strike="noStrike">
                <a:solidFill>
                  <a:srgbClr val="293339"/>
                </a:solidFill>
                <a:latin typeface="Arial"/>
                <a:ea typeface="DejaVu Sans"/>
              </a:rPr>
              <a:t>Uses data from a different process (until we have enough data from the partners bidding on CPA).</a:t>
            </a: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CustomShape 1"/>
          <p:cNvSpPr/>
          <p:nvPr/>
        </p:nvSpPr>
        <p:spPr>
          <a:xfrm>
            <a:off x="345960" y="349200"/>
            <a:ext cx="9779400" cy="104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5000"/>
              </a:lnSpc>
            </a:pPr>
            <a:r>
              <a:rPr b="1" lang="en-US" sz="3500" spc="-1" strike="noStrike">
                <a:solidFill>
                  <a:srgbClr val="293339"/>
                </a:solidFill>
                <a:latin typeface="Arial"/>
                <a:ea typeface="DejaVu Sans"/>
              </a:rPr>
              <a:t>Initial Roadmap</a:t>
            </a:r>
            <a:endParaRPr b="0" lang="en-US" sz="3500" spc="-1" strike="noStrike">
              <a:latin typeface="Arial"/>
            </a:endParaRPr>
          </a:p>
        </p:txBody>
      </p:sp>
      <p:grpSp>
        <p:nvGrpSpPr>
          <p:cNvPr id="625" name="Group 2"/>
          <p:cNvGrpSpPr/>
          <p:nvPr/>
        </p:nvGrpSpPr>
        <p:grpSpPr>
          <a:xfrm>
            <a:off x="633240" y="3085200"/>
            <a:ext cx="10753560" cy="934200"/>
            <a:chOff x="633240" y="3085200"/>
            <a:chExt cx="10753560" cy="934200"/>
          </a:xfrm>
        </p:grpSpPr>
        <p:sp>
          <p:nvSpPr>
            <p:cNvPr id="626" name="CustomShape 3"/>
            <p:cNvSpPr/>
            <p:nvPr/>
          </p:nvSpPr>
          <p:spPr>
            <a:xfrm>
              <a:off x="633240" y="3085200"/>
              <a:ext cx="2336760" cy="934200"/>
            </a:xfrm>
            <a:prstGeom prst="chevron">
              <a:avLst>
                <a:gd name="adj" fmla="val 50000"/>
              </a:avLst>
            </a:prstGeom>
            <a:pattFill prst="wdDnDiag">
              <a:fgClr>
                <a:srgbClr val="98004e"/>
              </a:fgClr>
              <a:bgClr>
                <a:srgbClr val="ffffff"/>
              </a:bgClr>
            </a:patt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2"/>
            <a:fontRef idx="minor"/>
          </p:style>
        </p:sp>
        <p:sp>
          <p:nvSpPr>
            <p:cNvPr id="627" name="CustomShape 4"/>
            <p:cNvSpPr/>
            <p:nvPr/>
          </p:nvSpPr>
          <p:spPr>
            <a:xfrm>
              <a:off x="2737440" y="3085200"/>
              <a:ext cx="2336760" cy="934200"/>
            </a:xfrm>
            <a:prstGeom prst="chevron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2"/>
            <a:fontRef idx="minor"/>
          </p:style>
          <p:txBody>
            <a:bodyPr lIns="119880" rIns="39960" tIns="39960" bIns="39960" anchor="ctr"/>
            <a:p>
              <a:pPr algn="ctr">
                <a:lnSpc>
                  <a:spcPct val="90000"/>
                </a:lnSpc>
                <a:spcAft>
                  <a:spcPts val="1049"/>
                </a:spcAft>
              </a:pPr>
              <a:r>
                <a:rPr b="1" lang="en-US" sz="3000" spc="-1" strike="noStrike">
                  <a:solidFill>
                    <a:srgbClr val="ffffff"/>
                  </a:solidFill>
                  <a:latin typeface="Arial"/>
                  <a:ea typeface="Arial"/>
                </a:rPr>
                <a:t>1</a:t>
              </a:r>
              <a:endParaRPr b="0" lang="en-US" sz="3000" spc="-1" strike="noStrike">
                <a:latin typeface="Arial"/>
              </a:endParaRPr>
            </a:p>
          </p:txBody>
        </p:sp>
        <p:sp>
          <p:nvSpPr>
            <p:cNvPr id="628" name="CustomShape 5"/>
            <p:cNvSpPr/>
            <p:nvPr/>
          </p:nvSpPr>
          <p:spPr>
            <a:xfrm>
              <a:off x="4841640" y="3085200"/>
              <a:ext cx="2336760" cy="934200"/>
            </a:xfrm>
            <a:prstGeom prst="chevron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2"/>
            <a:fontRef idx="minor"/>
          </p:style>
          <p:txBody>
            <a:bodyPr lIns="119880" rIns="39960" tIns="39960" bIns="39960" anchor="ctr"/>
            <a:p>
              <a:pPr algn="ctr">
                <a:lnSpc>
                  <a:spcPct val="90000"/>
                </a:lnSpc>
                <a:spcAft>
                  <a:spcPts val="1049"/>
                </a:spcAft>
              </a:pPr>
              <a:r>
                <a:rPr b="1" lang="en-US" sz="3000" spc="-1" strike="noStrike">
                  <a:solidFill>
                    <a:srgbClr val="ffffff"/>
                  </a:solidFill>
                  <a:latin typeface="Arial"/>
                  <a:ea typeface="Arial"/>
                </a:rPr>
                <a:t>2</a:t>
              </a:r>
              <a:endParaRPr b="0" lang="en-US" sz="3000" spc="-1" strike="noStrike">
                <a:latin typeface="Arial"/>
              </a:endParaRPr>
            </a:p>
          </p:txBody>
        </p:sp>
        <p:sp>
          <p:nvSpPr>
            <p:cNvPr id="629" name="CustomShape 6"/>
            <p:cNvSpPr/>
            <p:nvPr/>
          </p:nvSpPr>
          <p:spPr>
            <a:xfrm>
              <a:off x="6945840" y="3085200"/>
              <a:ext cx="2336760" cy="934200"/>
            </a:xfrm>
            <a:prstGeom prst="chevron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2"/>
            <a:fontRef idx="minor"/>
          </p:style>
          <p:txBody>
            <a:bodyPr lIns="119880" rIns="39960" tIns="39960" bIns="39960" anchor="ctr"/>
            <a:p>
              <a:pPr algn="ctr">
                <a:lnSpc>
                  <a:spcPct val="90000"/>
                </a:lnSpc>
                <a:spcAft>
                  <a:spcPts val="1049"/>
                </a:spcAft>
              </a:pPr>
              <a:r>
                <a:rPr b="1" lang="en-US" sz="3000" spc="-1" strike="noStrike">
                  <a:solidFill>
                    <a:srgbClr val="ffffff"/>
                  </a:solidFill>
                  <a:latin typeface="Arial"/>
                  <a:ea typeface="Arial"/>
                </a:rPr>
                <a:t>3</a:t>
              </a:r>
              <a:endParaRPr b="0" lang="en-US" sz="3000" spc="-1" strike="noStrike">
                <a:latin typeface="Arial"/>
              </a:endParaRPr>
            </a:p>
          </p:txBody>
        </p:sp>
        <p:sp>
          <p:nvSpPr>
            <p:cNvPr id="630" name="CustomShape 7"/>
            <p:cNvSpPr/>
            <p:nvPr/>
          </p:nvSpPr>
          <p:spPr>
            <a:xfrm>
              <a:off x="9050040" y="3085200"/>
              <a:ext cx="2336760" cy="934200"/>
            </a:xfrm>
            <a:prstGeom prst="chevron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2"/>
            <a:fontRef idx="minor"/>
          </p:style>
          <p:txBody>
            <a:bodyPr lIns="119880" rIns="39960" tIns="39960" bIns="39960" anchor="ctr"/>
            <a:p>
              <a:pPr algn="ctr">
                <a:lnSpc>
                  <a:spcPct val="90000"/>
                </a:lnSpc>
                <a:spcAft>
                  <a:spcPts val="1049"/>
                </a:spcAft>
              </a:pPr>
              <a:r>
                <a:rPr b="1" lang="en-US" sz="3000" spc="-1" strike="noStrike">
                  <a:solidFill>
                    <a:srgbClr val="ffffff"/>
                  </a:solidFill>
                  <a:latin typeface="Arial"/>
                  <a:ea typeface="Arial"/>
                </a:rPr>
                <a:t>4</a:t>
              </a:r>
              <a:endParaRPr b="0" lang="en-US" sz="3000" spc="-1" strike="noStrike">
                <a:latin typeface="Arial"/>
              </a:endParaRPr>
            </a:p>
          </p:txBody>
        </p:sp>
      </p:grpSp>
      <p:grpSp>
        <p:nvGrpSpPr>
          <p:cNvPr id="631" name="Group 8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632" name="CustomShape 9"/>
          <p:cNvSpPr/>
          <p:nvPr/>
        </p:nvSpPr>
        <p:spPr>
          <a:xfrm>
            <a:off x="5983200" y="1554120"/>
            <a:ext cx="1763280" cy="104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5000"/>
              </a:lnSpc>
            </a:pPr>
            <a:r>
              <a:rPr b="1" lang="en-US" sz="1400" spc="-1" strike="noStrike">
                <a:solidFill>
                  <a:srgbClr val="7fccb2"/>
                </a:solidFill>
                <a:latin typeface="Arial"/>
                <a:ea typeface="DejaVu Sans"/>
              </a:rPr>
              <a:t>Simulator Model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Working on it</a:t>
            </a:r>
            <a:br/>
            <a:endParaRPr b="0" lang="en-US" sz="1000" spc="-1" strike="noStrike">
              <a:latin typeface="Arial"/>
            </a:endParaRPr>
          </a:p>
        </p:txBody>
      </p:sp>
      <p:sp>
        <p:nvSpPr>
          <p:cNvPr id="633" name="CustomShape 10"/>
          <p:cNvSpPr/>
          <p:nvPr/>
        </p:nvSpPr>
        <p:spPr>
          <a:xfrm>
            <a:off x="3908160" y="4853520"/>
            <a:ext cx="1750680" cy="104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5000"/>
              </a:lnSpc>
            </a:pPr>
            <a:r>
              <a:rPr b="1" lang="en-US" sz="1400" spc="-1" strike="noStrike">
                <a:solidFill>
                  <a:srgbClr val="004484"/>
                </a:solidFill>
                <a:latin typeface="Arial"/>
                <a:ea typeface="DejaVu Sans"/>
              </a:rPr>
              <a:t>Linear Model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0" lang="en-US" sz="1000" spc="-1" strike="noStrike">
                <a:solidFill>
                  <a:srgbClr val="293339"/>
                </a:solidFill>
                <a:latin typeface="Arial"/>
                <a:ea typeface="DejaVu Sans"/>
              </a:rPr>
              <a:t>Basically done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Final adjustments to go live</a:t>
            </a:r>
            <a:br/>
            <a:endParaRPr b="0" lang="en-US" sz="1000" spc="-1" strike="noStrike">
              <a:latin typeface="Arial"/>
            </a:endParaRPr>
          </a:p>
        </p:txBody>
      </p:sp>
      <p:sp>
        <p:nvSpPr>
          <p:cNvPr id="634" name="Line 11"/>
          <p:cNvSpPr/>
          <p:nvPr/>
        </p:nvSpPr>
        <p:spPr>
          <a:xfrm>
            <a:off x="3908160" y="4191480"/>
            <a:ext cx="360" cy="461520"/>
          </a:xfrm>
          <a:prstGeom prst="line">
            <a:avLst/>
          </a:prstGeom>
          <a:ln w="38160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5" name="Line 12"/>
          <p:cNvSpPr/>
          <p:nvPr/>
        </p:nvSpPr>
        <p:spPr>
          <a:xfrm>
            <a:off x="5982840" y="2506320"/>
            <a:ext cx="360" cy="461880"/>
          </a:xfrm>
          <a:prstGeom prst="line">
            <a:avLst/>
          </a:prstGeom>
          <a:ln w="38160">
            <a:solidFill>
              <a:schemeClr val="accent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6" name="CustomShape 13"/>
          <p:cNvSpPr/>
          <p:nvPr/>
        </p:nvSpPr>
        <p:spPr>
          <a:xfrm>
            <a:off x="8063640" y="4853520"/>
            <a:ext cx="1763280" cy="104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5000"/>
              </a:lnSpc>
            </a:pPr>
            <a:r>
              <a:rPr b="1" lang="en-US" sz="1400" spc="-1" strike="noStrike">
                <a:solidFill>
                  <a:srgbClr val="98004e"/>
                </a:solidFill>
                <a:latin typeface="Arial"/>
                <a:ea typeface="DejaVu Sans"/>
              </a:rPr>
              <a:t>ML Model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0" lang="en-US" sz="1000" spc="-1" strike="noStrike">
                <a:solidFill>
                  <a:srgbClr val="293339"/>
                </a:solidFill>
                <a:latin typeface="Arial"/>
                <a:ea typeface="DejaVu Sans"/>
              </a:rPr>
              <a:t>TO DO</a:t>
            </a:r>
            <a:br/>
            <a:endParaRPr b="0" lang="en-US" sz="1000" spc="-1" strike="noStrike">
              <a:latin typeface="Arial"/>
            </a:endParaRPr>
          </a:p>
        </p:txBody>
      </p:sp>
      <p:sp>
        <p:nvSpPr>
          <p:cNvPr id="637" name="Line 14"/>
          <p:cNvSpPr/>
          <p:nvPr/>
        </p:nvSpPr>
        <p:spPr>
          <a:xfrm>
            <a:off x="8063640" y="4191480"/>
            <a:ext cx="360" cy="461520"/>
          </a:xfrm>
          <a:prstGeom prst="line">
            <a:avLst/>
          </a:prstGeom>
          <a:ln w="38160">
            <a:solidFill>
              <a:schemeClr val="accent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CustomShape 1"/>
          <p:cNvSpPr/>
          <p:nvPr/>
        </p:nvSpPr>
        <p:spPr>
          <a:xfrm>
            <a:off x="5235480" y="3473280"/>
            <a:ext cx="5864760" cy="20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5000"/>
              </a:lnSpc>
            </a:pPr>
            <a:r>
              <a:rPr b="1" lang="en-US" sz="3500" spc="-1" strike="noStrike">
                <a:solidFill>
                  <a:srgbClr val="89c8e8"/>
                </a:solidFill>
                <a:latin typeface="Arial"/>
                <a:ea typeface="DejaVu Sans"/>
              </a:rPr>
              <a:t>Initial Exploration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639" name="CustomShape 2"/>
          <p:cNvSpPr/>
          <p:nvPr/>
        </p:nvSpPr>
        <p:spPr>
          <a:xfrm>
            <a:off x="4255920" y="3473280"/>
            <a:ext cx="727560" cy="78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99"/>
              </a:spcBef>
            </a:pPr>
            <a:r>
              <a:rPr b="1" lang="en-US" sz="3500" spc="-1" strike="noStrike">
                <a:solidFill>
                  <a:srgbClr val="ffffff"/>
                </a:solidFill>
                <a:latin typeface="Arial"/>
                <a:ea typeface="DejaVu Sans"/>
              </a:rPr>
              <a:t>3.</a:t>
            </a:r>
            <a:endParaRPr b="0" lang="en-US" sz="35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CustomShape 1"/>
          <p:cNvSpPr/>
          <p:nvPr/>
        </p:nvSpPr>
        <p:spPr>
          <a:xfrm>
            <a:off x="345960" y="2861640"/>
            <a:ext cx="3653280" cy="348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200" spc="-1" strike="noStrike">
                <a:solidFill>
                  <a:srgbClr val="293339"/>
                </a:solidFill>
                <a:latin typeface="Arial"/>
                <a:ea typeface="DejaVu Sans"/>
              </a:rPr>
              <a:t>There doesn’t seem to be any linear, “sigmoid”, or otherwise “nice” relationship between Booking Value and CPA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41" name="CustomShape 2"/>
          <p:cNvSpPr/>
          <p:nvPr/>
        </p:nvSpPr>
        <p:spPr>
          <a:xfrm>
            <a:off x="345960" y="349200"/>
            <a:ext cx="9779400" cy="104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5000"/>
              </a:lnSpc>
            </a:pPr>
            <a:r>
              <a:rPr b="1" lang="en-US" sz="3500" spc="-1" strike="noStrike">
                <a:solidFill>
                  <a:srgbClr val="000000"/>
                </a:solidFill>
                <a:latin typeface="Arial"/>
                <a:ea typeface="DejaVu Sans"/>
              </a:rPr>
              <a:t>Booking Value = f(CPA) for ExpediaV2 in ‘DE’, (Daily aggregation)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642" name="CustomShape 3"/>
          <p:cNvSpPr/>
          <p:nvPr/>
        </p:nvSpPr>
        <p:spPr>
          <a:xfrm>
            <a:off x="345960" y="2178000"/>
            <a:ext cx="3653280" cy="52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5000"/>
              </a:lnSpc>
              <a:spcBef>
                <a:spcPts val="1001"/>
              </a:spcBef>
            </a:pPr>
            <a:r>
              <a:rPr b="1" lang="en-US" sz="1500" spc="-1" strike="noStrike">
                <a:solidFill>
                  <a:srgbClr val="293339"/>
                </a:solidFill>
                <a:latin typeface="Arial"/>
                <a:ea typeface="DejaVu Sans"/>
              </a:rPr>
              <a:t>Plot the basic data</a:t>
            </a:r>
            <a:endParaRPr b="0" lang="en-US" sz="1500" spc="-1" strike="noStrike">
              <a:latin typeface="Arial"/>
            </a:endParaRPr>
          </a:p>
        </p:txBody>
      </p:sp>
      <p:pic>
        <p:nvPicPr>
          <p:cNvPr id="643" name="" descr=""/>
          <p:cNvPicPr/>
          <p:nvPr/>
        </p:nvPicPr>
        <p:blipFill>
          <a:blip r:embed="rId1"/>
          <a:stretch/>
        </p:blipFill>
        <p:spPr>
          <a:xfrm>
            <a:off x="4273560" y="1554480"/>
            <a:ext cx="6881760" cy="4578840"/>
          </a:xfrm>
          <a:prstGeom prst="rect">
            <a:avLst/>
          </a:prstGeom>
          <a:ln>
            <a:noFill/>
          </a:ln>
        </p:spPr>
      </p:pic>
      <p:sp>
        <p:nvSpPr>
          <p:cNvPr id="644" name="CustomShape 4"/>
          <p:cNvSpPr/>
          <p:nvPr/>
        </p:nvSpPr>
        <p:spPr>
          <a:xfrm>
            <a:off x="7132320" y="6048360"/>
            <a:ext cx="54828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latin typeface="Arial"/>
              </a:rPr>
              <a:t>CPA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CustomShape 1"/>
          <p:cNvSpPr/>
          <p:nvPr/>
        </p:nvSpPr>
        <p:spPr>
          <a:xfrm>
            <a:off x="345960" y="349200"/>
            <a:ext cx="9779760" cy="104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5000"/>
              </a:lnSpc>
            </a:pPr>
            <a:r>
              <a:rPr b="1" lang="en-US" sz="3500" spc="-1" strike="noStrike">
                <a:solidFill>
                  <a:srgbClr val="293339"/>
                </a:solidFill>
                <a:latin typeface="Arial"/>
              </a:rPr>
              <a:t>Let’s get some rolling (30 days) means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646" name="CustomShape 2"/>
          <p:cNvSpPr/>
          <p:nvPr/>
        </p:nvSpPr>
        <p:spPr>
          <a:xfrm>
            <a:off x="345960" y="1649520"/>
            <a:ext cx="3653640" cy="52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1500" spc="-1" strike="noStrike">
                <a:solidFill>
                  <a:srgbClr val="293339"/>
                </a:solidFill>
                <a:latin typeface="Arial"/>
              </a:rPr>
              <a:t>CPA rolling mean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47" name="CustomShape 3"/>
          <p:cNvSpPr/>
          <p:nvPr/>
        </p:nvSpPr>
        <p:spPr>
          <a:xfrm>
            <a:off x="4255920" y="1649520"/>
            <a:ext cx="3653640" cy="52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1500" spc="-1" strike="noStrike">
                <a:solidFill>
                  <a:srgbClr val="293339"/>
                </a:solidFill>
                <a:latin typeface="Arial"/>
              </a:rPr>
              <a:t>Booking Value rolling mean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48" name="CustomShape 4"/>
          <p:cNvSpPr/>
          <p:nvPr/>
        </p:nvSpPr>
        <p:spPr>
          <a:xfrm>
            <a:off x="8169120" y="1649520"/>
            <a:ext cx="3666240" cy="52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1500" spc="-1" strike="noStrike">
                <a:solidFill>
                  <a:srgbClr val="293339"/>
                </a:solidFill>
                <a:latin typeface="Arial"/>
              </a:rPr>
              <a:t>Rolling Booking Value = f(Rolling CPA) </a:t>
            </a:r>
            <a:endParaRPr b="0" lang="en-US" sz="1500" spc="-1" strike="noStrike">
              <a:latin typeface="Arial"/>
            </a:endParaRPr>
          </a:p>
        </p:txBody>
      </p:sp>
      <p:pic>
        <p:nvPicPr>
          <p:cNvPr id="649" name="" descr=""/>
          <p:cNvPicPr/>
          <p:nvPr/>
        </p:nvPicPr>
        <p:blipFill>
          <a:blip r:embed="rId1"/>
          <a:stretch/>
        </p:blipFill>
        <p:spPr>
          <a:xfrm>
            <a:off x="182880" y="2458800"/>
            <a:ext cx="3840120" cy="2844360"/>
          </a:xfrm>
          <a:prstGeom prst="rect">
            <a:avLst/>
          </a:prstGeom>
          <a:ln>
            <a:noFill/>
          </a:ln>
        </p:spPr>
      </p:pic>
      <p:pic>
        <p:nvPicPr>
          <p:cNvPr id="650" name="" descr=""/>
          <p:cNvPicPr/>
          <p:nvPr/>
        </p:nvPicPr>
        <p:blipFill>
          <a:blip r:embed="rId2"/>
          <a:stretch/>
        </p:blipFill>
        <p:spPr>
          <a:xfrm>
            <a:off x="4023360" y="2560320"/>
            <a:ext cx="3931560" cy="2800080"/>
          </a:xfrm>
          <a:prstGeom prst="rect">
            <a:avLst/>
          </a:prstGeom>
          <a:ln>
            <a:noFill/>
          </a:ln>
        </p:spPr>
      </p:pic>
      <p:pic>
        <p:nvPicPr>
          <p:cNvPr id="651" name="" descr=""/>
          <p:cNvPicPr/>
          <p:nvPr/>
        </p:nvPicPr>
        <p:blipFill>
          <a:blip r:embed="rId3"/>
          <a:stretch/>
        </p:blipFill>
        <p:spPr>
          <a:xfrm>
            <a:off x="8046720" y="2560320"/>
            <a:ext cx="4015800" cy="2834280"/>
          </a:xfrm>
          <a:prstGeom prst="rect">
            <a:avLst/>
          </a:prstGeom>
          <a:ln>
            <a:noFill/>
          </a:ln>
        </p:spPr>
      </p:pic>
      <p:sp>
        <p:nvSpPr>
          <p:cNvPr id="652" name="CustomShape 5"/>
          <p:cNvSpPr/>
          <p:nvPr/>
        </p:nvSpPr>
        <p:spPr>
          <a:xfrm>
            <a:off x="9692640" y="5316840"/>
            <a:ext cx="91404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900" spc="-1" strike="noStrike">
                <a:latin typeface="Arial"/>
              </a:rPr>
              <a:t>Rolling CPA</a:t>
            </a:r>
            <a:endParaRPr b="0" lang="en-US" sz="9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CustomShape 1"/>
          <p:cNvSpPr/>
          <p:nvPr/>
        </p:nvSpPr>
        <p:spPr>
          <a:xfrm>
            <a:off x="345960" y="2861640"/>
            <a:ext cx="3653280" cy="348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200" spc="-1" strike="noStrike">
                <a:solidFill>
                  <a:srgbClr val="293339"/>
                </a:solidFill>
                <a:latin typeface="Arial"/>
                <a:ea typeface="DejaVu Sans"/>
              </a:rPr>
              <a:t>When taking only one month of data, sometimes the Linear Model idea doesn’t look so bad...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54" name="CustomShape 2"/>
          <p:cNvSpPr/>
          <p:nvPr/>
        </p:nvSpPr>
        <p:spPr>
          <a:xfrm>
            <a:off x="345960" y="349200"/>
            <a:ext cx="9779400" cy="104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5000"/>
              </a:lnSpc>
            </a:pPr>
            <a:r>
              <a:rPr b="1" lang="en-US" sz="3500" spc="-1" strike="noStrike">
                <a:solidFill>
                  <a:srgbClr val="000000"/>
                </a:solidFill>
                <a:latin typeface="Arial"/>
                <a:ea typeface="DejaVu Sans"/>
              </a:rPr>
              <a:t>But, restricted to one month...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655" name="CustomShape 3"/>
          <p:cNvSpPr/>
          <p:nvPr/>
        </p:nvSpPr>
        <p:spPr>
          <a:xfrm>
            <a:off x="345960" y="2178000"/>
            <a:ext cx="3653280" cy="52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5000"/>
              </a:lnSpc>
              <a:spcBef>
                <a:spcPts val="1001"/>
              </a:spcBef>
            </a:pPr>
            <a:r>
              <a:rPr b="1" lang="en-US" sz="1500" spc="-1" strike="noStrike">
                <a:solidFill>
                  <a:srgbClr val="293339"/>
                </a:solidFill>
                <a:latin typeface="Arial"/>
                <a:ea typeface="DejaVu Sans"/>
              </a:rPr>
              <a:t>Fitted Linear Model</a:t>
            </a:r>
            <a:endParaRPr b="0" lang="en-US" sz="1500" spc="-1" strike="noStrike">
              <a:latin typeface="Arial"/>
            </a:endParaRPr>
          </a:p>
        </p:txBody>
      </p:sp>
      <p:pic>
        <p:nvPicPr>
          <p:cNvPr id="656" name="" descr=""/>
          <p:cNvPicPr/>
          <p:nvPr/>
        </p:nvPicPr>
        <p:blipFill>
          <a:blip r:embed="rId1"/>
          <a:stretch/>
        </p:blipFill>
        <p:spPr>
          <a:xfrm>
            <a:off x="4206240" y="1280160"/>
            <a:ext cx="7356240" cy="4936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CustomShape 1"/>
          <p:cNvSpPr/>
          <p:nvPr/>
        </p:nvSpPr>
        <p:spPr>
          <a:xfrm>
            <a:off x="345960" y="2861640"/>
            <a:ext cx="3653280" cy="348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200" spc="-1" strike="noStrike">
                <a:solidFill>
                  <a:srgbClr val="293339"/>
                </a:solidFill>
                <a:latin typeface="Arial"/>
                <a:ea typeface="DejaVu Sans"/>
              </a:rPr>
              <a:t>When taking only one month of data, sometimes the Linear Model idea doesn’t look so bad...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58" name="CustomShape 2"/>
          <p:cNvSpPr/>
          <p:nvPr/>
        </p:nvSpPr>
        <p:spPr>
          <a:xfrm>
            <a:off x="345960" y="349200"/>
            <a:ext cx="9779400" cy="104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5000"/>
              </a:lnSpc>
            </a:pPr>
            <a:r>
              <a:rPr b="1" lang="en-US" sz="3500" spc="-1" strike="noStrike">
                <a:solidFill>
                  <a:srgbClr val="000000"/>
                </a:solidFill>
                <a:latin typeface="Arial"/>
                <a:ea typeface="DejaVu Sans"/>
              </a:rPr>
              <a:t>...it is still pretty bad.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659" name="CustomShape 3"/>
          <p:cNvSpPr/>
          <p:nvPr/>
        </p:nvSpPr>
        <p:spPr>
          <a:xfrm>
            <a:off x="345960" y="2178000"/>
            <a:ext cx="3653280" cy="52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5000"/>
              </a:lnSpc>
              <a:spcBef>
                <a:spcPts val="1001"/>
              </a:spcBef>
            </a:pPr>
            <a:r>
              <a:rPr b="1" lang="en-US" sz="1500" spc="-1" strike="noStrike">
                <a:solidFill>
                  <a:srgbClr val="293339"/>
                </a:solidFill>
                <a:latin typeface="Arial"/>
                <a:ea typeface="DejaVu Sans"/>
              </a:rPr>
              <a:t>Fitted Linear Model</a:t>
            </a:r>
            <a:endParaRPr b="0" lang="en-US" sz="1500" spc="-1" strike="noStrike">
              <a:latin typeface="Arial"/>
            </a:endParaRPr>
          </a:p>
        </p:txBody>
      </p:sp>
      <p:pic>
        <p:nvPicPr>
          <p:cNvPr id="660" name="" descr=""/>
          <p:cNvPicPr/>
          <p:nvPr/>
        </p:nvPicPr>
        <p:blipFill>
          <a:blip r:embed="rId1"/>
          <a:stretch/>
        </p:blipFill>
        <p:spPr>
          <a:xfrm>
            <a:off x="4071600" y="1353960"/>
            <a:ext cx="7358040" cy="484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CustomShape 1"/>
          <p:cNvSpPr/>
          <p:nvPr/>
        </p:nvSpPr>
        <p:spPr>
          <a:xfrm>
            <a:off x="5235480" y="349200"/>
            <a:ext cx="6594840" cy="598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514440" indent="-508320">
              <a:lnSpc>
                <a:spcPct val="100000"/>
              </a:lnSpc>
              <a:spcBef>
                <a:spcPts val="99"/>
              </a:spcBef>
              <a:buClr>
                <a:srgbClr val="7fccb2"/>
              </a:buClr>
              <a:buFont typeface="StarSymbol"/>
              <a:buAutoNum type="arabicPeriod"/>
            </a:pPr>
            <a:r>
              <a:rPr b="1" lang="en-US" sz="3000" spc="-1" strike="noStrike">
                <a:solidFill>
                  <a:srgbClr val="7fccb2"/>
                </a:solidFill>
                <a:latin typeface="Arial"/>
                <a:ea typeface="DejaVu Sans"/>
              </a:rPr>
              <a:t>Problem Statement</a:t>
            </a:r>
            <a:endParaRPr b="0" lang="en-US" sz="3000" spc="-1" strike="noStrike">
              <a:latin typeface="Arial"/>
            </a:endParaRPr>
          </a:p>
          <a:p>
            <a:pPr marL="514440" indent="-508320">
              <a:lnSpc>
                <a:spcPct val="100000"/>
              </a:lnSpc>
              <a:spcBef>
                <a:spcPts val="99"/>
              </a:spcBef>
              <a:buClr>
                <a:srgbClr val="7fccb2"/>
              </a:buClr>
              <a:buFont typeface="StarSymbol"/>
              <a:buAutoNum type="arabicPeriod"/>
            </a:pPr>
            <a:r>
              <a:rPr b="1" lang="en-US" sz="3000" spc="-1" strike="noStrike">
                <a:solidFill>
                  <a:srgbClr val="7fccb2"/>
                </a:solidFill>
                <a:latin typeface="Arial"/>
                <a:ea typeface="DejaVu Sans"/>
              </a:rPr>
              <a:t>Solution Proposals</a:t>
            </a:r>
            <a:endParaRPr b="0" lang="en-US" sz="3000" spc="-1" strike="noStrike">
              <a:latin typeface="Arial"/>
            </a:endParaRPr>
          </a:p>
          <a:p>
            <a:pPr marL="514440" indent="-508320">
              <a:lnSpc>
                <a:spcPct val="100000"/>
              </a:lnSpc>
              <a:spcBef>
                <a:spcPts val="99"/>
              </a:spcBef>
              <a:buClr>
                <a:srgbClr val="7fccb2"/>
              </a:buClr>
              <a:buFont typeface="StarSymbol"/>
              <a:buAutoNum type="arabicPeriod"/>
            </a:pPr>
            <a:r>
              <a:rPr b="1" lang="en-US" sz="3000" spc="-1" strike="noStrike">
                <a:solidFill>
                  <a:srgbClr val="7fccb2"/>
                </a:solidFill>
                <a:latin typeface="Arial"/>
                <a:ea typeface="DejaVu Sans"/>
              </a:rPr>
              <a:t>Initial exploration</a:t>
            </a:r>
            <a:endParaRPr b="0" lang="en-US" sz="3000" spc="-1" strike="noStrike">
              <a:latin typeface="Arial"/>
            </a:endParaRPr>
          </a:p>
          <a:p>
            <a:pPr marL="514440" indent="-508320">
              <a:lnSpc>
                <a:spcPct val="100000"/>
              </a:lnSpc>
              <a:spcBef>
                <a:spcPts val="99"/>
              </a:spcBef>
              <a:buClr>
                <a:srgbClr val="7fccb2"/>
              </a:buClr>
              <a:buFont typeface="StarSymbol"/>
              <a:buAutoNum type="arabicPeriod"/>
            </a:pPr>
            <a:r>
              <a:rPr b="1" lang="en-US" sz="3000" spc="-1" strike="noStrike">
                <a:solidFill>
                  <a:srgbClr val="7fccb2"/>
                </a:solidFill>
                <a:latin typeface="Arial"/>
                <a:ea typeface="DejaVu Sans"/>
              </a:rPr>
              <a:t>First Implementation</a:t>
            </a:r>
            <a:endParaRPr b="0" lang="en-US" sz="3000" spc="-1" strike="noStrike">
              <a:latin typeface="Arial"/>
            </a:endParaRPr>
          </a:p>
          <a:p>
            <a:pPr marL="514440" indent="-508320">
              <a:lnSpc>
                <a:spcPct val="100000"/>
              </a:lnSpc>
              <a:spcBef>
                <a:spcPts val="99"/>
              </a:spcBef>
              <a:buClr>
                <a:srgbClr val="7fccb2"/>
              </a:buClr>
              <a:buFont typeface="StarSymbol"/>
              <a:buAutoNum type="arabicPeriod"/>
            </a:pPr>
            <a:r>
              <a:rPr b="1" lang="en-US" sz="3000" spc="-1" strike="noStrike">
                <a:solidFill>
                  <a:srgbClr val="7fccb2"/>
                </a:solidFill>
                <a:latin typeface="Arial"/>
                <a:ea typeface="DejaVu Sans"/>
              </a:rPr>
              <a:t>Simulator Model (in progress)</a:t>
            </a:r>
            <a:endParaRPr b="0" lang="en-US" sz="3000" spc="-1" strike="noStrike">
              <a:latin typeface="Arial"/>
            </a:endParaRPr>
          </a:p>
          <a:p>
            <a:pPr marL="514440" indent="-508320">
              <a:lnSpc>
                <a:spcPct val="100000"/>
              </a:lnSpc>
              <a:spcBef>
                <a:spcPts val="99"/>
              </a:spcBef>
              <a:buClr>
                <a:srgbClr val="7fccb2"/>
              </a:buClr>
              <a:buFont typeface="StarSymbol"/>
              <a:buAutoNum type="arabicPeriod"/>
            </a:pPr>
            <a:r>
              <a:rPr b="1" lang="en-US" sz="3000" spc="-1" strike="noStrike">
                <a:solidFill>
                  <a:srgbClr val="7fccb2"/>
                </a:solidFill>
                <a:latin typeface="Arial"/>
                <a:ea typeface="DejaVu Sans"/>
              </a:rPr>
              <a:t>Open problems</a:t>
            </a:r>
            <a:endParaRPr b="0" lang="en-US" sz="3000" spc="-1" strike="noStrike">
              <a:latin typeface="Arial"/>
            </a:endParaRPr>
          </a:p>
          <a:p>
            <a:pPr marL="514440" indent="-508320">
              <a:lnSpc>
                <a:spcPct val="100000"/>
              </a:lnSpc>
              <a:spcBef>
                <a:spcPts val="99"/>
              </a:spcBef>
              <a:buClr>
                <a:srgbClr val="7fccb2"/>
              </a:buClr>
              <a:buFont typeface="StarSymbol"/>
              <a:buAutoNum type="arabicPeriod"/>
            </a:pPr>
            <a:r>
              <a:rPr b="1" lang="en-US" sz="3000" spc="-1" strike="noStrike">
                <a:solidFill>
                  <a:srgbClr val="7fccb2"/>
                </a:solidFill>
                <a:latin typeface="Arial"/>
                <a:ea typeface="DejaVu Sans"/>
              </a:rPr>
              <a:t>Next steps</a:t>
            </a:r>
            <a:endParaRPr b="0" lang="en-US" sz="3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CustomShape 1"/>
          <p:cNvSpPr/>
          <p:nvPr/>
        </p:nvSpPr>
        <p:spPr>
          <a:xfrm>
            <a:off x="345960" y="2861640"/>
            <a:ext cx="3653280" cy="348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200" spc="-1" strike="noStrike">
                <a:solidFill>
                  <a:srgbClr val="293339"/>
                </a:solidFill>
                <a:latin typeface="Arial"/>
                <a:ea typeface="DejaVu Sans"/>
              </a:rPr>
              <a:t>When taking only one month of data, sometimes the Linear Model idea doesn’t look so bad...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62" name="CustomShape 2"/>
          <p:cNvSpPr/>
          <p:nvPr/>
        </p:nvSpPr>
        <p:spPr>
          <a:xfrm>
            <a:off x="345960" y="349200"/>
            <a:ext cx="9779400" cy="104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5000"/>
              </a:lnSpc>
            </a:pPr>
            <a:r>
              <a:rPr b="1" lang="en-US" sz="3500" spc="-1" strike="noStrike">
                <a:solidFill>
                  <a:srgbClr val="000000"/>
                </a:solidFill>
                <a:latin typeface="Arial"/>
                <a:ea typeface="DejaVu Sans"/>
              </a:rPr>
              <a:t>And this is why: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663" name="CustomShape 3"/>
          <p:cNvSpPr/>
          <p:nvPr/>
        </p:nvSpPr>
        <p:spPr>
          <a:xfrm>
            <a:off x="345960" y="2178000"/>
            <a:ext cx="3653280" cy="52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5000"/>
              </a:lnSpc>
              <a:spcBef>
                <a:spcPts val="1001"/>
              </a:spcBef>
            </a:pPr>
            <a:r>
              <a:rPr b="1" lang="en-US" sz="1500" spc="-1" strike="noStrike">
                <a:solidFill>
                  <a:srgbClr val="293339"/>
                </a:solidFill>
                <a:latin typeface="Arial"/>
                <a:ea typeface="DejaVu Sans"/>
              </a:rPr>
              <a:t>Fitted Linear Model</a:t>
            </a:r>
            <a:endParaRPr b="0" lang="en-US" sz="1500" spc="-1" strike="noStrike">
              <a:latin typeface="Arial"/>
            </a:endParaRPr>
          </a:p>
        </p:txBody>
      </p:sp>
      <p:pic>
        <p:nvPicPr>
          <p:cNvPr id="664" name="" descr=""/>
          <p:cNvPicPr/>
          <p:nvPr/>
        </p:nvPicPr>
        <p:blipFill>
          <a:blip r:embed="rId1"/>
          <a:stretch/>
        </p:blipFill>
        <p:spPr>
          <a:xfrm>
            <a:off x="4114800" y="1188720"/>
            <a:ext cx="7406280" cy="4831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CustomShape 1"/>
          <p:cNvSpPr/>
          <p:nvPr/>
        </p:nvSpPr>
        <p:spPr>
          <a:xfrm>
            <a:off x="345960" y="2861640"/>
            <a:ext cx="3653280" cy="348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200" spc="-1" strike="noStrike">
                <a:solidFill>
                  <a:srgbClr val="293339"/>
                </a:solidFill>
                <a:latin typeface="Arial"/>
                <a:ea typeface="DejaVu Sans"/>
              </a:rPr>
              <a:t>CPA = Cost / </a:t>
            </a:r>
            <a:r>
              <a:rPr b="0" lang="en-US" sz="1200" spc="-1" strike="noStrike">
                <a:solidFill>
                  <a:srgbClr val="ce181e"/>
                </a:solidFill>
                <a:latin typeface="Arial"/>
                <a:ea typeface="DejaVu Sans"/>
              </a:rPr>
              <a:t>Booking Value.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The inverse dependency on Booking Value may cause some problems.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Let’s use the Cost Share instead (to be defined next).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66" name="CustomShape 2"/>
          <p:cNvSpPr/>
          <p:nvPr/>
        </p:nvSpPr>
        <p:spPr>
          <a:xfrm>
            <a:off x="345960" y="349200"/>
            <a:ext cx="9779400" cy="104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5000"/>
              </a:lnSpc>
            </a:pPr>
            <a:r>
              <a:rPr b="1" lang="en-US" sz="3500" spc="-1" strike="noStrike">
                <a:solidFill>
                  <a:srgbClr val="000000"/>
                </a:solidFill>
                <a:latin typeface="Arial"/>
                <a:ea typeface="DejaVu Sans"/>
              </a:rPr>
              <a:t>What about using Cost Share?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667" name="CustomShape 3"/>
          <p:cNvSpPr/>
          <p:nvPr/>
        </p:nvSpPr>
        <p:spPr>
          <a:xfrm>
            <a:off x="345960" y="2178000"/>
            <a:ext cx="3653280" cy="52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5000"/>
              </a:lnSpc>
              <a:spcBef>
                <a:spcPts val="1001"/>
              </a:spcBef>
            </a:pPr>
            <a:r>
              <a:rPr b="1" lang="en-US" sz="1500" spc="-1" strike="noStrike">
                <a:solidFill>
                  <a:srgbClr val="293339"/>
                </a:solidFill>
                <a:latin typeface="Arial"/>
                <a:ea typeface="DejaVu Sans"/>
              </a:rPr>
              <a:t>30-days aggregated “shares”</a:t>
            </a:r>
            <a:endParaRPr b="0" lang="en-US" sz="1500" spc="-1" strike="noStrike">
              <a:latin typeface="Arial"/>
            </a:endParaRPr>
          </a:p>
        </p:txBody>
      </p:sp>
      <p:pic>
        <p:nvPicPr>
          <p:cNvPr id="668" name="" descr=""/>
          <p:cNvPicPr/>
          <p:nvPr/>
        </p:nvPicPr>
        <p:blipFill>
          <a:blip r:embed="rId1"/>
          <a:stretch/>
        </p:blipFill>
        <p:spPr>
          <a:xfrm>
            <a:off x="4137480" y="1280160"/>
            <a:ext cx="7566480" cy="491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CustomShape 1"/>
          <p:cNvSpPr/>
          <p:nvPr/>
        </p:nvSpPr>
        <p:spPr>
          <a:xfrm>
            <a:off x="5235480" y="3473280"/>
            <a:ext cx="5864760" cy="20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5000"/>
              </a:lnSpc>
            </a:pPr>
            <a:r>
              <a:rPr b="1" lang="en-US" sz="3500" spc="-1" strike="noStrike">
                <a:solidFill>
                  <a:srgbClr val="004484"/>
                </a:solidFill>
                <a:latin typeface="Arial"/>
                <a:ea typeface="DejaVu Sans"/>
              </a:rPr>
              <a:t>First Implementation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670" name="CustomShape 2"/>
          <p:cNvSpPr/>
          <p:nvPr/>
        </p:nvSpPr>
        <p:spPr>
          <a:xfrm>
            <a:off x="4255920" y="3473280"/>
            <a:ext cx="727560" cy="78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99"/>
              </a:spcBef>
            </a:pPr>
            <a:r>
              <a:rPr b="1" lang="en-US" sz="3500" spc="-1" strike="noStrike">
                <a:solidFill>
                  <a:srgbClr val="ffffff"/>
                </a:solidFill>
                <a:latin typeface="Arial"/>
                <a:ea typeface="DejaVu Sans"/>
              </a:rPr>
              <a:t>4.</a:t>
            </a:r>
            <a:endParaRPr b="0" lang="en-US" sz="35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CustomShape 1"/>
          <p:cNvSpPr/>
          <p:nvPr/>
        </p:nvSpPr>
        <p:spPr>
          <a:xfrm>
            <a:off x="5235480" y="2427120"/>
            <a:ext cx="6833880" cy="391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28600" indent="-227520">
              <a:lnSpc>
                <a:spcPct val="100000"/>
              </a:lnSpc>
              <a:spcBef>
                <a:spcPts val="1001"/>
              </a:spcBef>
              <a:buClr>
                <a:srgbClr val="293339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93339"/>
                </a:solidFill>
                <a:latin typeface="Arial"/>
                <a:ea typeface="DejaVu Sans"/>
              </a:rPr>
              <a:t>The market of the partner is the set of all the items that the partner has in its inventory, in a certain locale.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 marL="228600" indent="-227520">
              <a:lnSpc>
                <a:spcPct val="100000"/>
              </a:lnSpc>
              <a:spcBef>
                <a:spcPts val="1001"/>
              </a:spcBef>
              <a:buClr>
                <a:srgbClr val="293339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93339"/>
                </a:solidFill>
                <a:latin typeface="Arial"/>
                <a:ea typeface="DejaVu Sans"/>
              </a:rPr>
              <a:t>Market Booking Value = The Booking Value of all those items</a:t>
            </a:r>
            <a:endParaRPr b="0" lang="en-US" sz="1800" spc="-1" strike="noStrike">
              <a:latin typeface="Arial"/>
            </a:endParaRPr>
          </a:p>
          <a:p>
            <a:pPr marL="228600" indent="-227520">
              <a:lnSpc>
                <a:spcPct val="100000"/>
              </a:lnSpc>
              <a:spcBef>
                <a:spcPts val="1001"/>
              </a:spcBef>
              <a:buClr>
                <a:srgbClr val="293339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93339"/>
                </a:solidFill>
                <a:latin typeface="Arial"/>
                <a:ea typeface="DejaVu Sans"/>
              </a:rPr>
              <a:t>Market Cost = The Cost of all those items</a:t>
            </a:r>
            <a:endParaRPr b="0" lang="en-US" sz="1800" spc="-1" strike="noStrike">
              <a:latin typeface="Arial"/>
            </a:endParaRPr>
          </a:p>
          <a:p>
            <a:pPr marL="228600" indent="-227520">
              <a:lnSpc>
                <a:spcPct val="100000"/>
              </a:lnSpc>
              <a:spcBef>
                <a:spcPts val="1001"/>
              </a:spcBef>
              <a:buClr>
                <a:srgbClr val="293339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93339"/>
                </a:solidFill>
                <a:latin typeface="Arial"/>
                <a:ea typeface="DejaVu Sans"/>
              </a:rPr>
              <a:t>Market CPA = The CPA of all those items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 marL="228600" indent="-227520">
              <a:lnSpc>
                <a:spcPct val="100000"/>
              </a:lnSpc>
              <a:spcBef>
                <a:spcPts val="1001"/>
              </a:spcBef>
              <a:buClr>
                <a:srgbClr val="293339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93339"/>
                </a:solidFill>
                <a:latin typeface="Arial"/>
                <a:ea typeface="DejaVu Sans"/>
              </a:rPr>
              <a:t>Booking Value Share = Partner’s BV / Market BV</a:t>
            </a:r>
            <a:endParaRPr b="0" lang="en-US" sz="1800" spc="-1" strike="noStrike">
              <a:latin typeface="Arial"/>
            </a:endParaRPr>
          </a:p>
          <a:p>
            <a:pPr marL="228600" indent="-227520">
              <a:lnSpc>
                <a:spcPct val="100000"/>
              </a:lnSpc>
              <a:spcBef>
                <a:spcPts val="1001"/>
              </a:spcBef>
              <a:buClr>
                <a:srgbClr val="293339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93339"/>
                </a:solidFill>
                <a:latin typeface="Arial"/>
                <a:ea typeface="DejaVu Sans"/>
              </a:rPr>
              <a:t>Cost Share = Partner’s Cost / Market Cost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2" name="CustomShape 2"/>
          <p:cNvSpPr/>
          <p:nvPr/>
        </p:nvSpPr>
        <p:spPr>
          <a:xfrm>
            <a:off x="345960" y="2427120"/>
            <a:ext cx="3456360" cy="391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5000"/>
              </a:lnSpc>
            </a:pPr>
            <a:r>
              <a:rPr b="1" lang="en-US" sz="3000" spc="-1" strike="noStrike">
                <a:solidFill>
                  <a:srgbClr val="293339"/>
                </a:solidFill>
                <a:latin typeface="Arial"/>
                <a:ea typeface="DejaVu Sans"/>
              </a:rPr>
              <a:t>“</a:t>
            </a:r>
            <a:r>
              <a:rPr b="1" lang="en-US" sz="3000" spc="-1" strike="noStrike">
                <a:solidFill>
                  <a:srgbClr val="293339"/>
                </a:solidFill>
                <a:latin typeface="Arial"/>
                <a:ea typeface="DejaVu Sans"/>
              </a:rPr>
              <a:t>Share” of what?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673" name="CustomShape 3"/>
          <p:cNvSpPr/>
          <p:nvPr/>
        </p:nvSpPr>
        <p:spPr>
          <a:xfrm>
            <a:off x="5235480" y="1390680"/>
            <a:ext cx="4634280" cy="78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5000"/>
              </a:lnSpc>
              <a:spcBef>
                <a:spcPts val="1001"/>
              </a:spcBef>
            </a:pPr>
            <a:r>
              <a:rPr b="1" lang="en-US" sz="1800" spc="-1" strike="noStrike">
                <a:solidFill>
                  <a:srgbClr val="293339"/>
                </a:solidFill>
                <a:latin typeface="Arial"/>
                <a:ea typeface="DejaVu Sans"/>
              </a:rPr>
              <a:t>New Market Definition: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CustomShape 1"/>
          <p:cNvSpPr/>
          <p:nvPr/>
        </p:nvSpPr>
        <p:spPr>
          <a:xfrm>
            <a:off x="345960" y="2861640"/>
            <a:ext cx="3653280" cy="348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200" spc="-1" strike="noStrike">
                <a:solidFill>
                  <a:srgbClr val="293339"/>
                </a:solidFill>
                <a:latin typeface="Arial"/>
                <a:ea typeface="DejaVu Sans"/>
              </a:rPr>
              <a:t>This Spark (SQL) workflow calculates the shares.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75" name="CustomShape 2"/>
          <p:cNvSpPr/>
          <p:nvPr/>
        </p:nvSpPr>
        <p:spPr>
          <a:xfrm>
            <a:off x="345960" y="349200"/>
            <a:ext cx="9779400" cy="104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5000"/>
              </a:lnSpc>
            </a:pPr>
            <a:r>
              <a:rPr b="1" lang="en-US" sz="3500" spc="-1" strike="noStrike">
                <a:solidFill>
                  <a:srgbClr val="000000"/>
                </a:solidFill>
                <a:latin typeface="Arial"/>
                <a:ea typeface="DejaVu Sans"/>
              </a:rPr>
              <a:t>Data Aggregation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676" name="CustomShape 3"/>
          <p:cNvSpPr/>
          <p:nvPr/>
        </p:nvSpPr>
        <p:spPr>
          <a:xfrm>
            <a:off x="345960" y="2178000"/>
            <a:ext cx="3653280" cy="52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5000"/>
              </a:lnSpc>
              <a:spcBef>
                <a:spcPts val="1001"/>
              </a:spcBef>
            </a:pPr>
            <a:r>
              <a:rPr b="1" lang="en-US" sz="1500" spc="-1" strike="noStrike">
                <a:solidFill>
                  <a:srgbClr val="293339"/>
                </a:solidFill>
                <a:latin typeface="Arial"/>
                <a:ea typeface="DejaVu Sans"/>
              </a:rPr>
              <a:t>Calculate the “Shares”</a:t>
            </a:r>
            <a:endParaRPr b="0" lang="en-US" sz="1500" spc="-1" strike="noStrike">
              <a:latin typeface="Arial"/>
            </a:endParaRPr>
          </a:p>
        </p:txBody>
      </p:sp>
      <p:pic>
        <p:nvPicPr>
          <p:cNvPr id="677" name="" descr=""/>
          <p:cNvPicPr/>
          <p:nvPr/>
        </p:nvPicPr>
        <p:blipFill>
          <a:blip r:embed="rId1"/>
          <a:stretch/>
        </p:blipFill>
        <p:spPr>
          <a:xfrm>
            <a:off x="4663440" y="601920"/>
            <a:ext cx="6309000" cy="5948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CustomShape 1"/>
          <p:cNvSpPr/>
          <p:nvPr/>
        </p:nvSpPr>
        <p:spPr>
          <a:xfrm>
            <a:off x="345960" y="2861640"/>
            <a:ext cx="3653280" cy="348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200" spc="-1" strike="noStrike">
                <a:solidFill>
                  <a:srgbClr val="293339"/>
                </a:solidFill>
                <a:latin typeface="Arial"/>
                <a:ea typeface="DejaVu Sans"/>
              </a:rPr>
              <a:t>With one month of data.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79" name="CustomShape 2"/>
          <p:cNvSpPr/>
          <p:nvPr/>
        </p:nvSpPr>
        <p:spPr>
          <a:xfrm>
            <a:off x="345960" y="349200"/>
            <a:ext cx="9779400" cy="104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5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Partner = 452, locale= US, one month (2019-08)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680" name="CustomShape 3"/>
          <p:cNvSpPr/>
          <p:nvPr/>
        </p:nvSpPr>
        <p:spPr>
          <a:xfrm>
            <a:off x="345960" y="2178000"/>
            <a:ext cx="3653280" cy="52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5000"/>
              </a:lnSpc>
              <a:spcBef>
                <a:spcPts val="1001"/>
              </a:spcBef>
            </a:pPr>
            <a:r>
              <a:rPr b="1" lang="en-US" sz="1500" spc="-1" strike="noStrike">
                <a:solidFill>
                  <a:srgbClr val="293339"/>
                </a:solidFill>
                <a:latin typeface="Arial"/>
                <a:ea typeface="DejaVu Sans"/>
              </a:rPr>
              <a:t>Fitted Linear Model</a:t>
            </a:r>
            <a:endParaRPr b="0" lang="en-US" sz="1500" spc="-1" strike="noStrike">
              <a:latin typeface="Arial"/>
            </a:endParaRPr>
          </a:p>
        </p:txBody>
      </p:sp>
      <p:pic>
        <p:nvPicPr>
          <p:cNvPr id="681" name="" descr=""/>
          <p:cNvPicPr/>
          <p:nvPr/>
        </p:nvPicPr>
        <p:blipFill>
          <a:blip r:embed="rId1"/>
          <a:stretch/>
        </p:blipFill>
        <p:spPr>
          <a:xfrm>
            <a:off x="4645440" y="1255320"/>
            <a:ext cx="7321680" cy="4687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CustomShape 1"/>
          <p:cNvSpPr/>
          <p:nvPr/>
        </p:nvSpPr>
        <p:spPr>
          <a:xfrm>
            <a:off x="345960" y="2861640"/>
            <a:ext cx="3653280" cy="348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200" spc="-1" strike="noStrike">
                <a:solidFill>
                  <a:srgbClr val="293339"/>
                </a:solidFill>
                <a:latin typeface="Arial"/>
                <a:ea typeface="DejaVu Sans"/>
              </a:rPr>
              <a:t>With 3 years of data, it doesn’t look so bad.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3" name="CustomShape 2"/>
          <p:cNvSpPr/>
          <p:nvPr/>
        </p:nvSpPr>
        <p:spPr>
          <a:xfrm>
            <a:off x="345960" y="349200"/>
            <a:ext cx="9779400" cy="104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5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Partner = 452, locale= US, 3 years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684" name="CustomShape 3"/>
          <p:cNvSpPr/>
          <p:nvPr/>
        </p:nvSpPr>
        <p:spPr>
          <a:xfrm>
            <a:off x="345960" y="2178000"/>
            <a:ext cx="3653280" cy="52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5000"/>
              </a:lnSpc>
              <a:spcBef>
                <a:spcPts val="1001"/>
              </a:spcBef>
            </a:pPr>
            <a:r>
              <a:rPr b="1" lang="en-US" sz="1500" spc="-1" strike="noStrike">
                <a:solidFill>
                  <a:srgbClr val="293339"/>
                </a:solidFill>
                <a:latin typeface="Arial"/>
                <a:ea typeface="DejaVu Sans"/>
              </a:rPr>
              <a:t>Fitted Linear Model</a:t>
            </a:r>
            <a:endParaRPr b="0" lang="en-US" sz="1500" spc="-1" strike="noStrike">
              <a:latin typeface="Arial"/>
            </a:endParaRPr>
          </a:p>
        </p:txBody>
      </p:sp>
      <p:pic>
        <p:nvPicPr>
          <p:cNvPr id="685" name="" descr=""/>
          <p:cNvPicPr/>
          <p:nvPr/>
        </p:nvPicPr>
        <p:blipFill>
          <a:blip r:embed="rId1"/>
          <a:stretch/>
        </p:blipFill>
        <p:spPr>
          <a:xfrm>
            <a:off x="3931920" y="1188720"/>
            <a:ext cx="7589160" cy="5040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CustomShape 1"/>
          <p:cNvSpPr/>
          <p:nvPr/>
        </p:nvSpPr>
        <p:spPr>
          <a:xfrm>
            <a:off x="345960" y="2861640"/>
            <a:ext cx="3653280" cy="348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200" spc="-1" strike="noStrike">
                <a:solidFill>
                  <a:srgbClr val="293339"/>
                </a:solidFill>
                <a:latin typeface="Arial"/>
                <a:ea typeface="DejaVu Sans"/>
              </a:rPr>
              <a:t>To make it easier to go back to CPA values.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7" name="CustomShape 2"/>
          <p:cNvSpPr/>
          <p:nvPr/>
        </p:nvSpPr>
        <p:spPr>
          <a:xfrm>
            <a:off x="345960" y="349200"/>
            <a:ext cx="9779400" cy="104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5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Flip the axis!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688" name="CustomShape 3"/>
          <p:cNvSpPr/>
          <p:nvPr/>
        </p:nvSpPr>
        <p:spPr>
          <a:xfrm>
            <a:off x="345960" y="2178000"/>
            <a:ext cx="3653280" cy="52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5000"/>
              </a:lnSpc>
              <a:spcBef>
                <a:spcPts val="1001"/>
              </a:spcBef>
            </a:pPr>
            <a:r>
              <a:rPr b="1" lang="en-US" sz="1500" spc="-1" strike="noStrike">
                <a:solidFill>
                  <a:srgbClr val="293339"/>
                </a:solidFill>
                <a:latin typeface="Arial"/>
                <a:ea typeface="DejaVu Sans"/>
              </a:rPr>
              <a:t>Cost Share = F (BV Share)</a:t>
            </a:r>
            <a:endParaRPr b="0" lang="en-US" sz="1500" spc="-1" strike="noStrike">
              <a:latin typeface="Arial"/>
            </a:endParaRPr>
          </a:p>
        </p:txBody>
      </p:sp>
      <p:pic>
        <p:nvPicPr>
          <p:cNvPr id="689" name="" descr=""/>
          <p:cNvPicPr/>
          <p:nvPr/>
        </p:nvPicPr>
        <p:blipFill>
          <a:blip r:embed="rId1"/>
          <a:stretch/>
        </p:blipFill>
        <p:spPr>
          <a:xfrm>
            <a:off x="3727800" y="1168200"/>
            <a:ext cx="7976160" cy="5232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CustomShape 1"/>
          <p:cNvSpPr/>
          <p:nvPr/>
        </p:nvSpPr>
        <p:spPr>
          <a:xfrm>
            <a:off x="345960" y="349200"/>
            <a:ext cx="9779400" cy="104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5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And retrieve the CPA values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691" name="" descr=""/>
          <p:cNvPicPr/>
          <p:nvPr/>
        </p:nvPicPr>
        <p:blipFill>
          <a:blip r:embed="rId1"/>
          <a:stretch/>
        </p:blipFill>
        <p:spPr>
          <a:xfrm>
            <a:off x="640080" y="1137240"/>
            <a:ext cx="10423800" cy="2154240"/>
          </a:xfrm>
          <a:prstGeom prst="rect">
            <a:avLst/>
          </a:prstGeom>
          <a:ln>
            <a:noFill/>
          </a:ln>
        </p:spPr>
      </p:pic>
      <p:pic>
        <p:nvPicPr>
          <p:cNvPr id="692" name="" descr=""/>
          <p:cNvPicPr/>
          <p:nvPr/>
        </p:nvPicPr>
        <p:blipFill>
          <a:blip r:embed="rId2"/>
          <a:stretch/>
        </p:blipFill>
        <p:spPr>
          <a:xfrm>
            <a:off x="822960" y="3939840"/>
            <a:ext cx="9718560" cy="1911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CustomShape 1"/>
          <p:cNvSpPr/>
          <p:nvPr/>
        </p:nvSpPr>
        <p:spPr>
          <a:xfrm>
            <a:off x="345960" y="2861640"/>
            <a:ext cx="3653280" cy="348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200" spc="-1" strike="noStrike">
                <a:solidFill>
                  <a:srgbClr val="293339"/>
                </a:solidFill>
                <a:latin typeface="Arial"/>
                <a:ea typeface="DejaVu Sans"/>
              </a:rPr>
              <a:t>The CPA values beyond the graph limits are to be filled with a BV share value of 1.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94" name="CustomShape 2"/>
          <p:cNvSpPr/>
          <p:nvPr/>
        </p:nvSpPr>
        <p:spPr>
          <a:xfrm>
            <a:off x="345960" y="349200"/>
            <a:ext cx="9779400" cy="104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5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Result example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695" name="CustomShape 3"/>
          <p:cNvSpPr/>
          <p:nvPr/>
        </p:nvSpPr>
        <p:spPr>
          <a:xfrm>
            <a:off x="345960" y="2178000"/>
            <a:ext cx="3653280" cy="52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5000"/>
              </a:lnSpc>
              <a:spcBef>
                <a:spcPts val="1001"/>
              </a:spcBef>
            </a:pPr>
            <a:r>
              <a:rPr b="1" lang="en-US" sz="1500" spc="-1" strike="noStrike">
                <a:solidFill>
                  <a:srgbClr val="293339"/>
                </a:solidFill>
                <a:latin typeface="Arial"/>
                <a:ea typeface="DejaVu Sans"/>
              </a:rPr>
              <a:t>BV share = F(CPA)</a:t>
            </a:r>
            <a:endParaRPr b="0" lang="en-US" sz="1500" spc="-1" strike="noStrike">
              <a:latin typeface="Arial"/>
            </a:endParaRPr>
          </a:p>
        </p:txBody>
      </p:sp>
      <p:pic>
        <p:nvPicPr>
          <p:cNvPr id="696" name="" descr=""/>
          <p:cNvPicPr/>
          <p:nvPr/>
        </p:nvPicPr>
        <p:blipFill>
          <a:blip r:embed="rId1"/>
          <a:stretch/>
        </p:blipFill>
        <p:spPr>
          <a:xfrm>
            <a:off x="3781080" y="1063800"/>
            <a:ext cx="8014320" cy="5153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CustomShape 1"/>
          <p:cNvSpPr/>
          <p:nvPr/>
        </p:nvSpPr>
        <p:spPr>
          <a:xfrm>
            <a:off x="5235480" y="3473280"/>
            <a:ext cx="5864760" cy="20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5000"/>
              </a:lnSpc>
            </a:pPr>
            <a:r>
              <a:rPr b="1" lang="en-US" sz="3500" spc="-1" strike="noStrike">
                <a:solidFill>
                  <a:srgbClr val="004484"/>
                </a:solidFill>
                <a:latin typeface="Arial"/>
                <a:ea typeface="DejaVu Sans"/>
              </a:rPr>
              <a:t>Problem Statement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556" name="CustomShape 2"/>
          <p:cNvSpPr/>
          <p:nvPr/>
        </p:nvSpPr>
        <p:spPr>
          <a:xfrm>
            <a:off x="4255920" y="3473280"/>
            <a:ext cx="727560" cy="78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99"/>
              </a:spcBef>
            </a:pPr>
            <a:r>
              <a:rPr b="1" lang="en-US" sz="3500" spc="-1" strike="noStrike">
                <a:solidFill>
                  <a:srgbClr val="ffffff"/>
                </a:solidFill>
                <a:latin typeface="Arial"/>
                <a:ea typeface="DejaVu Sans"/>
              </a:rPr>
              <a:t>1.</a:t>
            </a:r>
            <a:endParaRPr b="0" lang="en-US" sz="35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CustomShape 1"/>
          <p:cNvSpPr/>
          <p:nvPr/>
        </p:nvSpPr>
        <p:spPr>
          <a:xfrm>
            <a:off x="345960" y="2861640"/>
            <a:ext cx="3653280" cy="348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200" spc="-1" strike="noStrike">
                <a:solidFill>
                  <a:srgbClr val="293339"/>
                </a:solidFill>
                <a:latin typeface="Arial"/>
                <a:ea typeface="DejaVu Sans"/>
              </a:rPr>
              <a:t>When a partner-locale doesn’t have enough data the model predicts at partner level, and if it still doesn’t have enough data it predicts a locale level.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200" spc="-1" strike="noStrike">
                <a:solidFill>
                  <a:srgbClr val="293339"/>
                </a:solidFill>
                <a:latin typeface="Arial"/>
                <a:ea typeface="DejaVu Sans"/>
              </a:rPr>
              <a:t>We produce Recommendations (not used until we get a source of “margin” data).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200" spc="-1" strike="noStrike">
                <a:solidFill>
                  <a:srgbClr val="293339"/>
                </a:solidFill>
                <a:latin typeface="Arial"/>
                <a:ea typeface="DejaVu Sans"/>
              </a:rPr>
              <a:t>The Validator can evaluate on the next month, or do a Rolling Validation for several months.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98" name="CustomShape 2"/>
          <p:cNvSpPr/>
          <p:nvPr/>
        </p:nvSpPr>
        <p:spPr>
          <a:xfrm>
            <a:off x="345960" y="349200"/>
            <a:ext cx="9779400" cy="104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5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First MVP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699" name="CustomShape 3"/>
          <p:cNvSpPr/>
          <p:nvPr/>
        </p:nvSpPr>
        <p:spPr>
          <a:xfrm>
            <a:off x="345960" y="2178000"/>
            <a:ext cx="3653280" cy="52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5000"/>
              </a:lnSpc>
              <a:spcBef>
                <a:spcPts val="1001"/>
              </a:spcBef>
            </a:pPr>
            <a:r>
              <a:rPr b="1" lang="en-US" sz="1500" spc="-1" strike="noStrike">
                <a:solidFill>
                  <a:srgbClr val="293339"/>
                </a:solidFill>
                <a:latin typeface="Arial"/>
                <a:ea typeface="DejaVu Sans"/>
              </a:rPr>
              <a:t>It is Backed Up</a:t>
            </a:r>
            <a:endParaRPr b="0" lang="en-US" sz="1500" spc="-1" strike="noStrike">
              <a:latin typeface="Arial"/>
            </a:endParaRPr>
          </a:p>
        </p:txBody>
      </p:sp>
      <p:pic>
        <p:nvPicPr>
          <p:cNvPr id="700" name="" descr=""/>
          <p:cNvPicPr/>
          <p:nvPr/>
        </p:nvPicPr>
        <p:blipFill>
          <a:blip r:embed="rId1"/>
          <a:stretch/>
        </p:blipFill>
        <p:spPr>
          <a:xfrm>
            <a:off x="4011120" y="822960"/>
            <a:ext cx="7144200" cy="5694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CustomShape 1"/>
          <p:cNvSpPr/>
          <p:nvPr/>
        </p:nvSpPr>
        <p:spPr>
          <a:xfrm>
            <a:off x="345960" y="2861640"/>
            <a:ext cx="3653280" cy="348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293339"/>
                </a:solidFill>
                <a:latin typeface="Arial"/>
                <a:ea typeface="DejaVu Sans"/>
              </a:rPr>
              <a:t>- "How well" the predictor fits the (bv_share, cpa) pairs for the next month: RMSE, R^2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293339"/>
                </a:solidFill>
                <a:latin typeface="Arial"/>
                <a:ea typeface="DejaVu Sans"/>
              </a:rPr>
              <a:t>- The "Confidence/Validity" intervals: % of samples inside the interval for the next month.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2" name="CustomShape 2"/>
          <p:cNvSpPr/>
          <p:nvPr/>
        </p:nvSpPr>
        <p:spPr>
          <a:xfrm>
            <a:off x="345960" y="349200"/>
            <a:ext cx="9779400" cy="104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5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Validation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703" name="CustomShape 3"/>
          <p:cNvSpPr/>
          <p:nvPr/>
        </p:nvSpPr>
        <p:spPr>
          <a:xfrm>
            <a:off x="345960" y="2178000"/>
            <a:ext cx="3653280" cy="52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5000"/>
              </a:lnSpc>
              <a:spcBef>
                <a:spcPts val="1001"/>
              </a:spcBef>
            </a:pPr>
            <a:r>
              <a:rPr b="1" lang="en-US" sz="1500" spc="-1" strike="noStrike">
                <a:solidFill>
                  <a:srgbClr val="293339"/>
                </a:solidFill>
                <a:latin typeface="Arial"/>
                <a:ea typeface="DejaVu Sans"/>
              </a:rPr>
              <a:t>Things we validate</a:t>
            </a:r>
            <a:endParaRPr b="0" lang="en-US" sz="1500" spc="-1" strike="noStrike">
              <a:latin typeface="Arial"/>
            </a:endParaRPr>
          </a:p>
        </p:txBody>
      </p:sp>
      <p:pic>
        <p:nvPicPr>
          <p:cNvPr id="704" name="" descr=""/>
          <p:cNvPicPr/>
          <p:nvPr/>
        </p:nvPicPr>
        <p:blipFill>
          <a:blip r:embed="rId1"/>
          <a:stretch/>
        </p:blipFill>
        <p:spPr>
          <a:xfrm>
            <a:off x="4329720" y="2834640"/>
            <a:ext cx="7099920" cy="1188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CustomShape 1"/>
          <p:cNvSpPr/>
          <p:nvPr/>
        </p:nvSpPr>
        <p:spPr>
          <a:xfrm>
            <a:off x="5235480" y="2427120"/>
            <a:ext cx="4634280" cy="391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28600" indent="-227520">
              <a:lnSpc>
                <a:spcPct val="100000"/>
              </a:lnSpc>
              <a:spcBef>
                <a:spcPts val="1001"/>
              </a:spcBef>
              <a:buClr>
                <a:srgbClr val="293339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93339"/>
                </a:solidFill>
                <a:latin typeface="Arial"/>
                <a:ea typeface="DejaVu Sans"/>
              </a:rPr>
              <a:t>If the CPA of the market &lt; 0, don’t predict (bad data)</a:t>
            </a:r>
            <a:endParaRPr b="0" lang="en-US" sz="1800" spc="-1" strike="noStrike">
              <a:latin typeface="Arial"/>
            </a:endParaRPr>
          </a:p>
          <a:p>
            <a:pPr marL="228600" indent="-227520">
              <a:lnSpc>
                <a:spcPct val="100000"/>
              </a:lnSpc>
              <a:spcBef>
                <a:spcPts val="1001"/>
              </a:spcBef>
              <a:buClr>
                <a:srgbClr val="293339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93339"/>
                </a:solidFill>
                <a:latin typeface="Arial"/>
                <a:ea typeface="DejaVu Sans"/>
              </a:rPr>
              <a:t>If the slope of the cost_share = f(bv_share) fitted line outside [0, 3.0], don’t predict (outlier)</a:t>
            </a:r>
            <a:endParaRPr b="0" lang="en-US" sz="1800" spc="-1" strike="noStrike">
              <a:latin typeface="Arial"/>
            </a:endParaRPr>
          </a:p>
          <a:p>
            <a:pPr marL="228600" indent="-227520">
              <a:lnSpc>
                <a:spcPct val="100000"/>
              </a:lnSpc>
              <a:spcBef>
                <a:spcPts val="1001"/>
              </a:spcBef>
              <a:buClr>
                <a:srgbClr val="293339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93339"/>
                </a:solidFill>
                <a:latin typeface="Arial"/>
                <a:ea typeface="DejaVu Sans"/>
              </a:rPr>
              <a:t>If the r^2 value of the fitting &lt; 0, don’t predict (bad fitting)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6" name="CustomShape 2"/>
          <p:cNvSpPr/>
          <p:nvPr/>
        </p:nvSpPr>
        <p:spPr>
          <a:xfrm>
            <a:off x="345960" y="2427120"/>
            <a:ext cx="3456360" cy="391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5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DejaVu Sans"/>
              </a:rPr>
              <a:t>Filtering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707" name="CustomShape 3"/>
          <p:cNvSpPr/>
          <p:nvPr/>
        </p:nvSpPr>
        <p:spPr>
          <a:xfrm>
            <a:off x="5235480" y="1390680"/>
            <a:ext cx="4634280" cy="78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5000"/>
              </a:lnSpc>
              <a:spcBef>
                <a:spcPts val="1001"/>
              </a:spcBef>
            </a:pPr>
            <a:r>
              <a:rPr b="1" lang="en-US" sz="1800" spc="-1" strike="noStrike">
                <a:solidFill>
                  <a:srgbClr val="293339"/>
                </a:solidFill>
                <a:latin typeface="Arial"/>
                <a:ea typeface="DejaVu Sans"/>
              </a:rPr>
              <a:t>Short-term filters: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CustomShape 1"/>
          <p:cNvSpPr/>
          <p:nvPr/>
        </p:nvSpPr>
        <p:spPr>
          <a:xfrm>
            <a:off x="5235480" y="2427120"/>
            <a:ext cx="4634280" cy="391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28600" indent="-227520">
              <a:lnSpc>
                <a:spcPct val="100000"/>
              </a:lnSpc>
              <a:spcBef>
                <a:spcPts val="1001"/>
              </a:spcBef>
              <a:buClr>
                <a:srgbClr val="293339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93339"/>
                </a:solidFill>
                <a:latin typeface="Arial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293339"/>
                </a:solidFill>
                <a:latin typeface="Arial"/>
                <a:ea typeface="DejaVu Sans"/>
              </a:rPr>
              <a:t>Good partner-locales”: After a 6 months rolling validation, the partner-locales that got RMSE &lt; 0.05 and more than 30% of their predictions in the Confidence Interval, are selected and we don’t make predictions for the others.</a:t>
            </a:r>
            <a:endParaRPr b="0" lang="en-US" sz="1800" spc="-1" strike="noStrike">
              <a:latin typeface="Arial"/>
            </a:endParaRPr>
          </a:p>
          <a:p>
            <a:pPr marL="228600" indent="-227520">
              <a:lnSpc>
                <a:spcPct val="100000"/>
              </a:lnSpc>
              <a:spcBef>
                <a:spcPts val="1001"/>
              </a:spcBef>
              <a:buClr>
                <a:srgbClr val="293339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93339"/>
                </a:solidFill>
                <a:latin typeface="Arial"/>
                <a:ea typeface="DejaVu Sans"/>
              </a:rPr>
              <a:t>Validity Range: At the moment, only values in the range of previously seen ones are accepted.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9" name="CustomShape 2"/>
          <p:cNvSpPr/>
          <p:nvPr/>
        </p:nvSpPr>
        <p:spPr>
          <a:xfrm>
            <a:off x="345960" y="2427120"/>
            <a:ext cx="3456360" cy="391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5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DejaVu Sans"/>
              </a:rPr>
              <a:t>Filtering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710" name="CustomShape 3"/>
          <p:cNvSpPr/>
          <p:nvPr/>
        </p:nvSpPr>
        <p:spPr>
          <a:xfrm>
            <a:off x="5235480" y="1390680"/>
            <a:ext cx="4634280" cy="78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5000"/>
              </a:lnSpc>
              <a:spcBef>
                <a:spcPts val="1001"/>
              </a:spcBef>
            </a:pPr>
            <a:r>
              <a:rPr b="1" lang="en-US" sz="1800" spc="-1" strike="noStrike">
                <a:solidFill>
                  <a:srgbClr val="293339"/>
                </a:solidFill>
                <a:latin typeface="Arial"/>
                <a:ea typeface="DejaVu Sans"/>
              </a:rPr>
              <a:t>Long-term filters: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CustomShape 1"/>
          <p:cNvSpPr/>
          <p:nvPr/>
        </p:nvSpPr>
        <p:spPr>
          <a:xfrm>
            <a:off x="5235480" y="2427120"/>
            <a:ext cx="4634280" cy="391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28600" indent="-227520">
              <a:lnSpc>
                <a:spcPct val="100000"/>
              </a:lnSpc>
              <a:spcBef>
                <a:spcPts val="1001"/>
              </a:spcBef>
              <a:buClr>
                <a:srgbClr val="293339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93339"/>
                </a:solidFill>
                <a:latin typeface="Arial"/>
                <a:ea typeface="DejaVu Sans"/>
              </a:rPr>
              <a:t>1, 2, 3, and 6 months, 1, 1.5, and 2 years.</a:t>
            </a:r>
            <a:endParaRPr b="0" lang="en-US" sz="1800" spc="-1" strike="noStrike">
              <a:latin typeface="Arial"/>
            </a:endParaRPr>
          </a:p>
          <a:p>
            <a:pPr marL="228600" indent="-227520">
              <a:lnSpc>
                <a:spcPct val="100000"/>
              </a:lnSpc>
              <a:spcBef>
                <a:spcPts val="1001"/>
              </a:spcBef>
              <a:buClr>
                <a:srgbClr val="293339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93339"/>
                </a:solidFill>
                <a:latin typeface="Arial"/>
                <a:ea typeface="DejaVu Sans"/>
              </a:rPr>
              <a:t>The best results were for 2 months.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2" name="CustomShape 2"/>
          <p:cNvSpPr/>
          <p:nvPr/>
        </p:nvSpPr>
        <p:spPr>
          <a:xfrm>
            <a:off x="345960" y="2427120"/>
            <a:ext cx="3456360" cy="391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5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DejaVu Sans"/>
              </a:rPr>
              <a:t>Training Window Variations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713" name="CustomShape 3"/>
          <p:cNvSpPr/>
          <p:nvPr/>
        </p:nvSpPr>
        <p:spPr>
          <a:xfrm>
            <a:off x="5235480" y="1390680"/>
            <a:ext cx="4634280" cy="78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5000"/>
              </a:lnSpc>
              <a:spcBef>
                <a:spcPts val="1001"/>
              </a:spcBef>
            </a:pPr>
            <a:r>
              <a:rPr b="1" lang="en-US" sz="1800" spc="-1" strike="noStrike">
                <a:solidFill>
                  <a:srgbClr val="293339"/>
                </a:solidFill>
                <a:latin typeface="Arial"/>
                <a:ea typeface="DejaVu Sans"/>
              </a:rPr>
              <a:t>Different Windows were validated: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CustomShape 1"/>
          <p:cNvSpPr/>
          <p:nvPr/>
        </p:nvSpPr>
        <p:spPr>
          <a:xfrm>
            <a:off x="345960" y="2427120"/>
            <a:ext cx="3456720" cy="391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5000"/>
              </a:lnSpc>
            </a:pPr>
            <a:r>
              <a:rPr b="1" lang="en-US" sz="3000" spc="-1" strike="noStrike">
                <a:latin typeface="Arial"/>
              </a:rPr>
              <a:t>Initial Results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715" name="" descr=""/>
          <p:cNvPicPr/>
          <p:nvPr/>
        </p:nvPicPr>
        <p:blipFill>
          <a:blip r:embed="rId1"/>
          <a:stretch/>
        </p:blipFill>
        <p:spPr>
          <a:xfrm>
            <a:off x="3531600" y="1717920"/>
            <a:ext cx="3875040" cy="1135440"/>
          </a:xfrm>
          <a:prstGeom prst="rect">
            <a:avLst/>
          </a:prstGeom>
          <a:ln>
            <a:noFill/>
          </a:ln>
        </p:spPr>
      </p:pic>
      <p:sp>
        <p:nvSpPr>
          <p:cNvPr id="716" name="TextShape 2"/>
          <p:cNvSpPr txBox="1"/>
          <p:nvPr/>
        </p:nvSpPr>
        <p:spPr>
          <a:xfrm>
            <a:off x="4389120" y="418680"/>
            <a:ext cx="4206240" cy="770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400" spc="-1" strike="noStrike">
                <a:latin typeface="Arial"/>
              </a:rPr>
              <a:t>1 year Rolling Validation </a:t>
            </a:r>
            <a:r>
              <a:rPr b="1" lang="en-US" sz="2400" spc="-1" strike="noStrike">
                <a:latin typeface="Arial"/>
              </a:rPr>
              <a:t>(BV_share vs CPA):</a:t>
            </a:r>
            <a:endParaRPr b="1" lang="en-US" sz="2400" spc="-1" strike="noStrike">
              <a:latin typeface="Arial"/>
            </a:endParaRPr>
          </a:p>
        </p:txBody>
      </p:sp>
      <p:sp>
        <p:nvSpPr>
          <p:cNvPr id="717" name="TextShape 3"/>
          <p:cNvSpPr txBox="1"/>
          <p:nvPr/>
        </p:nvSpPr>
        <p:spPr>
          <a:xfrm>
            <a:off x="3474720" y="1280160"/>
            <a:ext cx="21031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R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s</a:t>
            </a:r>
            <a:r>
              <a:rPr b="0" lang="en-US" sz="1800" spc="-1" strike="noStrike">
                <a:latin typeface="Arial"/>
              </a:rPr>
              <a:t>ul</a:t>
            </a:r>
            <a:r>
              <a:rPr b="0" lang="en-US" sz="1800" spc="-1" strike="noStrike">
                <a:latin typeface="Arial"/>
              </a:rPr>
              <a:t>ts </a:t>
            </a:r>
            <a:r>
              <a:rPr b="0" lang="en-US" sz="1800" spc="-1" strike="noStrike">
                <a:latin typeface="Arial"/>
              </a:rPr>
              <a:t>fo</a:t>
            </a:r>
            <a:r>
              <a:rPr b="0" lang="en-US" sz="1800" spc="-1" strike="noStrike">
                <a:latin typeface="Arial"/>
              </a:rPr>
              <a:t>r </a:t>
            </a:r>
            <a:r>
              <a:rPr b="0" lang="en-US" sz="1800" spc="-1" strike="noStrike">
                <a:latin typeface="Arial"/>
              </a:rPr>
              <a:t>2</a:t>
            </a:r>
            <a:r>
              <a:rPr b="0" lang="en-US" sz="1800" spc="-1" strike="noStrike">
                <a:latin typeface="Arial"/>
              </a:rPr>
              <a:t>0</a:t>
            </a:r>
            <a:r>
              <a:rPr b="0" lang="en-US" sz="1800" spc="-1" strike="noStrike">
                <a:latin typeface="Arial"/>
              </a:rPr>
              <a:t>1</a:t>
            </a:r>
            <a:r>
              <a:rPr b="0" lang="en-US" sz="1800" spc="-1" strike="noStrike">
                <a:latin typeface="Arial"/>
              </a:rPr>
              <a:t>8: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718" name="" descr=""/>
          <p:cNvPicPr/>
          <p:nvPr/>
        </p:nvPicPr>
        <p:blipFill>
          <a:blip r:embed="rId2"/>
          <a:stretch/>
        </p:blipFill>
        <p:spPr>
          <a:xfrm>
            <a:off x="3525480" y="3997080"/>
            <a:ext cx="3972600" cy="1168560"/>
          </a:xfrm>
          <a:prstGeom prst="rect">
            <a:avLst/>
          </a:prstGeom>
          <a:ln>
            <a:noFill/>
          </a:ln>
        </p:spPr>
      </p:pic>
      <p:sp>
        <p:nvSpPr>
          <p:cNvPr id="719" name="TextShape 4"/>
          <p:cNvSpPr txBox="1"/>
          <p:nvPr/>
        </p:nvSpPr>
        <p:spPr>
          <a:xfrm>
            <a:off x="3474720" y="3401640"/>
            <a:ext cx="40233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Results for 2018 (only “good partner-locales” from 2018):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20" name="TextShape 5"/>
          <p:cNvSpPr txBox="1"/>
          <p:nvPr/>
        </p:nvSpPr>
        <p:spPr>
          <a:xfrm>
            <a:off x="7722720" y="1241280"/>
            <a:ext cx="21031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Results for 2019: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721" name="" descr=""/>
          <p:cNvPicPr/>
          <p:nvPr/>
        </p:nvPicPr>
        <p:blipFill>
          <a:blip r:embed="rId3"/>
          <a:stretch/>
        </p:blipFill>
        <p:spPr>
          <a:xfrm>
            <a:off x="7752960" y="1701360"/>
            <a:ext cx="3951360" cy="1141560"/>
          </a:xfrm>
          <a:prstGeom prst="rect">
            <a:avLst/>
          </a:prstGeom>
          <a:ln>
            <a:noFill/>
          </a:ln>
        </p:spPr>
      </p:pic>
      <p:sp>
        <p:nvSpPr>
          <p:cNvPr id="722" name="TextShape 6"/>
          <p:cNvSpPr txBox="1"/>
          <p:nvPr/>
        </p:nvSpPr>
        <p:spPr>
          <a:xfrm>
            <a:off x="7758720" y="3402000"/>
            <a:ext cx="40233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Results for 2019 (only “good partner-locales” from 2018):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723" name="" descr=""/>
          <p:cNvPicPr/>
          <p:nvPr/>
        </p:nvPicPr>
        <p:blipFill>
          <a:blip r:embed="rId4"/>
          <a:stretch/>
        </p:blipFill>
        <p:spPr>
          <a:xfrm>
            <a:off x="7860960" y="4023360"/>
            <a:ext cx="3750120" cy="1130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CustomShape 1"/>
          <p:cNvSpPr/>
          <p:nvPr/>
        </p:nvSpPr>
        <p:spPr>
          <a:xfrm>
            <a:off x="5235480" y="2427120"/>
            <a:ext cx="4634280" cy="391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28600" indent="-227520">
              <a:lnSpc>
                <a:spcPct val="100000"/>
              </a:lnSpc>
              <a:spcBef>
                <a:spcPts val="1001"/>
              </a:spcBef>
              <a:buClr>
                <a:srgbClr val="293339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93339"/>
                </a:solidFill>
                <a:latin typeface="Arial"/>
                <a:ea typeface="DejaVu Sans"/>
              </a:rPr>
              <a:t>Don’t predict outside the range of previously seen values (in use).</a:t>
            </a:r>
            <a:endParaRPr b="0" lang="en-US" sz="1800" spc="-1" strike="noStrike">
              <a:latin typeface="Arial"/>
            </a:endParaRPr>
          </a:p>
          <a:p>
            <a:pPr marL="228600" indent="-227520">
              <a:lnSpc>
                <a:spcPct val="100000"/>
              </a:lnSpc>
              <a:spcBef>
                <a:spcPts val="1001"/>
              </a:spcBef>
              <a:buClr>
                <a:srgbClr val="293339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93339"/>
                </a:solidFill>
                <a:latin typeface="Arial"/>
                <a:ea typeface="DejaVu Sans"/>
              </a:rPr>
              <a:t>Determine the maximum CPA difference such that the models error (in a rolling validation) is still acceptable.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293339"/>
                </a:solidFill>
                <a:latin typeface="Arial"/>
                <a:ea typeface="DejaVu Sans"/>
              </a:rPr>
              <a:t>Proved difficult to implement (the error vs CPA diff graph didn’t look as expected).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25" name="CustomShape 2"/>
          <p:cNvSpPr/>
          <p:nvPr/>
        </p:nvSpPr>
        <p:spPr>
          <a:xfrm>
            <a:off x="345960" y="2427120"/>
            <a:ext cx="3456360" cy="391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5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DejaVu Sans"/>
              </a:rPr>
              <a:t>Validity Interval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DejaVu Sans"/>
              </a:rPr>
              <a:t>(for the Linearity Hypothesis)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726" name="CustomShape 3"/>
          <p:cNvSpPr/>
          <p:nvPr/>
        </p:nvSpPr>
        <p:spPr>
          <a:xfrm>
            <a:off x="5235480" y="1390680"/>
            <a:ext cx="4634280" cy="78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5000"/>
              </a:lnSpc>
              <a:spcBef>
                <a:spcPts val="1001"/>
              </a:spcBef>
            </a:pPr>
            <a:r>
              <a:rPr b="1" lang="en-US" sz="1800" spc="-1" strike="noStrike">
                <a:solidFill>
                  <a:srgbClr val="293339"/>
                </a:solidFill>
                <a:latin typeface="Arial"/>
                <a:ea typeface="DejaVu Sans"/>
              </a:rPr>
              <a:t>2 possible ideas: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CustomShape 1"/>
          <p:cNvSpPr/>
          <p:nvPr/>
        </p:nvSpPr>
        <p:spPr>
          <a:xfrm>
            <a:off x="5235480" y="3473280"/>
            <a:ext cx="5864760" cy="20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5000"/>
              </a:lnSpc>
            </a:pPr>
            <a:r>
              <a:rPr b="1" lang="en-US" sz="3500" spc="-1" strike="noStrike">
                <a:solidFill>
                  <a:srgbClr val="98004e"/>
                </a:solidFill>
                <a:latin typeface="Arial"/>
                <a:ea typeface="DejaVu Sans"/>
              </a:rPr>
              <a:t>Simulator Model (in progress)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728" name="CustomShape 2"/>
          <p:cNvSpPr/>
          <p:nvPr/>
        </p:nvSpPr>
        <p:spPr>
          <a:xfrm>
            <a:off x="4255920" y="3473280"/>
            <a:ext cx="727560" cy="78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99"/>
              </a:spcBef>
            </a:pPr>
            <a:r>
              <a:rPr b="1" lang="en-US" sz="3500" spc="-1" strike="noStrike">
                <a:solidFill>
                  <a:srgbClr val="ffffff"/>
                </a:solidFill>
                <a:latin typeface="Arial"/>
                <a:ea typeface="DejaVu Sans"/>
              </a:rPr>
              <a:t>5.</a:t>
            </a:r>
            <a:endParaRPr b="0" lang="en-US" sz="3500" spc="-1" strike="noStrike">
              <a:latin typeface="Arial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CustomShape 1"/>
          <p:cNvSpPr/>
          <p:nvPr/>
        </p:nvSpPr>
        <p:spPr>
          <a:xfrm>
            <a:off x="345960" y="349200"/>
            <a:ext cx="9775080" cy="103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algn="ctr">
              <a:lnSpc>
                <a:spcPct val="105000"/>
              </a:lnSpc>
            </a:pPr>
            <a:r>
              <a:rPr b="1" lang="en-US" sz="3500" spc="-1" strike="noStrike">
                <a:solidFill>
                  <a:srgbClr val="293339"/>
                </a:solidFill>
                <a:latin typeface="Arial"/>
                <a:ea typeface="DejaVu Sans"/>
              </a:rPr>
              <a:t>First attempt</a:t>
            </a:r>
            <a:endParaRPr b="0" lang="en-US" sz="3500" spc="-1" strike="noStrike">
              <a:latin typeface="Arial"/>
            </a:endParaRPr>
          </a:p>
        </p:txBody>
      </p:sp>
      <p:pic>
        <p:nvPicPr>
          <p:cNvPr id="730" name="" descr=""/>
          <p:cNvPicPr/>
          <p:nvPr/>
        </p:nvPicPr>
        <p:blipFill>
          <a:blip r:embed="rId1"/>
          <a:stretch/>
        </p:blipFill>
        <p:spPr>
          <a:xfrm>
            <a:off x="83160" y="1701360"/>
            <a:ext cx="5964120" cy="4007160"/>
          </a:xfrm>
          <a:prstGeom prst="rect">
            <a:avLst/>
          </a:prstGeom>
          <a:ln>
            <a:noFill/>
          </a:ln>
        </p:spPr>
      </p:pic>
      <p:pic>
        <p:nvPicPr>
          <p:cNvPr id="731" name="" descr=""/>
          <p:cNvPicPr/>
          <p:nvPr/>
        </p:nvPicPr>
        <p:blipFill>
          <a:blip r:embed="rId2"/>
          <a:stretch/>
        </p:blipFill>
        <p:spPr>
          <a:xfrm>
            <a:off x="5943600" y="1701360"/>
            <a:ext cx="6207840" cy="3989160"/>
          </a:xfrm>
          <a:prstGeom prst="rect">
            <a:avLst/>
          </a:prstGeom>
          <a:ln>
            <a:noFill/>
          </a:ln>
        </p:spPr>
      </p:pic>
      <p:sp>
        <p:nvSpPr>
          <p:cNvPr id="732" name="CustomShape 2"/>
          <p:cNvSpPr/>
          <p:nvPr/>
        </p:nvSpPr>
        <p:spPr>
          <a:xfrm>
            <a:off x="1188720" y="1463040"/>
            <a:ext cx="3474720" cy="36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en-US" sz="1800" spc="-1" strike="noStrike">
                <a:latin typeface="Arial"/>
              </a:rPr>
              <a:t>Booking Value vs CPA input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33" name="CustomShape 3"/>
          <p:cNvSpPr/>
          <p:nvPr/>
        </p:nvSpPr>
        <p:spPr>
          <a:xfrm>
            <a:off x="7498080" y="1463040"/>
            <a:ext cx="3474720" cy="36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en-US" sz="1800" spc="-1" strike="noStrike">
                <a:latin typeface="Arial"/>
              </a:rPr>
              <a:t>Clicks vs CPA input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CustomShape 1"/>
          <p:cNvSpPr/>
          <p:nvPr/>
        </p:nvSpPr>
        <p:spPr>
          <a:xfrm>
            <a:off x="345960" y="349200"/>
            <a:ext cx="9775080" cy="103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algn="ctr">
              <a:lnSpc>
                <a:spcPct val="105000"/>
              </a:lnSpc>
            </a:pPr>
            <a:r>
              <a:rPr b="1" lang="en-US" sz="3500" spc="-1" strike="noStrike">
                <a:solidFill>
                  <a:srgbClr val="293339"/>
                </a:solidFill>
                <a:latin typeface="Arial"/>
                <a:ea typeface="DejaVu Sans"/>
              </a:rPr>
              <a:t>After a minor fix in Exposim</a:t>
            </a:r>
            <a:endParaRPr b="0" lang="en-US" sz="3500" spc="-1" strike="noStrike">
              <a:latin typeface="Arial"/>
            </a:endParaRPr>
          </a:p>
        </p:txBody>
      </p:sp>
      <p:pic>
        <p:nvPicPr>
          <p:cNvPr id="735" name="" descr=""/>
          <p:cNvPicPr/>
          <p:nvPr/>
        </p:nvPicPr>
        <p:blipFill>
          <a:blip r:embed="rId1"/>
          <a:stretch/>
        </p:blipFill>
        <p:spPr>
          <a:xfrm>
            <a:off x="-548640" y="1005840"/>
            <a:ext cx="7131960" cy="4754520"/>
          </a:xfrm>
          <a:prstGeom prst="rect">
            <a:avLst/>
          </a:prstGeom>
          <a:ln>
            <a:noFill/>
          </a:ln>
        </p:spPr>
      </p:pic>
      <p:pic>
        <p:nvPicPr>
          <p:cNvPr id="736" name="" descr=""/>
          <p:cNvPicPr/>
          <p:nvPr/>
        </p:nvPicPr>
        <p:blipFill>
          <a:blip r:embed="rId2"/>
          <a:stretch/>
        </p:blipFill>
        <p:spPr>
          <a:xfrm>
            <a:off x="5665680" y="1005840"/>
            <a:ext cx="7040520" cy="4693680"/>
          </a:xfrm>
          <a:prstGeom prst="rect">
            <a:avLst/>
          </a:prstGeom>
          <a:ln>
            <a:noFill/>
          </a:ln>
        </p:spPr>
      </p:pic>
      <p:sp>
        <p:nvSpPr>
          <p:cNvPr id="737" name="CustomShape 2"/>
          <p:cNvSpPr/>
          <p:nvPr/>
        </p:nvSpPr>
        <p:spPr>
          <a:xfrm>
            <a:off x="1188720" y="1188720"/>
            <a:ext cx="3474720" cy="36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en-US" sz="1800" spc="-1" strike="noStrike">
                <a:latin typeface="Arial"/>
              </a:rPr>
              <a:t>Booking Value vs CPA input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38" name="CustomShape 3"/>
          <p:cNvSpPr/>
          <p:nvPr/>
        </p:nvSpPr>
        <p:spPr>
          <a:xfrm>
            <a:off x="7498080" y="1188720"/>
            <a:ext cx="3474720" cy="36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en-US" sz="1800" spc="-1" strike="noStrike">
                <a:latin typeface="Arial"/>
              </a:rPr>
              <a:t>Clicks vs CPA input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7" name="" descr=""/>
          <p:cNvPicPr/>
          <p:nvPr/>
        </p:nvPicPr>
        <p:blipFill>
          <a:blip r:embed="rId1"/>
          <a:stretch/>
        </p:blipFill>
        <p:spPr>
          <a:xfrm>
            <a:off x="822960" y="91440"/>
            <a:ext cx="8090640" cy="6405120"/>
          </a:xfrm>
          <a:prstGeom prst="rect">
            <a:avLst/>
          </a:prstGeom>
          <a:ln>
            <a:noFill/>
          </a:ln>
        </p:spPr>
      </p:pic>
      <p:sp>
        <p:nvSpPr>
          <p:cNvPr id="558" name="CustomShape 1"/>
          <p:cNvSpPr/>
          <p:nvPr/>
        </p:nvSpPr>
        <p:spPr>
          <a:xfrm>
            <a:off x="6766560" y="3298320"/>
            <a:ext cx="639360" cy="456480"/>
          </a:xfrm>
          <a:prstGeom prst="ellipse">
            <a:avLst/>
          </a:prstGeom>
          <a:noFill/>
          <a:ln w="36720">
            <a:solidFill>
              <a:srgbClr val="ef413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9" name="CustomShape 2"/>
          <p:cNvSpPr/>
          <p:nvPr/>
        </p:nvSpPr>
        <p:spPr>
          <a:xfrm>
            <a:off x="9371520" y="1559520"/>
            <a:ext cx="2149200" cy="131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ed1c24"/>
                </a:solidFill>
                <a:latin typeface="Arial"/>
                <a:ea typeface="DejaVu Sans"/>
              </a:rPr>
              <a:t>We want to find the best input for this...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ed1c24"/>
                </a:solidFill>
                <a:latin typeface="Arial"/>
                <a:ea typeface="DejaVu Sans"/>
              </a:rPr>
              <a:t>...on the next month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560" name="Line 3"/>
          <p:cNvSpPr/>
          <p:nvPr/>
        </p:nvSpPr>
        <p:spPr>
          <a:xfrm flipV="1">
            <a:off x="7315200" y="2199600"/>
            <a:ext cx="2286000" cy="1190160"/>
          </a:xfrm>
          <a:prstGeom prst="line">
            <a:avLst/>
          </a:prstGeom>
          <a:ln w="36720">
            <a:solidFill>
              <a:srgbClr val="ed1c2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TextShape 1"/>
          <p:cNvSpPr txBox="1"/>
          <p:nvPr/>
        </p:nvSpPr>
        <p:spPr>
          <a:xfrm>
            <a:off x="1188720" y="1144440"/>
            <a:ext cx="9966960" cy="4341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3000" spc="-1" strike="noStrike">
                <a:latin typeface="Arial"/>
              </a:rPr>
              <a:t>We can make daily Booking Value predictions, for 10 CPA input levels, for a few partners (10 – 20 partners).</a:t>
            </a:r>
            <a:endParaRPr b="1" lang="en-US" sz="3000" spc="-1" strike="noStrike">
              <a:latin typeface="Arial"/>
            </a:endParaRPr>
          </a:p>
          <a:p>
            <a:endParaRPr b="1" lang="en-US" sz="3000" spc="-1" strike="noStrike">
              <a:latin typeface="Arial"/>
            </a:endParaRPr>
          </a:p>
          <a:p>
            <a:endParaRPr b="1" lang="en-US" sz="3000" spc="-1" strike="noStrike">
              <a:latin typeface="Arial"/>
            </a:endParaRPr>
          </a:p>
          <a:p>
            <a:r>
              <a:rPr b="1" lang="en-US" sz="3000" spc="-1" strike="noStrike">
                <a:latin typeface="Arial"/>
              </a:rPr>
              <a:t>Those daily predictions can be aggregated (weekly, monthly, etc.)</a:t>
            </a:r>
            <a:endParaRPr b="1" lang="en-US" sz="3000" spc="-1" strike="noStrike">
              <a:latin typeface="Arial"/>
            </a:endParaRPr>
          </a:p>
          <a:p>
            <a:endParaRPr b="1" lang="en-US" sz="3000" spc="-1" strike="noStrike">
              <a:latin typeface="Arial"/>
            </a:endParaRPr>
          </a:p>
          <a:p>
            <a:endParaRPr b="1" lang="en-US" sz="3000" spc="-1" strike="noStrike">
              <a:latin typeface="Arial"/>
            </a:endParaRPr>
          </a:p>
          <a:p>
            <a:r>
              <a:rPr b="1" lang="en-US" sz="3000" spc="-1" strike="noStrike">
                <a:latin typeface="Arial"/>
              </a:rPr>
              <a:t>The challenge now is scaling it to all the partners (needs to be computationally efficient).</a:t>
            </a:r>
            <a:endParaRPr b="1" lang="en-US" sz="3000" spc="-1" strike="noStrike">
              <a:latin typeface="Arial"/>
            </a:endParaRPr>
          </a:p>
        </p:txBody>
      </p:sp>
    </p:spTree>
  </p:cSld>
  <p:timing>
    <p:tnLst>
      <p:par>
        <p:cTn id="79" dur="indefinite" restart="never" nodeType="tmRoot">
          <p:childTnLst>
            <p:seq>
              <p:cTn id="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CustomShape 1"/>
          <p:cNvSpPr/>
          <p:nvPr/>
        </p:nvSpPr>
        <p:spPr>
          <a:xfrm>
            <a:off x="5235480" y="3473280"/>
            <a:ext cx="5864760" cy="20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5000"/>
              </a:lnSpc>
            </a:pPr>
            <a:r>
              <a:rPr b="1" lang="en-US" sz="3500" spc="-1" strike="noStrike">
                <a:solidFill>
                  <a:srgbClr val="89c8e8"/>
                </a:solidFill>
                <a:latin typeface="Arial"/>
                <a:ea typeface="DejaVu Sans"/>
              </a:rPr>
              <a:t>Open Problems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741" name="CustomShape 2"/>
          <p:cNvSpPr/>
          <p:nvPr/>
        </p:nvSpPr>
        <p:spPr>
          <a:xfrm>
            <a:off x="4255920" y="3473280"/>
            <a:ext cx="727560" cy="78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99"/>
              </a:spcBef>
            </a:pPr>
            <a:r>
              <a:rPr b="1" lang="en-US" sz="3500" spc="-1" strike="noStrike">
                <a:solidFill>
                  <a:srgbClr val="ffffff"/>
                </a:solidFill>
                <a:latin typeface="Arial"/>
                <a:ea typeface="DejaVu Sans"/>
              </a:rPr>
              <a:t>6.</a:t>
            </a:r>
            <a:endParaRPr b="0" lang="en-US" sz="3500" spc="-1" strike="noStrike">
              <a:latin typeface="Arial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CustomShape 1"/>
          <p:cNvSpPr/>
          <p:nvPr/>
        </p:nvSpPr>
        <p:spPr>
          <a:xfrm>
            <a:off x="4663440" y="1676520"/>
            <a:ext cx="4634280" cy="391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28600" indent="-227520">
              <a:lnSpc>
                <a:spcPct val="100000"/>
              </a:lnSpc>
              <a:spcBef>
                <a:spcPts val="1001"/>
              </a:spcBef>
              <a:buClr>
                <a:srgbClr val="293339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93339"/>
                </a:solidFill>
                <a:latin typeface="Arial"/>
                <a:ea typeface="DejaVu Sans"/>
              </a:rPr>
              <a:t>Validating a model that can say “I don’t know” (there is some work in the literature, but…).</a:t>
            </a:r>
            <a:endParaRPr b="0" lang="en-US" sz="1800" spc="-1" strike="noStrike">
              <a:latin typeface="Arial"/>
            </a:endParaRPr>
          </a:p>
          <a:p>
            <a:pPr marL="228600" indent="-227520">
              <a:lnSpc>
                <a:spcPct val="100000"/>
              </a:lnSpc>
              <a:spcBef>
                <a:spcPts val="1001"/>
              </a:spcBef>
              <a:buClr>
                <a:srgbClr val="293339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93339"/>
                </a:solidFill>
                <a:latin typeface="Arial"/>
                <a:ea typeface="DejaVu Sans"/>
              </a:rPr>
              <a:t>Predicting the markets sizes for the next month.</a:t>
            </a:r>
            <a:endParaRPr b="0" lang="en-US" sz="1800" spc="-1" strike="noStrike">
              <a:latin typeface="Arial"/>
            </a:endParaRPr>
          </a:p>
          <a:p>
            <a:pPr marL="228600" indent="-227520">
              <a:lnSpc>
                <a:spcPct val="100000"/>
              </a:lnSpc>
              <a:spcBef>
                <a:spcPts val="1001"/>
              </a:spcBef>
              <a:buClr>
                <a:srgbClr val="293339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93339"/>
                </a:solidFill>
                <a:latin typeface="Arial"/>
                <a:ea typeface="DejaVu Sans"/>
              </a:rPr>
              <a:t>Validating the optimality condition, if / when recommendations are given.</a:t>
            </a:r>
            <a:endParaRPr b="0" lang="en-US" sz="1800" spc="-1" strike="noStrike">
              <a:latin typeface="Arial"/>
            </a:endParaRPr>
          </a:p>
          <a:p>
            <a:pPr marL="228600" indent="-227520">
              <a:lnSpc>
                <a:spcPct val="100000"/>
              </a:lnSpc>
              <a:spcBef>
                <a:spcPts val="1001"/>
              </a:spcBef>
              <a:buClr>
                <a:srgbClr val="293339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93339"/>
                </a:solidFill>
                <a:latin typeface="Arial"/>
                <a:ea typeface="DejaVu Sans"/>
              </a:rPr>
              <a:t>Determining a wider Validity Interval (only for the Linear Model).</a:t>
            </a:r>
            <a:endParaRPr b="0" lang="en-US" sz="1800" spc="-1" strike="noStrike">
              <a:latin typeface="Arial"/>
            </a:endParaRPr>
          </a:p>
          <a:p>
            <a:pPr marL="228600" indent="-227520">
              <a:lnSpc>
                <a:spcPct val="100000"/>
              </a:lnSpc>
              <a:spcBef>
                <a:spcPts val="1001"/>
              </a:spcBef>
              <a:buClr>
                <a:srgbClr val="293339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93339"/>
                </a:solidFill>
                <a:latin typeface="Arial"/>
                <a:ea typeface="DejaVu Sans"/>
              </a:rPr>
              <a:t>Right way to manage the “negative slopes” (only for the Linear Model).</a:t>
            </a:r>
            <a:endParaRPr b="0" lang="en-US" sz="1800" spc="-1" strike="noStrike">
              <a:latin typeface="Arial"/>
            </a:endParaRPr>
          </a:p>
          <a:p>
            <a:pPr marL="228600" indent="-227520">
              <a:lnSpc>
                <a:spcPct val="100000"/>
              </a:lnSpc>
              <a:spcBef>
                <a:spcPts val="1001"/>
              </a:spcBef>
              <a:buClr>
                <a:srgbClr val="293339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93339"/>
                </a:solidFill>
                <a:latin typeface="Arial"/>
                <a:ea typeface="DejaVu Sans"/>
              </a:rPr>
              <a:t>Ideas for the ML model, can also be useful: features that can be useful, different ways to approach the problem, etc.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43" name="CustomShape 2"/>
          <p:cNvSpPr/>
          <p:nvPr/>
        </p:nvSpPr>
        <p:spPr>
          <a:xfrm>
            <a:off x="345960" y="2427120"/>
            <a:ext cx="3456360" cy="391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5000"/>
              </a:lnSpc>
            </a:pPr>
            <a:r>
              <a:rPr b="1" lang="en-US" sz="3000" spc="-1" strike="noStrike">
                <a:solidFill>
                  <a:srgbClr val="293339"/>
                </a:solidFill>
                <a:latin typeface="Arial"/>
                <a:ea typeface="DejaVu Sans"/>
              </a:rPr>
              <a:t>Open Problems.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744" name="CustomShape 3"/>
          <p:cNvSpPr/>
          <p:nvPr/>
        </p:nvSpPr>
        <p:spPr>
          <a:xfrm>
            <a:off x="4663440" y="640080"/>
            <a:ext cx="4634280" cy="78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5000"/>
              </a:lnSpc>
              <a:spcBef>
                <a:spcPts val="1001"/>
              </a:spcBef>
            </a:pPr>
            <a:r>
              <a:rPr b="1" lang="en-US" sz="1800" spc="-1" strike="noStrike">
                <a:solidFill>
                  <a:srgbClr val="293339"/>
                </a:solidFill>
                <a:latin typeface="Arial"/>
                <a:ea typeface="DejaVu Sans"/>
              </a:rPr>
              <a:t>Open Problems: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83" dur="indefinite" restart="never" nodeType="tmRoot">
          <p:childTnLst>
            <p:seq>
              <p:cTn id="8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CustomShape 1"/>
          <p:cNvSpPr/>
          <p:nvPr/>
        </p:nvSpPr>
        <p:spPr>
          <a:xfrm>
            <a:off x="5235480" y="3473280"/>
            <a:ext cx="5864760" cy="20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5000"/>
              </a:lnSpc>
            </a:pPr>
            <a:r>
              <a:rPr b="1" lang="en-US" sz="3500" spc="-1" strike="noStrike">
                <a:solidFill>
                  <a:srgbClr val="004484"/>
                </a:solidFill>
                <a:latin typeface="Arial"/>
                <a:ea typeface="DejaVu Sans"/>
              </a:rPr>
              <a:t>Next Steps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746" name="CustomShape 2"/>
          <p:cNvSpPr/>
          <p:nvPr/>
        </p:nvSpPr>
        <p:spPr>
          <a:xfrm>
            <a:off x="4255920" y="3473280"/>
            <a:ext cx="727560" cy="78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99"/>
              </a:spcBef>
            </a:pPr>
            <a:r>
              <a:rPr b="1" lang="en-US" sz="3500" spc="-1" strike="noStrike">
                <a:solidFill>
                  <a:srgbClr val="ffffff"/>
                </a:solidFill>
                <a:latin typeface="Arial"/>
                <a:ea typeface="DejaVu Sans"/>
              </a:rPr>
              <a:t>7.</a:t>
            </a:r>
            <a:endParaRPr b="0" lang="en-US" sz="3500" spc="-1" strike="noStrike">
              <a:latin typeface="Arial"/>
            </a:endParaRPr>
          </a:p>
        </p:txBody>
      </p:sp>
    </p:spTree>
  </p:cSld>
  <p:timing>
    <p:tnLst>
      <p:par>
        <p:cTn id="85" dur="indefinite" restart="never" nodeType="tmRoot">
          <p:childTnLst>
            <p:seq>
              <p:cTn id="8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CustomShape 1"/>
          <p:cNvSpPr/>
          <p:nvPr/>
        </p:nvSpPr>
        <p:spPr>
          <a:xfrm>
            <a:off x="345960" y="349200"/>
            <a:ext cx="9779400" cy="104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5000"/>
              </a:lnSpc>
            </a:pPr>
            <a:r>
              <a:rPr b="1" lang="en-US" sz="3500" spc="-1" strike="noStrike">
                <a:solidFill>
                  <a:srgbClr val="293339"/>
                </a:solidFill>
                <a:latin typeface="Arial"/>
                <a:ea typeface="DejaVu Sans"/>
              </a:rPr>
              <a:t>Roadmap</a:t>
            </a:r>
            <a:endParaRPr b="0" lang="en-US" sz="3500" spc="-1" strike="noStrike">
              <a:latin typeface="Arial"/>
            </a:endParaRPr>
          </a:p>
        </p:txBody>
      </p:sp>
      <p:grpSp>
        <p:nvGrpSpPr>
          <p:cNvPr id="748" name="Group 2"/>
          <p:cNvGrpSpPr/>
          <p:nvPr/>
        </p:nvGrpSpPr>
        <p:grpSpPr>
          <a:xfrm>
            <a:off x="633240" y="3085200"/>
            <a:ext cx="10753560" cy="934200"/>
            <a:chOff x="633240" y="3085200"/>
            <a:chExt cx="10753560" cy="934200"/>
          </a:xfrm>
        </p:grpSpPr>
        <p:sp>
          <p:nvSpPr>
            <p:cNvPr id="749" name="CustomShape 3"/>
            <p:cNvSpPr/>
            <p:nvPr/>
          </p:nvSpPr>
          <p:spPr>
            <a:xfrm>
              <a:off x="633240" y="3085200"/>
              <a:ext cx="2336760" cy="934200"/>
            </a:xfrm>
            <a:prstGeom prst="chevron">
              <a:avLst>
                <a:gd name="adj" fmla="val 50000"/>
              </a:avLst>
            </a:prstGeom>
            <a:pattFill prst="wdDnDiag">
              <a:fgClr>
                <a:srgbClr val="98004e"/>
              </a:fgClr>
              <a:bgClr>
                <a:srgbClr val="ffffff"/>
              </a:bgClr>
            </a:patt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2"/>
            <a:fontRef idx="minor"/>
          </p:style>
        </p:sp>
        <p:sp>
          <p:nvSpPr>
            <p:cNvPr id="750" name="CustomShape 4"/>
            <p:cNvSpPr/>
            <p:nvPr/>
          </p:nvSpPr>
          <p:spPr>
            <a:xfrm>
              <a:off x="2737440" y="3085200"/>
              <a:ext cx="2336760" cy="934200"/>
            </a:xfrm>
            <a:prstGeom prst="chevron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2"/>
            <a:fontRef idx="minor"/>
          </p:style>
          <p:txBody>
            <a:bodyPr lIns="119880" rIns="39960" tIns="39960" bIns="39960" anchor="ctr"/>
            <a:p>
              <a:pPr algn="ctr">
                <a:lnSpc>
                  <a:spcPct val="90000"/>
                </a:lnSpc>
                <a:spcAft>
                  <a:spcPts val="1049"/>
                </a:spcAft>
              </a:pPr>
              <a:r>
                <a:rPr b="1" lang="en-US" sz="3000" spc="-1" strike="noStrike">
                  <a:solidFill>
                    <a:srgbClr val="ffffff"/>
                  </a:solidFill>
                  <a:latin typeface="Arial"/>
                  <a:ea typeface="Arial"/>
                </a:rPr>
                <a:t>1</a:t>
              </a:r>
              <a:endParaRPr b="0" lang="en-US" sz="3000" spc="-1" strike="noStrike">
                <a:latin typeface="Arial"/>
              </a:endParaRPr>
            </a:p>
          </p:txBody>
        </p:sp>
        <p:sp>
          <p:nvSpPr>
            <p:cNvPr id="751" name="CustomShape 5"/>
            <p:cNvSpPr/>
            <p:nvPr/>
          </p:nvSpPr>
          <p:spPr>
            <a:xfrm>
              <a:off x="4841640" y="3085200"/>
              <a:ext cx="2336760" cy="934200"/>
            </a:xfrm>
            <a:prstGeom prst="chevron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2"/>
            <a:fontRef idx="minor"/>
          </p:style>
          <p:txBody>
            <a:bodyPr lIns="119880" rIns="39960" tIns="39960" bIns="39960" anchor="ctr"/>
            <a:p>
              <a:pPr algn="ctr">
                <a:lnSpc>
                  <a:spcPct val="90000"/>
                </a:lnSpc>
                <a:spcAft>
                  <a:spcPts val="1049"/>
                </a:spcAft>
              </a:pPr>
              <a:r>
                <a:rPr b="1" lang="en-US" sz="3000" spc="-1" strike="noStrike">
                  <a:solidFill>
                    <a:srgbClr val="ffffff"/>
                  </a:solidFill>
                  <a:latin typeface="Arial"/>
                  <a:ea typeface="Arial"/>
                </a:rPr>
                <a:t>2</a:t>
              </a:r>
              <a:endParaRPr b="0" lang="en-US" sz="3000" spc="-1" strike="noStrike">
                <a:latin typeface="Arial"/>
              </a:endParaRPr>
            </a:p>
          </p:txBody>
        </p:sp>
        <p:sp>
          <p:nvSpPr>
            <p:cNvPr id="752" name="CustomShape 6"/>
            <p:cNvSpPr/>
            <p:nvPr/>
          </p:nvSpPr>
          <p:spPr>
            <a:xfrm>
              <a:off x="6945840" y="3085200"/>
              <a:ext cx="2336760" cy="934200"/>
            </a:xfrm>
            <a:prstGeom prst="chevron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2"/>
            <a:fontRef idx="minor"/>
          </p:style>
          <p:txBody>
            <a:bodyPr lIns="119880" rIns="39960" tIns="39960" bIns="39960" anchor="ctr"/>
            <a:p>
              <a:pPr algn="ctr">
                <a:lnSpc>
                  <a:spcPct val="90000"/>
                </a:lnSpc>
                <a:spcAft>
                  <a:spcPts val="1049"/>
                </a:spcAft>
              </a:pPr>
              <a:r>
                <a:rPr b="1" lang="en-US" sz="3000" spc="-1" strike="noStrike">
                  <a:solidFill>
                    <a:srgbClr val="ffffff"/>
                  </a:solidFill>
                  <a:latin typeface="Arial"/>
                  <a:ea typeface="Arial"/>
                </a:rPr>
                <a:t>3</a:t>
              </a:r>
              <a:endParaRPr b="0" lang="en-US" sz="3000" spc="-1" strike="noStrike">
                <a:latin typeface="Arial"/>
              </a:endParaRPr>
            </a:p>
          </p:txBody>
        </p:sp>
        <p:sp>
          <p:nvSpPr>
            <p:cNvPr id="753" name="CustomShape 7"/>
            <p:cNvSpPr/>
            <p:nvPr/>
          </p:nvSpPr>
          <p:spPr>
            <a:xfrm>
              <a:off x="9050040" y="3085200"/>
              <a:ext cx="2336760" cy="934200"/>
            </a:xfrm>
            <a:prstGeom prst="chevron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2"/>
            <a:fontRef idx="minor"/>
          </p:style>
          <p:txBody>
            <a:bodyPr lIns="119880" rIns="39960" tIns="39960" bIns="39960" anchor="ctr"/>
            <a:p>
              <a:pPr algn="ctr">
                <a:lnSpc>
                  <a:spcPct val="90000"/>
                </a:lnSpc>
                <a:spcAft>
                  <a:spcPts val="1049"/>
                </a:spcAft>
              </a:pPr>
              <a:r>
                <a:rPr b="1" lang="en-US" sz="3000" spc="-1" strike="noStrike">
                  <a:solidFill>
                    <a:srgbClr val="ffffff"/>
                  </a:solidFill>
                  <a:latin typeface="Arial"/>
                  <a:ea typeface="Arial"/>
                </a:rPr>
                <a:t>4</a:t>
              </a:r>
              <a:endParaRPr b="0" lang="en-US" sz="3000" spc="-1" strike="noStrike">
                <a:latin typeface="Arial"/>
              </a:endParaRPr>
            </a:p>
          </p:txBody>
        </p:sp>
      </p:grpSp>
      <p:grpSp>
        <p:nvGrpSpPr>
          <p:cNvPr id="754" name="Group 8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755" name="CustomShape 9"/>
          <p:cNvSpPr/>
          <p:nvPr/>
        </p:nvSpPr>
        <p:spPr>
          <a:xfrm>
            <a:off x="5983200" y="1554120"/>
            <a:ext cx="1763280" cy="104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5000"/>
              </a:lnSpc>
            </a:pPr>
            <a:r>
              <a:rPr b="1" lang="en-US" sz="1400" spc="-1" strike="noStrike">
                <a:solidFill>
                  <a:srgbClr val="7fccb2"/>
                </a:solidFill>
                <a:latin typeface="Arial"/>
                <a:ea typeface="DejaVu Sans"/>
              </a:rPr>
              <a:t>Simulator Model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Working on it</a:t>
            </a:r>
            <a:br/>
            <a:endParaRPr b="0" lang="en-US" sz="1000" spc="-1" strike="noStrike">
              <a:latin typeface="Arial"/>
            </a:endParaRPr>
          </a:p>
        </p:txBody>
      </p:sp>
      <p:sp>
        <p:nvSpPr>
          <p:cNvPr id="756" name="CustomShape 10"/>
          <p:cNvSpPr/>
          <p:nvPr/>
        </p:nvSpPr>
        <p:spPr>
          <a:xfrm>
            <a:off x="3908160" y="4853520"/>
            <a:ext cx="1750680" cy="104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5000"/>
              </a:lnSpc>
            </a:pPr>
            <a:r>
              <a:rPr b="1" lang="en-US" sz="1400" spc="-1" strike="noStrike">
                <a:solidFill>
                  <a:srgbClr val="004484"/>
                </a:solidFill>
                <a:latin typeface="Arial"/>
                <a:ea typeface="DejaVu Sans"/>
              </a:rPr>
              <a:t>Linear Model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0" lang="en-US" sz="1000" spc="-1" strike="noStrike">
                <a:solidFill>
                  <a:srgbClr val="293339"/>
                </a:solidFill>
                <a:latin typeface="Arial"/>
                <a:ea typeface="DejaVu Sans"/>
              </a:rPr>
              <a:t>Basically done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Final adjustments to go live</a:t>
            </a:r>
            <a:br/>
            <a:endParaRPr b="0" lang="en-US" sz="1000" spc="-1" strike="noStrike">
              <a:latin typeface="Arial"/>
            </a:endParaRPr>
          </a:p>
        </p:txBody>
      </p:sp>
      <p:sp>
        <p:nvSpPr>
          <p:cNvPr id="757" name="Line 11"/>
          <p:cNvSpPr/>
          <p:nvPr/>
        </p:nvSpPr>
        <p:spPr>
          <a:xfrm>
            <a:off x="3908160" y="4191480"/>
            <a:ext cx="360" cy="461520"/>
          </a:xfrm>
          <a:prstGeom prst="line">
            <a:avLst/>
          </a:prstGeom>
          <a:ln w="38160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8" name="Line 12"/>
          <p:cNvSpPr/>
          <p:nvPr/>
        </p:nvSpPr>
        <p:spPr>
          <a:xfrm>
            <a:off x="5982840" y="2506320"/>
            <a:ext cx="360" cy="461880"/>
          </a:xfrm>
          <a:prstGeom prst="line">
            <a:avLst/>
          </a:prstGeom>
          <a:ln w="38160">
            <a:solidFill>
              <a:schemeClr val="accent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9" name="CustomShape 13"/>
          <p:cNvSpPr/>
          <p:nvPr/>
        </p:nvSpPr>
        <p:spPr>
          <a:xfrm>
            <a:off x="8063640" y="4853520"/>
            <a:ext cx="1763280" cy="104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5000"/>
              </a:lnSpc>
            </a:pPr>
            <a:r>
              <a:rPr b="1" lang="en-US" sz="1400" spc="-1" strike="noStrike">
                <a:solidFill>
                  <a:srgbClr val="98004e"/>
                </a:solidFill>
                <a:latin typeface="Arial"/>
                <a:ea typeface="DejaVu Sans"/>
              </a:rPr>
              <a:t>ML Model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0" lang="en-US" sz="1000" spc="-1" strike="noStrike">
                <a:solidFill>
                  <a:srgbClr val="293339"/>
                </a:solidFill>
                <a:latin typeface="Arial"/>
                <a:ea typeface="DejaVu Sans"/>
              </a:rPr>
              <a:t>TO DO</a:t>
            </a:r>
            <a:br/>
            <a:endParaRPr b="0" lang="en-US" sz="1000" spc="-1" strike="noStrike">
              <a:latin typeface="Arial"/>
            </a:endParaRPr>
          </a:p>
        </p:txBody>
      </p:sp>
      <p:sp>
        <p:nvSpPr>
          <p:cNvPr id="760" name="Line 14"/>
          <p:cNvSpPr/>
          <p:nvPr/>
        </p:nvSpPr>
        <p:spPr>
          <a:xfrm>
            <a:off x="8063640" y="4191480"/>
            <a:ext cx="360" cy="461520"/>
          </a:xfrm>
          <a:prstGeom prst="line">
            <a:avLst/>
          </a:prstGeom>
          <a:ln w="38160">
            <a:solidFill>
              <a:schemeClr val="accent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87" dur="indefinite" restart="never" nodeType="tmRoot">
          <p:childTnLst>
            <p:seq>
              <p:cTn id="8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CustomShape 1"/>
          <p:cNvSpPr/>
          <p:nvPr/>
        </p:nvSpPr>
        <p:spPr>
          <a:xfrm>
            <a:off x="6940440" y="1390680"/>
            <a:ext cx="4546800" cy="390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5000"/>
              </a:lnSpc>
            </a:pPr>
            <a:r>
              <a:rPr b="1" lang="en-US" sz="3500" spc="-1" strike="noStrike">
                <a:solidFill>
                  <a:srgbClr val="004484"/>
                </a:solidFill>
                <a:latin typeface="Arial"/>
                <a:ea typeface="DejaVu Sans"/>
              </a:rPr>
              <a:t>Q&amp;A</a:t>
            </a:r>
            <a:endParaRPr b="0" lang="en-US" sz="3500" spc="-1" strike="noStrike">
              <a:latin typeface="Arial"/>
            </a:endParaRPr>
          </a:p>
        </p:txBody>
      </p:sp>
    </p:spTree>
  </p:cSld>
  <p:timing>
    <p:tnLst>
      <p:par>
        <p:cTn id="89" dur="indefinite" restart="never" nodeType="tmRoot">
          <p:childTnLst>
            <p:seq>
              <p:cTn id="9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CustomShape 1"/>
          <p:cNvSpPr/>
          <p:nvPr/>
        </p:nvSpPr>
        <p:spPr>
          <a:xfrm>
            <a:off x="1920240" y="914400"/>
            <a:ext cx="777168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Problem Statement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562" name="" descr=""/>
          <p:cNvPicPr/>
          <p:nvPr/>
        </p:nvPicPr>
        <p:blipFill>
          <a:blip r:embed="rId1"/>
          <a:stretch/>
        </p:blipFill>
        <p:spPr>
          <a:xfrm>
            <a:off x="822960" y="2494800"/>
            <a:ext cx="9636120" cy="887760"/>
          </a:xfrm>
          <a:prstGeom prst="rect">
            <a:avLst/>
          </a:prstGeom>
          <a:ln>
            <a:noFill/>
          </a:ln>
        </p:spPr>
      </p:pic>
      <p:sp>
        <p:nvSpPr>
          <p:cNvPr id="563" name="CustomShape 2"/>
          <p:cNvSpPr/>
          <p:nvPr/>
        </p:nvSpPr>
        <p:spPr>
          <a:xfrm>
            <a:off x="365760" y="1665360"/>
            <a:ext cx="201096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For a partner: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4" name="CustomShape 3"/>
          <p:cNvSpPr/>
          <p:nvPr/>
        </p:nvSpPr>
        <p:spPr>
          <a:xfrm>
            <a:off x="274320" y="4023360"/>
            <a:ext cx="11337840" cy="212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The Booking Value depends on the CPA input, so the problem is: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Find the CPA input value that maximizes the partner’s Profit.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(Almost solved if we had “Booking Value” as a function of “CPA Input”)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CustomShape 1"/>
          <p:cNvSpPr/>
          <p:nvPr/>
        </p:nvSpPr>
        <p:spPr>
          <a:xfrm>
            <a:off x="5235480" y="2427120"/>
            <a:ext cx="4634280" cy="391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28600" indent="-227520">
              <a:lnSpc>
                <a:spcPct val="100000"/>
              </a:lnSpc>
              <a:spcBef>
                <a:spcPts val="1001"/>
              </a:spcBef>
              <a:buClr>
                <a:srgbClr val="293339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93339"/>
                </a:solidFill>
                <a:latin typeface="Arial"/>
                <a:ea typeface="DejaVu Sans"/>
              </a:rPr>
              <a:t>We don’t have real data from the process!!</a:t>
            </a:r>
            <a:endParaRPr b="0" lang="en-US" sz="1800" spc="-1" strike="noStrike">
              <a:latin typeface="Arial"/>
            </a:endParaRPr>
          </a:p>
          <a:p>
            <a:pPr marL="228600" indent="-227520">
              <a:lnSpc>
                <a:spcPct val="100000"/>
              </a:lnSpc>
              <a:spcBef>
                <a:spcPts val="1001"/>
              </a:spcBef>
              <a:buClr>
                <a:srgbClr val="293339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93339"/>
                </a:solidFill>
                <a:latin typeface="Arial"/>
                <a:ea typeface="DejaVu Sans"/>
              </a:rPr>
              <a:t>Possible “solutions”:</a:t>
            </a:r>
            <a:endParaRPr b="0" lang="en-US" sz="1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293339"/>
                </a:solidFill>
                <a:latin typeface="Arial"/>
                <a:ea typeface="DejaVu Sans"/>
              </a:rPr>
              <a:t>Use the “measured CPA” as a proxy for the “CPA input”. Very rough approximation.</a:t>
            </a:r>
            <a:endParaRPr b="0" lang="en-US" sz="1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293339"/>
                </a:solidFill>
                <a:latin typeface="Arial"/>
                <a:ea typeface="DejaVu Sans"/>
              </a:rPr>
              <a:t>Simulate the process. Expensive.</a:t>
            </a:r>
            <a:endParaRPr b="0" lang="en-US" sz="1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293339"/>
                </a:solidFill>
                <a:latin typeface="Arial"/>
                <a:ea typeface="DejaVu Sans"/>
              </a:rPr>
              <a:t>Wait for data to arrive. Not acceptable. We need a solution now.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6" name="CustomShape 2"/>
          <p:cNvSpPr/>
          <p:nvPr/>
        </p:nvSpPr>
        <p:spPr>
          <a:xfrm>
            <a:off x="345960" y="2427120"/>
            <a:ext cx="3456360" cy="391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5000"/>
              </a:lnSpc>
            </a:pPr>
            <a:r>
              <a:rPr b="1" lang="en-US" sz="3000" spc="-1" strike="noStrike">
                <a:solidFill>
                  <a:srgbClr val="293339"/>
                </a:solidFill>
                <a:latin typeface="Arial"/>
                <a:ea typeface="DejaVu Sans"/>
              </a:rPr>
              <a:t>Biggest problems with the Data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567" name="CustomShape 3"/>
          <p:cNvSpPr/>
          <p:nvPr/>
        </p:nvSpPr>
        <p:spPr>
          <a:xfrm>
            <a:off x="5235480" y="1390680"/>
            <a:ext cx="4634280" cy="78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5000"/>
              </a:lnSpc>
              <a:spcBef>
                <a:spcPts val="1001"/>
              </a:spcBef>
            </a:pPr>
            <a:r>
              <a:rPr b="1" lang="en-US" sz="1800" spc="-1" strike="noStrike">
                <a:solidFill>
                  <a:srgbClr val="293339"/>
                </a:solidFill>
                <a:latin typeface="Arial"/>
                <a:ea typeface="DejaVu Sans"/>
              </a:rPr>
              <a:t>Why “we can’t solve this problem”?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CustomShape 1"/>
          <p:cNvSpPr/>
          <p:nvPr/>
        </p:nvSpPr>
        <p:spPr>
          <a:xfrm>
            <a:off x="5235480" y="2427120"/>
            <a:ext cx="6376680" cy="391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28600" indent="-227520">
              <a:lnSpc>
                <a:spcPct val="100000"/>
              </a:lnSpc>
              <a:spcBef>
                <a:spcPts val="1001"/>
              </a:spcBef>
              <a:buClr>
                <a:srgbClr val="293339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93339"/>
                </a:solidFill>
                <a:latin typeface="Arial"/>
                <a:ea typeface="DejaVu Sans"/>
              </a:rPr>
              <a:t>We don’t have the partner’s margins, most of the time =&gt; Leave the final optimization out.</a:t>
            </a:r>
            <a:endParaRPr b="0" lang="en-US" sz="1800" spc="-1" strike="noStrike">
              <a:latin typeface="Arial"/>
            </a:endParaRPr>
          </a:p>
          <a:p>
            <a:pPr marL="228600" indent="-227520">
              <a:lnSpc>
                <a:spcPct val="100000"/>
              </a:lnSpc>
              <a:spcBef>
                <a:spcPts val="1001"/>
              </a:spcBef>
              <a:buClr>
                <a:srgbClr val="293339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93339"/>
                </a:solidFill>
                <a:latin typeface="Arial"/>
                <a:ea typeface="DejaVu Sans"/>
              </a:rPr>
              <a:t>We don’t want to make predictions about the next month’s market level =&gt; Work with “shares”.</a:t>
            </a:r>
            <a:endParaRPr b="0" lang="en-US" sz="1800" spc="-1" strike="noStrike">
              <a:latin typeface="Arial"/>
            </a:endParaRPr>
          </a:p>
          <a:p>
            <a:pPr marL="228600" indent="-227520">
              <a:lnSpc>
                <a:spcPct val="100000"/>
              </a:lnSpc>
              <a:spcBef>
                <a:spcPts val="1001"/>
              </a:spcBef>
              <a:buClr>
                <a:srgbClr val="293339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93339"/>
                </a:solidFill>
                <a:latin typeface="Arial"/>
                <a:ea typeface="DejaVu Sans"/>
              </a:rPr>
              <a:t>We want to start “simple” =&gt; Start with a Linear Model.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9" name="CustomShape 2"/>
          <p:cNvSpPr/>
          <p:nvPr/>
        </p:nvSpPr>
        <p:spPr>
          <a:xfrm>
            <a:off x="345960" y="2427120"/>
            <a:ext cx="3456360" cy="391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5000"/>
              </a:lnSpc>
            </a:pPr>
            <a:r>
              <a:rPr b="1" lang="en-US" sz="3000" spc="-1" strike="noStrike">
                <a:solidFill>
                  <a:srgbClr val="293339"/>
                </a:solidFill>
                <a:latin typeface="Arial"/>
                <a:ea typeface="DejaVu Sans"/>
              </a:rPr>
              <a:t>Narrowing the Problem...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570" name="CustomShape 3"/>
          <p:cNvSpPr/>
          <p:nvPr/>
        </p:nvSpPr>
        <p:spPr>
          <a:xfrm>
            <a:off x="5235480" y="1390680"/>
            <a:ext cx="4634280" cy="78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5000"/>
              </a:lnSpc>
              <a:spcBef>
                <a:spcPts val="1001"/>
              </a:spcBef>
            </a:pPr>
            <a:r>
              <a:rPr b="1" lang="en-US" sz="1800" spc="-1" strike="noStrike">
                <a:solidFill>
                  <a:srgbClr val="293339"/>
                </a:solidFill>
                <a:latin typeface="Arial"/>
                <a:ea typeface="DejaVu Sans"/>
              </a:rPr>
              <a:t>Other issues that make us narrow the goal: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CustomShape 1"/>
          <p:cNvSpPr/>
          <p:nvPr/>
        </p:nvSpPr>
        <p:spPr>
          <a:xfrm>
            <a:off x="5235480" y="3473280"/>
            <a:ext cx="5864760" cy="20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5000"/>
              </a:lnSpc>
            </a:pPr>
            <a:r>
              <a:rPr b="1" lang="en-US" sz="3500" spc="-1" strike="noStrike">
                <a:solidFill>
                  <a:srgbClr val="98004e"/>
                </a:solidFill>
                <a:latin typeface="Arial"/>
                <a:ea typeface="DejaVu Sans"/>
              </a:rPr>
              <a:t>Solution Proposals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572" name="CustomShape 2"/>
          <p:cNvSpPr/>
          <p:nvPr/>
        </p:nvSpPr>
        <p:spPr>
          <a:xfrm>
            <a:off x="4255920" y="3473280"/>
            <a:ext cx="727560" cy="78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99"/>
              </a:spcBef>
            </a:pPr>
            <a:r>
              <a:rPr b="1" lang="en-US" sz="3500" spc="-1" strike="noStrike">
                <a:solidFill>
                  <a:srgbClr val="ffffff"/>
                </a:solidFill>
                <a:latin typeface="Arial"/>
                <a:ea typeface="DejaVu Sans"/>
              </a:rPr>
              <a:t>2.</a:t>
            </a:r>
            <a:endParaRPr b="0" lang="en-US" sz="35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CustomShape 1"/>
          <p:cNvSpPr/>
          <p:nvPr/>
        </p:nvSpPr>
        <p:spPr>
          <a:xfrm>
            <a:off x="5235480" y="2427120"/>
            <a:ext cx="6833880" cy="391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28600" indent="-227520">
              <a:lnSpc>
                <a:spcPct val="100000"/>
              </a:lnSpc>
              <a:spcBef>
                <a:spcPts val="1001"/>
              </a:spcBef>
              <a:buClr>
                <a:srgbClr val="293339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93339"/>
                </a:solidFill>
                <a:latin typeface="Arial"/>
                <a:ea typeface="DejaVu Sans"/>
              </a:rPr>
              <a:t>Try to approximate BV_share = F(CPA | locale, partner)</a:t>
            </a:r>
            <a:endParaRPr b="0" lang="en-US" sz="1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293339"/>
                </a:solidFill>
                <a:latin typeface="Arial"/>
                <a:ea typeface="DejaVu Sans"/>
              </a:rPr>
              <a:t>Linear Model</a:t>
            </a:r>
            <a:endParaRPr b="0" lang="en-US" sz="1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293339"/>
                </a:solidFill>
                <a:latin typeface="Arial"/>
                <a:ea typeface="DejaVu Sans"/>
              </a:rPr>
              <a:t>Other ML models</a:t>
            </a:r>
            <a:endParaRPr b="0" lang="en-US" sz="1800" spc="-1" strike="noStrike">
              <a:latin typeface="Arial"/>
            </a:endParaRPr>
          </a:p>
          <a:p>
            <a:pPr marL="228600" indent="-227520">
              <a:lnSpc>
                <a:spcPct val="100000"/>
              </a:lnSpc>
              <a:spcBef>
                <a:spcPts val="1001"/>
              </a:spcBef>
              <a:buClr>
                <a:srgbClr val="293339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93339"/>
                </a:solidFill>
                <a:latin typeface="Arial"/>
                <a:ea typeface="DejaVu Sans"/>
              </a:rPr>
              <a:t>Simulate different CPA levels and assume the VPC model as “correct”, to estimate the Booking Value</a:t>
            </a:r>
            <a:endParaRPr b="0" lang="en-US" sz="1800" spc="-1" strike="noStrike">
              <a:latin typeface="Arial"/>
            </a:endParaRPr>
          </a:p>
          <a:p>
            <a:pPr marL="228600" indent="-227520">
              <a:lnSpc>
                <a:spcPct val="100000"/>
              </a:lnSpc>
              <a:spcBef>
                <a:spcPts val="1001"/>
              </a:spcBef>
              <a:buClr>
                <a:srgbClr val="293339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93339"/>
                </a:solidFill>
                <a:latin typeface="Arial"/>
                <a:ea typeface="DejaVu Sans"/>
              </a:rPr>
              <a:t>Estimate the amount of booked nights at item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4" name="CustomShape 2"/>
          <p:cNvSpPr/>
          <p:nvPr/>
        </p:nvSpPr>
        <p:spPr>
          <a:xfrm>
            <a:off x="345960" y="2427120"/>
            <a:ext cx="3456360" cy="391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5000"/>
              </a:lnSpc>
            </a:pPr>
            <a:r>
              <a:rPr b="1" lang="en-US" sz="3000" spc="-1" strike="noStrike">
                <a:solidFill>
                  <a:srgbClr val="293339"/>
                </a:solidFill>
                <a:latin typeface="Arial"/>
                <a:ea typeface="DejaVu Sans"/>
              </a:rPr>
              <a:t>Proposed Solutions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575" name="CustomShape 3"/>
          <p:cNvSpPr/>
          <p:nvPr/>
        </p:nvSpPr>
        <p:spPr>
          <a:xfrm>
            <a:off x="5235480" y="1390680"/>
            <a:ext cx="4634280" cy="78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5000"/>
              </a:lnSpc>
              <a:spcBef>
                <a:spcPts val="1001"/>
              </a:spcBef>
            </a:pPr>
            <a:r>
              <a:rPr b="1" lang="en-US" sz="1800" spc="-1" strike="noStrike">
                <a:solidFill>
                  <a:srgbClr val="293339"/>
                </a:solidFill>
                <a:latin typeface="Arial"/>
                <a:ea typeface="DejaVu Sans"/>
              </a:rPr>
              <a:t>Approaches: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38354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2019-04-18T08:17:48Z</dcterms:created>
  <dc:creator>Julia Buchmann</dc:creator>
  <dc:description/>
  <dc:language>en-US</dc:language>
  <cp:lastModifiedBy/>
  <cp:lastPrinted>2019-07-26T15:11:53Z</cp:lastPrinted>
  <dcterms:modified xsi:type="dcterms:W3CDTF">2021-03-15T11:06:10Z</dcterms:modified>
  <cp:revision>476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42</vt:i4>
  </property>
</Properties>
</file>