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gif" ContentType="image/gif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335520" y="349200"/>
            <a:ext cx="1297800" cy="321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000680" y="0"/>
            <a:ext cx="8186760" cy="6853320"/>
          </a:xfrm>
          <a:prstGeom prst="rect">
            <a:avLst/>
          </a:prstGeom>
          <a:solidFill>
            <a:srgbClr val="00448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390680"/>
            <a:ext cx="3996000" cy="39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004484"/>
                </a:solidFill>
                <a:latin typeface="Arial"/>
                <a:ea typeface="DejaVu Sans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fcc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c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8" descr=""/>
          <p:cNvPicPr/>
          <p:nvPr/>
        </p:nvPicPr>
        <p:blipFill>
          <a:blip r:embed="rId2"/>
          <a:stretch/>
        </p:blipFill>
        <p:spPr>
          <a:xfrm>
            <a:off x="10905840" y="349200"/>
            <a:ext cx="925920" cy="228600"/>
          </a:xfrm>
          <a:prstGeom prst="rect">
            <a:avLst/>
          </a:prstGeom>
          <a:ln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8" descr=""/>
          <p:cNvPicPr/>
          <p:nvPr/>
        </p:nvPicPr>
        <p:blipFill>
          <a:blip r:embed="rId2"/>
          <a:stretch/>
        </p:blipFill>
        <p:spPr>
          <a:xfrm>
            <a:off x="1887120" y="3031920"/>
            <a:ext cx="2237760" cy="55764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6095880" y="0"/>
            <a:ext cx="6091200" cy="6853320"/>
          </a:xfrm>
          <a:prstGeom prst="rect">
            <a:avLst/>
          </a:prstGeom>
          <a:solidFill>
            <a:srgbClr val="7fccb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45960" y="1390680"/>
            <a:ext cx="4633920" cy="39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5000"/>
              </a:lnSpc>
            </a:pPr>
            <a:r>
              <a:rPr b="1" lang="en-US" sz="4000" spc="-1" strike="noStrike">
                <a:solidFill>
                  <a:srgbClr val="293339"/>
                </a:solidFill>
                <a:latin typeface="Arial"/>
                <a:ea typeface="DejaVu Sans"/>
              </a:rPr>
              <a:t>CPA Recommendations 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45960" y="5554800"/>
            <a:ext cx="463392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500" spc="-1" strike="noStrike">
                <a:solidFill>
                  <a:srgbClr val="293339"/>
                </a:solidFill>
                <a:latin typeface="Arial"/>
                <a:ea typeface="DejaVu Sans"/>
              </a:rPr>
              <a:t>Miguel Tasende, Data Scientist, MAD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36" name="Picture Placeholder 5" descr=""/>
          <p:cNvPicPr/>
          <p:nvPr/>
        </p:nvPicPr>
        <p:blipFill>
          <a:blip r:embed="rId1"/>
          <a:srcRect l="20341" t="0" r="20341" b="0"/>
          <a:stretch/>
        </p:blipFill>
        <p:spPr>
          <a:xfrm>
            <a:off x="6095880" y="0"/>
            <a:ext cx="6091200" cy="685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45960" y="349200"/>
            <a:ext cx="977580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Aggregated CPA Revenue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371600" y="1097280"/>
            <a:ext cx="8406000" cy="555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45960" y="349200"/>
            <a:ext cx="977580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Formulas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274320" y="1918800"/>
            <a:ext cx="11730960" cy="320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45960" y="349200"/>
            <a:ext cx="977580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Is the problem here?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788400" y="1521720"/>
            <a:ext cx="10723680" cy="35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940440" y="1390680"/>
            <a:ext cx="4548240" cy="39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Q&amp;A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235480" y="349200"/>
            <a:ext cx="6596280" cy="59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514440" indent="-50976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Use real CPA Inputs</a:t>
            </a:r>
            <a:endParaRPr b="0" lang="en-US" sz="3000" spc="-1" strike="noStrike">
              <a:latin typeface="Arial"/>
            </a:endParaRPr>
          </a:p>
          <a:p>
            <a:pPr marL="514440" indent="-509760">
              <a:lnSpc>
                <a:spcPct val="100000"/>
              </a:lnSpc>
              <a:spcBef>
                <a:spcPts val="99"/>
              </a:spcBef>
              <a:buClr>
                <a:srgbClr val="7fccb2"/>
              </a:buClr>
              <a:buFont typeface="StarSymbol"/>
              <a:buAutoNum type="arabicPeriod"/>
            </a:pPr>
            <a:r>
              <a:rPr b="1" lang="en-US" sz="3000" spc="-1" strike="noStrike">
                <a:solidFill>
                  <a:srgbClr val="7fccb2"/>
                </a:solidFill>
                <a:latin typeface="Arial"/>
                <a:ea typeface="DejaVu Sans"/>
              </a:rPr>
              <a:t>Simulator Exploration</a:t>
            </a:r>
            <a:endParaRPr b="0" lang="en-US" sz="3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235480" y="3473280"/>
            <a:ext cx="5861160" cy="20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004484"/>
                </a:solidFill>
                <a:latin typeface="Arial"/>
                <a:ea typeface="DejaVu Sans"/>
              </a:rPr>
              <a:t>Use real CPA Inputs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255920" y="3473280"/>
            <a:ext cx="7239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1.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45960" y="349200"/>
            <a:ext cx="977580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Use real CPA Inputs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097640" y="1280160"/>
            <a:ext cx="10146960" cy="51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39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Why?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When the model was created there weren’t any real values of CPA inputs available, but those are the values we want to model as our inputs.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Before we were using the CPA empirical data, measured “a posteriori”.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39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How are we using the inputs now?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We use them to calculate the CPA increments. That way the increments that we propose correspond to the real CPA Inputs.</a:t>
            </a:r>
            <a:endParaRPr b="0" lang="en-US" sz="1800" spc="-1" strike="noStrike">
              <a:latin typeface="Arial"/>
            </a:endParaRPr>
          </a:p>
          <a:p>
            <a:pPr marL="228600" indent="-2239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39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How are we not using them yet?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We are not considering the CPA inputs in the models yet. We should start doing it, but we may still need more data.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45960" y="349200"/>
            <a:ext cx="977580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2 CPA Groups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097640" y="1280160"/>
            <a:ext cx="10146960" cy="51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39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How do we solve the fact that there are 2 CPA groups?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We select the group with the most clickouts, and use the partner-locale model to predict.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39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Why?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Because creating models for each group, considering they may have very few data points, could require some more work (a new “backup” level in the model).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We don’t want to change the user interface at the moment.</a:t>
            </a:r>
            <a:endParaRPr b="0" lang="en-US" sz="1800" spc="-1" strike="noStrike">
              <a:latin typeface="Arial"/>
            </a:endParaRPr>
          </a:p>
          <a:p>
            <a:pPr lvl="1" marL="432000" indent="-2134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93339"/>
                </a:solidFill>
                <a:latin typeface="Arial"/>
                <a:ea typeface="DejaVu Sans"/>
              </a:rPr>
              <a:t>To be able to put the first version into production as soon as possible.</a:t>
            </a:r>
            <a:endParaRPr b="0" lang="en-US" sz="1800" spc="-1" strike="noStrike">
              <a:latin typeface="Arial"/>
            </a:endParaRPr>
          </a:p>
          <a:p>
            <a:pPr marL="228600" indent="-223920">
              <a:lnSpc>
                <a:spcPct val="100000"/>
              </a:lnSpc>
              <a:spcBef>
                <a:spcPts val="1001"/>
              </a:spcBef>
              <a:buClr>
                <a:srgbClr val="293339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235480" y="3473280"/>
            <a:ext cx="5861160" cy="20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5000"/>
              </a:lnSpc>
            </a:pPr>
            <a:r>
              <a:rPr b="1" lang="en-US" sz="3500" spc="-1" strike="noStrike">
                <a:solidFill>
                  <a:srgbClr val="98004e"/>
                </a:solidFill>
                <a:latin typeface="Arial"/>
                <a:ea typeface="DejaVu Sans"/>
              </a:rPr>
              <a:t>Simulator Exploration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255920" y="3473280"/>
            <a:ext cx="7239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9"/>
              </a:spcBef>
            </a:pPr>
            <a:r>
              <a:rPr b="1" lang="en-US" sz="3500" spc="-1" strike="noStrike">
                <a:solidFill>
                  <a:srgbClr val="ffffff"/>
                </a:solidFill>
                <a:latin typeface="Arial"/>
                <a:ea typeface="DejaVu Sans"/>
              </a:rPr>
              <a:t>2.</a:t>
            </a:r>
            <a:endParaRPr b="0" lang="en-US" sz="3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45960" y="349200"/>
            <a:ext cx="977580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Function to get Booking Value (or other aggregated values) for different CPA Inputs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1097280" y="1520640"/>
            <a:ext cx="9587520" cy="52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45960" y="349200"/>
            <a:ext cx="977580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Aggregated Booking Amount per Click:</a:t>
            </a:r>
            <a:endParaRPr b="0" lang="en-US" sz="3500" spc="-1" strike="noStrike">
              <a:latin typeface="Arial"/>
            </a:endParaRPr>
          </a:p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i.e.: Booking Value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920240" y="1607040"/>
            <a:ext cx="7589520" cy="509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45960" y="349200"/>
            <a:ext cx="9775800" cy="103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5000"/>
              </a:lnSpc>
            </a:pPr>
            <a:r>
              <a:rPr b="1" lang="en-US" sz="3500" spc="-1" strike="noStrike">
                <a:solidFill>
                  <a:srgbClr val="293339"/>
                </a:solidFill>
                <a:latin typeface="Arial"/>
                <a:ea typeface="DejaVu Sans"/>
              </a:rPr>
              <a:t>Aggregated clicks: i.e.: Total Estimated Clickouts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920240" y="1504080"/>
            <a:ext cx="8046720" cy="517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2019-04-18T08:17:48Z</dcterms:created>
  <dc:creator>Julia Buchmann</dc:creator>
  <dc:description/>
  <dc:language>en-US</dc:language>
  <cp:lastModifiedBy/>
  <cp:lastPrinted>2019-07-26T15:11:53Z</cp:lastPrinted>
  <dcterms:modified xsi:type="dcterms:W3CDTF">2021-02-18T12:32:24Z</dcterms:modified>
  <cp:revision>448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