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9.gif" ContentType="image/gif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jpeg" ContentType="image/jpeg"/>
  <Override PartName="/ppt/media/image5.png" ContentType="image/png"/>
  <Override PartName="/ppt/media/image6.png" ContentType="image/pn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"/>
          <p:cNvPicPr/>
          <p:nvPr/>
        </p:nvPicPr>
        <p:blipFill>
          <a:blip r:embed="rId2"/>
          <a:stretch/>
        </p:blipFill>
        <p:spPr>
          <a:xfrm>
            <a:off x="335520" y="349200"/>
            <a:ext cx="1297440" cy="3214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000680" y="0"/>
            <a:ext cx="8186400" cy="6852960"/>
          </a:xfrm>
          <a:prstGeom prst="rect">
            <a:avLst/>
          </a:prstGeom>
          <a:solidFill>
            <a:srgbClr val="004484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1390680"/>
            <a:ext cx="3995640" cy="39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b="1" lang="en-US" sz="4000" spc="-1" strike="noStrike">
                <a:solidFill>
                  <a:srgbClr val="004484"/>
                </a:solidFill>
                <a:latin typeface="Arial"/>
                <a:ea typeface="DejaVu Sans"/>
              </a:rPr>
              <a:t>Agenda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fcc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8" descr=""/>
          <p:cNvPicPr/>
          <p:nvPr/>
        </p:nvPicPr>
        <p:blipFill>
          <a:blip r:embed="rId2"/>
          <a:stretch/>
        </p:blipFill>
        <p:spPr>
          <a:xfrm>
            <a:off x="10905840" y="349200"/>
            <a:ext cx="925560" cy="228240"/>
          </a:xfrm>
          <a:prstGeom prst="rect">
            <a:avLst/>
          </a:prstGeom>
          <a:ln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ce8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Picture 8" descr=""/>
          <p:cNvPicPr/>
          <p:nvPr/>
        </p:nvPicPr>
        <p:blipFill>
          <a:blip r:embed="rId2"/>
          <a:stretch/>
        </p:blipFill>
        <p:spPr>
          <a:xfrm>
            <a:off x="1887120" y="3031920"/>
            <a:ext cx="2237400" cy="557280"/>
          </a:xfrm>
          <a:prstGeom prst="rect">
            <a:avLst/>
          </a:prstGeom>
          <a:ln>
            <a:noFill/>
          </a:ln>
        </p:spPr>
      </p:pic>
      <p:sp>
        <p:nvSpPr>
          <p:cNvPr id="195" name="CustomShape 1"/>
          <p:cNvSpPr/>
          <p:nvPr/>
        </p:nvSpPr>
        <p:spPr>
          <a:xfrm>
            <a:off x="6095880" y="0"/>
            <a:ext cx="6090840" cy="6852960"/>
          </a:xfrm>
          <a:prstGeom prst="rect">
            <a:avLst/>
          </a:prstGeom>
          <a:solidFill>
            <a:srgbClr val="7fccb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gif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345960" y="1390680"/>
            <a:ext cx="4633560" cy="39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5000"/>
              </a:lnSpc>
            </a:pPr>
            <a:r>
              <a:rPr b="1" lang="en-US" sz="4000" spc="-1" strike="noStrike">
                <a:solidFill>
                  <a:srgbClr val="293339"/>
                </a:solidFill>
                <a:latin typeface="Arial"/>
                <a:ea typeface="DejaVu Sans"/>
              </a:rPr>
              <a:t>CPA Recommendations </a:t>
            </a:r>
            <a:br/>
            <a:endParaRPr b="0" lang="en-US" sz="40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345960" y="5554800"/>
            <a:ext cx="463356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n-US" sz="1500" spc="-1" strike="noStrike">
                <a:solidFill>
                  <a:srgbClr val="293339"/>
                </a:solidFill>
                <a:latin typeface="Arial"/>
                <a:ea typeface="DejaVu Sans"/>
              </a:rPr>
              <a:t>Miguel Tasende, Data Scientist, MAD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236" name="Picture Placeholder 5" descr=""/>
          <p:cNvPicPr/>
          <p:nvPr/>
        </p:nvPicPr>
        <p:blipFill>
          <a:blip r:embed="rId1"/>
          <a:srcRect l="20339" t="0" r="20339" b="0"/>
          <a:stretch/>
        </p:blipFill>
        <p:spPr>
          <a:xfrm>
            <a:off x="6095880" y="0"/>
            <a:ext cx="6090840" cy="685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6940440" y="1390680"/>
            <a:ext cx="4547880" cy="39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5000"/>
              </a:lnSpc>
            </a:pPr>
            <a:r>
              <a:rPr b="1" lang="en-US" sz="3500" spc="-1" strike="noStrike">
                <a:solidFill>
                  <a:srgbClr val="004484"/>
                </a:solidFill>
                <a:latin typeface="Arial"/>
                <a:ea typeface="DejaVu Sans"/>
              </a:rPr>
              <a:t>Q&amp;A</a:t>
            </a:r>
            <a:endParaRPr b="0" lang="en-US" sz="35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5235480" y="349200"/>
            <a:ext cx="6595920" cy="59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14440" indent="-509400">
              <a:lnSpc>
                <a:spcPct val="100000"/>
              </a:lnSpc>
              <a:spcBef>
                <a:spcPts val="99"/>
              </a:spcBef>
              <a:buClr>
                <a:srgbClr val="7fccb2"/>
              </a:buClr>
              <a:buFont typeface="StarSymbol"/>
              <a:buAutoNum type="arabicPeriod"/>
            </a:pPr>
            <a:r>
              <a:rPr b="1" lang="en-US" sz="3000" spc="-1" strike="noStrike">
                <a:solidFill>
                  <a:srgbClr val="7fccb2"/>
                </a:solidFill>
                <a:latin typeface="Arial"/>
                <a:ea typeface="DejaVu Sans"/>
              </a:rPr>
              <a:t>Small fix to exposim-vpc</a:t>
            </a:r>
            <a:endParaRPr b="0" lang="en-US" sz="3000" spc="-1" strike="noStrike">
              <a:latin typeface="Arial"/>
            </a:endParaRPr>
          </a:p>
          <a:p>
            <a:pPr marL="514440" indent="-509400">
              <a:lnSpc>
                <a:spcPct val="100000"/>
              </a:lnSpc>
              <a:spcBef>
                <a:spcPts val="99"/>
              </a:spcBef>
              <a:buClr>
                <a:srgbClr val="7fccb2"/>
              </a:buClr>
              <a:buFont typeface="StarSymbol"/>
              <a:buAutoNum type="arabicPeriod"/>
            </a:pPr>
            <a:r>
              <a:rPr b="1" lang="en-US" sz="3000" spc="-1" strike="noStrike">
                <a:solidFill>
                  <a:srgbClr val="7fccb2"/>
                </a:solidFill>
                <a:latin typeface="Arial"/>
                <a:ea typeface="DejaVu Sans"/>
              </a:rPr>
              <a:t>Next steps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5235480" y="3473280"/>
            <a:ext cx="5860800" cy="20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5000"/>
              </a:lnSpc>
            </a:pPr>
            <a:r>
              <a:rPr b="1" lang="en-US" sz="3500" spc="-1" strike="noStrike">
                <a:solidFill>
                  <a:srgbClr val="004484"/>
                </a:solidFill>
                <a:latin typeface="Arial"/>
                <a:ea typeface="DejaVu Sans"/>
              </a:rPr>
              <a:t>Small fix to exposim-vpc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4255920" y="3473280"/>
            <a:ext cx="723600" cy="7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99"/>
              </a:spcBef>
            </a:pPr>
            <a:r>
              <a:rPr b="1" lang="en-US" sz="3500" spc="-1" strike="noStrike">
                <a:solidFill>
                  <a:srgbClr val="ffffff"/>
                </a:solidFill>
                <a:latin typeface="Arial"/>
                <a:ea typeface="DejaVu Sans"/>
              </a:rPr>
              <a:t>1.</a:t>
            </a:r>
            <a:endParaRPr b="0" lang="en-US" sz="35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345960" y="349200"/>
            <a:ext cx="9775440" cy="103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5000"/>
              </a:lnSpc>
            </a:pPr>
            <a:r>
              <a:rPr b="1" lang="en-US" sz="3500" spc="-1" strike="noStrike">
                <a:solidFill>
                  <a:srgbClr val="293339"/>
                </a:solidFill>
                <a:latin typeface="Arial"/>
                <a:ea typeface="DejaVu Sans"/>
              </a:rPr>
              <a:t>Previous situation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83160" y="1701360"/>
            <a:ext cx="5964480" cy="4007520"/>
          </a:xfrm>
          <a:prstGeom prst="rect">
            <a:avLst/>
          </a:prstGeom>
          <a:ln>
            <a:noFill/>
          </a:ln>
        </p:spPr>
      </p:pic>
      <p:pic>
        <p:nvPicPr>
          <p:cNvPr id="242" name="" descr=""/>
          <p:cNvPicPr/>
          <p:nvPr/>
        </p:nvPicPr>
        <p:blipFill>
          <a:blip r:embed="rId2"/>
          <a:stretch/>
        </p:blipFill>
        <p:spPr>
          <a:xfrm>
            <a:off x="5943600" y="1701360"/>
            <a:ext cx="6208200" cy="398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345960" y="349200"/>
            <a:ext cx="9775440" cy="103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5000"/>
              </a:lnSpc>
            </a:pPr>
            <a:r>
              <a:rPr b="1" lang="en-US" sz="3500" spc="-1" strike="noStrike">
                <a:solidFill>
                  <a:srgbClr val="293339"/>
                </a:solidFill>
                <a:latin typeface="Arial"/>
                <a:ea typeface="DejaVu Sans"/>
              </a:rPr>
              <a:t>After the fix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244" name="" descr=""/>
          <p:cNvPicPr/>
          <p:nvPr/>
        </p:nvPicPr>
        <p:blipFill>
          <a:blip r:embed="rId1"/>
          <a:stretch/>
        </p:blipFill>
        <p:spPr>
          <a:xfrm>
            <a:off x="-548640" y="1005840"/>
            <a:ext cx="7132320" cy="4754880"/>
          </a:xfrm>
          <a:prstGeom prst="rect">
            <a:avLst/>
          </a:prstGeom>
          <a:ln>
            <a:noFill/>
          </a:ln>
        </p:spPr>
      </p:pic>
      <p:pic>
        <p:nvPicPr>
          <p:cNvPr id="245" name="" descr=""/>
          <p:cNvPicPr/>
          <p:nvPr/>
        </p:nvPicPr>
        <p:blipFill>
          <a:blip r:embed="rId2"/>
          <a:stretch/>
        </p:blipFill>
        <p:spPr>
          <a:xfrm>
            <a:off x="5665680" y="1005840"/>
            <a:ext cx="7040880" cy="469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5235480" y="3473280"/>
            <a:ext cx="5860800" cy="20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5000"/>
              </a:lnSpc>
            </a:pPr>
            <a:r>
              <a:rPr b="1" lang="en-US" sz="3500" spc="-1" strike="noStrike">
                <a:solidFill>
                  <a:srgbClr val="98004e"/>
                </a:solidFill>
                <a:latin typeface="Arial"/>
                <a:ea typeface="DejaVu Sans"/>
              </a:rPr>
              <a:t>Next Steps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4255920" y="3473280"/>
            <a:ext cx="723600" cy="7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99"/>
              </a:spcBef>
            </a:pPr>
            <a:r>
              <a:rPr b="1" lang="en-US" sz="3500" spc="-1" strike="noStrike">
                <a:solidFill>
                  <a:srgbClr val="ffffff"/>
                </a:solidFill>
                <a:latin typeface="Arial"/>
                <a:ea typeface="DejaVu Sans"/>
              </a:rPr>
              <a:t>2.</a:t>
            </a:r>
            <a:endParaRPr b="0" lang="en-US" sz="35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45960" y="349200"/>
            <a:ext cx="9775440" cy="103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TextShape 2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It’s a lot of data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0" name="TextShape 3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For 2020-12-15 (only 1 day):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7364 partner-locales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10 cpa_input points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&gt;361 million rows of data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That is: 2,66 x 10^13 rows in total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Considering a float with 4 bytes, that would use: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96.84 TB of memory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And… each row contains more than 4 bytes in reality.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91520" y="2560320"/>
            <a:ext cx="1728720" cy="155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5000"/>
              </a:lnSpc>
            </a:pPr>
            <a:r>
              <a:rPr b="1" lang="en-US" sz="3500" spc="-1" strike="noStrike">
                <a:solidFill>
                  <a:srgbClr val="293339"/>
                </a:solidFill>
                <a:latin typeface="Arial"/>
                <a:ea typeface="DejaVu Sans"/>
              </a:rPr>
              <a:t>Why it could get so big?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252" name="" descr=""/>
          <p:cNvPicPr/>
          <p:nvPr/>
        </p:nvPicPr>
        <p:blipFill>
          <a:blip r:embed="rId1"/>
          <a:stretch/>
        </p:blipFill>
        <p:spPr>
          <a:xfrm>
            <a:off x="3383280" y="91440"/>
            <a:ext cx="5029200" cy="7113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Solution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If the redundancy can be correctly managed, it may be possible to work with only: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3.6 x 10^9 rows, instead of 2.66 x 10^13 (4 orders of magnitude of improvement)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Work in progress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38128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2019-04-18T08:17:48Z</dcterms:created>
  <dc:creator>Julia Buchmann</dc:creator>
  <dc:description/>
  <dc:language>en-US</dc:language>
  <cp:lastModifiedBy/>
  <cp:lastPrinted>2019-07-26T15:11:53Z</cp:lastPrinted>
  <dcterms:modified xsi:type="dcterms:W3CDTF">2021-03-04T12:19:02Z</dcterms:modified>
  <cp:revision>453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42</vt:i4>
  </property>
</Properties>
</file>