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335520" y="349200"/>
            <a:ext cx="1296000" cy="320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000680" y="0"/>
            <a:ext cx="8184960" cy="6851520"/>
          </a:xfrm>
          <a:prstGeom prst="rect">
            <a:avLst/>
          </a:prstGeom>
          <a:solidFill>
            <a:srgbClr val="00448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390680"/>
            <a:ext cx="3994200" cy="39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4484"/>
                </a:solidFill>
                <a:latin typeface="Arial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fc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8800" cy="2314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4120" cy="226800"/>
          </a:xfrm>
          <a:prstGeom prst="rect">
            <a:avLst/>
          </a:prstGeom>
          <a:ln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c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8" descr=""/>
          <p:cNvPicPr/>
          <p:nvPr/>
        </p:nvPicPr>
        <p:blipFill>
          <a:blip r:embed="rId2"/>
          <a:stretch/>
        </p:blipFill>
        <p:spPr>
          <a:xfrm>
            <a:off x="1887120" y="3031920"/>
            <a:ext cx="2235960" cy="55584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6095880" y="0"/>
            <a:ext cx="6089400" cy="6851520"/>
          </a:xfrm>
          <a:prstGeom prst="rect">
            <a:avLst/>
          </a:prstGeom>
          <a:solidFill>
            <a:srgbClr val="7fccb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45960" y="1390680"/>
            <a:ext cx="4632120" cy="39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</a:pPr>
            <a:r>
              <a:rPr b="1" lang="en-US" sz="4000" spc="-1" strike="noStrike">
                <a:solidFill>
                  <a:srgbClr val="293339"/>
                </a:solidFill>
                <a:latin typeface="Arial"/>
                <a:ea typeface="DejaVu Sans"/>
              </a:rPr>
              <a:t>CPA Recommendations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45960" y="5554800"/>
            <a:ext cx="4632120" cy="7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Miguel Tasende, Data Scientist, MAD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75" name="Picture Placeholder 5" descr=""/>
          <p:cNvPicPr/>
          <p:nvPr/>
        </p:nvPicPr>
        <p:blipFill>
          <a:blip r:embed="rId1"/>
          <a:srcRect l="20334" t="0" r="20334" b="0"/>
          <a:stretch/>
        </p:blipFill>
        <p:spPr>
          <a:xfrm>
            <a:off x="6095880" y="0"/>
            <a:ext cx="6089400" cy="685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44320" y="460440"/>
            <a:ext cx="97740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Initial model fitting example (“DE”, 406)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914400" y="945000"/>
            <a:ext cx="8869320" cy="591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235480" y="2427120"/>
            <a:ext cx="637596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Getting a prediction workflow with the new model was very fast, due to the modular design.</a:t>
            </a: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The model is “backed-up”: Partner/locale - Partner – locale.</a:t>
            </a: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Has all the (general) filters, and the right output format.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45960" y="2427120"/>
            <a:ext cx="345564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Integration with the existing System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5235480" y="1390680"/>
            <a:ext cx="463356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Integration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45960" y="349200"/>
            <a:ext cx="97740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Partner-locales with more than 2 data points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1773000" y="1854000"/>
            <a:ext cx="6906240" cy="1293480"/>
          </a:xfrm>
          <a:prstGeom prst="rect">
            <a:avLst/>
          </a:prstGeom>
          <a:ln>
            <a:noFill/>
          </a:ln>
        </p:spPr>
      </p:pic>
      <p:sp>
        <p:nvSpPr>
          <p:cNvPr id="300" name="CustomShape 2"/>
          <p:cNvSpPr/>
          <p:nvPr/>
        </p:nvSpPr>
        <p:spPr>
          <a:xfrm>
            <a:off x="345960" y="1285200"/>
            <a:ext cx="97740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Linear Model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45960" y="3625200"/>
            <a:ext cx="97740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Non-linear Model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1828800" y="4379760"/>
            <a:ext cx="6857640" cy="116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544320" y="460440"/>
            <a:ext cx="97740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Final chart example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1200600" y="1188720"/>
            <a:ext cx="8948880" cy="553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6940440" y="1390680"/>
            <a:ext cx="4546440" cy="39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Q&amp;A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235480" y="349200"/>
            <a:ext cx="6594480" cy="59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0796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General Evaluation System for CPA Recommendations</a:t>
            </a:r>
            <a:endParaRPr b="0" lang="en-US" sz="3000" spc="-1" strike="noStrike">
              <a:latin typeface="Arial"/>
            </a:endParaRPr>
          </a:p>
          <a:p>
            <a:pPr marL="514440" indent="-50796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Non-linear Model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235480" y="3473280"/>
            <a:ext cx="585936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General Evaluation System for CPA Recommendations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255920" y="3473280"/>
            <a:ext cx="7221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1.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45960" y="2427120"/>
            <a:ext cx="345564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Evaluation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System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Diagram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3306960" y="398880"/>
            <a:ext cx="6808680" cy="614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544320" y="460440"/>
            <a:ext cx="97740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Evaluation timeline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005840" y="1536480"/>
            <a:ext cx="10423800" cy="486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544320" y="460440"/>
            <a:ext cx="97740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Benchmark Results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(predict last value)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0" y="2377440"/>
            <a:ext cx="12191760" cy="293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235480" y="3473280"/>
            <a:ext cx="5859360" cy="20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98004e"/>
                </a:solidFill>
                <a:latin typeface="Arial"/>
                <a:ea typeface="DejaVu Sans"/>
              </a:rPr>
              <a:t>Non-linear Model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4255920" y="3473280"/>
            <a:ext cx="7221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2.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235480" y="2427120"/>
            <a:ext cx="637596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Modify the model so that we have more partner-locales included.</a:t>
            </a: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Make the model compatible with the General Evaluation System.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45960" y="2427120"/>
            <a:ext cx="345564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Goals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5235480" y="1390680"/>
            <a:ext cx="463356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Goals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235480" y="2427120"/>
            <a:ext cx="637596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CPA = 0 =&gt; Booking Value Share = 0</a:t>
            </a: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CPA → Infinity =&gt; Booking Value Share → 1</a:t>
            </a:r>
            <a:endParaRPr b="0" lang="en-US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The curve is monotonically increasing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45960" y="2427120"/>
            <a:ext cx="3455640" cy="391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000" spc="-1" strike="noStrike">
                <a:solidFill>
                  <a:srgbClr val="293339"/>
                </a:solidFill>
                <a:latin typeface="Arial"/>
                <a:ea typeface="DejaVu Sans"/>
              </a:rPr>
              <a:t>Hypothesis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235480" y="1390680"/>
            <a:ext cx="4633560" cy="7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Hypothesis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2019-04-18T08:17:48Z</dcterms:created>
  <dc:creator>Julia Buchmann</dc:creator>
  <dc:description/>
  <dc:language>en-US</dc:language>
  <cp:lastModifiedBy/>
  <cp:lastPrinted>2019-07-26T15:11:53Z</cp:lastPrinted>
  <dcterms:modified xsi:type="dcterms:W3CDTF">2021-04-29T09:07:33Z</dcterms:modified>
  <cp:revision>467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