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zi-arpacidusseau/ostep-projects/tree/master/concurrency-mapredu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0AEC-29DC-9A40-8B4A-F0FDDF488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cap="none" dirty="0"/>
              <a:t>A Concurrent Implementation of MapReduce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F938-457B-964C-A587-91E2E91FC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CS5600 Final Project</a:t>
            </a:r>
          </a:p>
          <a:p>
            <a:r>
              <a:rPr lang="en-CA" dirty="0"/>
              <a:t>December 16, 2021</a:t>
            </a:r>
          </a:p>
          <a:p>
            <a:r>
              <a:rPr lang="en-CA" dirty="0"/>
              <a:t>By: Mitchell Lawson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E23B-A8C2-8647-BD2C-59607105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E43E-5272-7945-8095-EDA7C0F3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Timing tests:</a:t>
            </a:r>
          </a:p>
          <a:p>
            <a:pPr marL="914400" lvl="1" indent="-457200">
              <a:buAutoNum type="arabicPeriod"/>
            </a:pPr>
            <a:r>
              <a:rPr lang="en-CA" dirty="0"/>
              <a:t>Best Case: 1 file all the same word.</a:t>
            </a:r>
          </a:p>
          <a:p>
            <a:pPr marL="914400" lvl="1" indent="-457200">
              <a:buAutoNum type="arabicPeriod"/>
            </a:pPr>
            <a:r>
              <a:rPr lang="en-CA" dirty="0"/>
              <a:t>Average Case: 1 file with a real-world example from free published text.</a:t>
            </a:r>
          </a:p>
          <a:p>
            <a:pPr marL="914400" lvl="1" indent="-457200">
              <a:buAutoNum type="arabicPeriod"/>
            </a:pPr>
            <a:r>
              <a:rPr lang="en-CA" dirty="0"/>
              <a:t>Worst Case: All different words.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308DEC-7ED8-6849-99DD-2E1760DC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41381"/>
              </p:ext>
            </p:extLst>
          </p:nvPr>
        </p:nvGraphicFramePr>
        <p:xfrm>
          <a:off x="2560510" y="4512782"/>
          <a:ext cx="4754690" cy="1278419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572578">
                  <a:extLst>
                    <a:ext uri="{9D8B030D-6E8A-4147-A177-3AD203B41FA5}">
                      <a16:colId xmlns:a16="http://schemas.microsoft.com/office/drawing/2014/main" val="2748948043"/>
                    </a:ext>
                  </a:extLst>
                </a:gridCol>
                <a:gridCol w="3182112">
                  <a:extLst>
                    <a:ext uri="{9D8B030D-6E8A-4147-A177-3AD203B41FA5}">
                      <a16:colId xmlns:a16="http://schemas.microsoft.com/office/drawing/2014/main" val="378146126"/>
                    </a:ext>
                  </a:extLst>
                </a:gridCol>
              </a:tblGrid>
              <a:tr h="247324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Test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Time (s)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68874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1 (Best)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0.025456, 0.026044, 0.024939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7785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2 (Average)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0.223773, 0.199620, 0.192057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307560"/>
                  </a:ext>
                </a:extLst>
              </a:tr>
              <a:tr h="351827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3 (Worst)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1.093060, 0.953125, 0.912240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56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4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0BBA-5FB5-604F-92CD-81C044D3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2447"/>
            <a:ext cx="9905999" cy="6013106"/>
          </a:xfrm>
        </p:spPr>
        <p:txBody>
          <a:bodyPr>
            <a:normAutofit/>
          </a:bodyPr>
          <a:lstStyle/>
          <a:p>
            <a:r>
              <a:rPr lang="en-CA" dirty="0"/>
              <a:t> The timing of different file contents with my Reducer</a:t>
            </a:r>
          </a:p>
          <a:p>
            <a:pPr marL="914400" lvl="1" indent="-457200">
              <a:buAutoNum type="arabicPeriod"/>
            </a:pPr>
            <a:r>
              <a:rPr lang="en-CA" dirty="0"/>
              <a:t>Best Case: 3 files, 10 mapping threads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Average Case: 3 files, 3 mapping threads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Worst Case: 3 files, 2 mapping threads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CA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CA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CA" dirty="0"/>
          </a:p>
          <a:p>
            <a:r>
              <a:rPr lang="en-CA" dirty="0"/>
              <a:t> The timing of different file contents with my Reducer</a:t>
            </a:r>
          </a:p>
          <a:p>
            <a:pPr marL="914400" lvl="1" indent="-457200">
              <a:buAutoNum type="arabicPeriod"/>
            </a:pPr>
            <a:r>
              <a:rPr lang="en-CA" dirty="0"/>
              <a:t>Best Case: 3 files, 2 reducing threads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Average Case: 3 files, 3 reducing threads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Worst Case: 3 files, 10 reducing threads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CA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E2E99-AA14-F146-8BF2-1734310C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79945"/>
              </p:ext>
            </p:extLst>
          </p:nvPr>
        </p:nvGraphicFramePr>
        <p:xfrm>
          <a:off x="2632072" y="2388660"/>
          <a:ext cx="2903095" cy="104034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383055">
                  <a:extLst>
                    <a:ext uri="{9D8B030D-6E8A-4147-A177-3AD203B41FA5}">
                      <a16:colId xmlns:a16="http://schemas.microsoft.com/office/drawing/2014/main" val="2748948043"/>
                    </a:ext>
                  </a:extLst>
                </a:gridCol>
                <a:gridCol w="1520040">
                  <a:extLst>
                    <a:ext uri="{9D8B030D-6E8A-4147-A177-3AD203B41FA5}">
                      <a16:colId xmlns:a16="http://schemas.microsoft.com/office/drawing/2014/main" val="378146126"/>
                    </a:ext>
                  </a:extLst>
                </a:gridCol>
              </a:tblGrid>
              <a:tr h="191053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Test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Time (s)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6887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1 (Best)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1.005772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778500"/>
                  </a:ext>
                </a:extLst>
              </a:tr>
              <a:tr h="282542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2 (Average)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1.018589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307560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3 (Worst)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1.031590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5627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179EA3-D1D3-C943-920E-B0D98A3D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56196"/>
              </p:ext>
            </p:extLst>
          </p:nvPr>
        </p:nvGraphicFramePr>
        <p:xfrm>
          <a:off x="2607689" y="5488476"/>
          <a:ext cx="2951863" cy="104034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383055">
                  <a:extLst>
                    <a:ext uri="{9D8B030D-6E8A-4147-A177-3AD203B41FA5}">
                      <a16:colId xmlns:a16="http://schemas.microsoft.com/office/drawing/2014/main" val="2748948043"/>
                    </a:ext>
                  </a:extLst>
                </a:gridCol>
                <a:gridCol w="1568808">
                  <a:extLst>
                    <a:ext uri="{9D8B030D-6E8A-4147-A177-3AD203B41FA5}">
                      <a16:colId xmlns:a16="http://schemas.microsoft.com/office/drawing/2014/main" val="378146126"/>
                    </a:ext>
                  </a:extLst>
                </a:gridCol>
              </a:tblGrid>
              <a:tr h="191053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Test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Time (s)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76887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1 (Best)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0.530489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778500"/>
                  </a:ext>
                </a:extLst>
              </a:tr>
              <a:tr h="282542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2 (Average)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0.878015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307560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3 (Worst)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1.047338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56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2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8EC0-A758-BB4B-A905-EBE60698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23C1-BD69-E44D-B417-1602F95E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Fault Tolerance</a:t>
            </a:r>
          </a:p>
          <a:p>
            <a:r>
              <a:rPr lang="en-US" dirty="0"/>
              <a:t>Resilience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Parallel Processing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Cost Effective</a:t>
            </a:r>
          </a:p>
        </p:txBody>
      </p:sp>
    </p:spTree>
    <p:extLst>
      <p:ext uri="{BB962C8B-B14F-4D97-AF65-F5344CB8AC3E}">
        <p14:creationId xmlns:p14="http://schemas.microsoft.com/office/powerpoint/2010/main" val="345856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71F4-ECFF-0641-9781-5F29E6CA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F047-1A74-EE47-A4E7-05067D29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Redemption for the dreaded File Systems assignment</a:t>
            </a:r>
          </a:p>
          <a:p>
            <a:r>
              <a:rPr lang="en-US" dirty="0"/>
              <a:t>Redemption from the concurrent Hash Table assignment</a:t>
            </a:r>
          </a:p>
          <a:p>
            <a:r>
              <a:rPr lang="en-US" dirty="0"/>
              <a:t>Learn more about concurrency</a:t>
            </a:r>
          </a:p>
          <a:p>
            <a:r>
              <a:rPr lang="en-US" dirty="0"/>
              <a:t>Attempt something hard and very interesting</a:t>
            </a:r>
          </a:p>
          <a:p>
            <a:r>
              <a:rPr lang="en-US" dirty="0"/>
              <a:t>Prepare for Scalable Distributed Systems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CA" dirty="0"/>
              <a:t>MapReduce, created by engineers at Google for large scale parallel data processing</a:t>
            </a:r>
          </a:p>
          <a:p>
            <a:pPr lvl="1"/>
            <a:r>
              <a:rPr lang="en-CA" dirty="0"/>
              <a:t>It makes programming on large-scale clusters easier for developers by alleviating the worries of managing parallelism, crashes and other issues associated with clusters of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7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B259-D0C6-F64F-8E3B-C318326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C0A4-F8E8-3D4B-8D88-76504855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0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is defined in the OSTEP repository:</a:t>
            </a:r>
          </a:p>
          <a:p>
            <a:pPr lvl="1"/>
            <a:r>
              <a:rPr lang="en-CA" u="sng" dirty="0">
                <a:hlinkClick r:id="rId2"/>
              </a:rPr>
              <a:t>https://github.com/remzi-arpacidusseau/ostep-projects/tree/master/concurrency-mapreduce</a:t>
            </a:r>
            <a:r>
              <a:rPr lang="en-CA" dirty="0"/>
              <a:t>.</a:t>
            </a:r>
          </a:p>
          <a:p>
            <a:r>
              <a:rPr lang="en-CA" dirty="0"/>
              <a:t>A simplification that is made for this project as suggested by the outline given is creating MapReduce for a single machine. There are 3 learning objectives for this personal end of term project. </a:t>
            </a:r>
          </a:p>
          <a:p>
            <a:pPr marL="914400" lvl="1" indent="-457200">
              <a:buAutoNum type="arabicPeriod"/>
            </a:pPr>
            <a:r>
              <a:rPr lang="en-CA" dirty="0"/>
              <a:t>Learn about and understand the nature of the MapReduce paradigm.</a:t>
            </a:r>
          </a:p>
          <a:p>
            <a:pPr marL="914400" lvl="1" indent="-457200">
              <a:buAutoNum type="arabicPeriod"/>
            </a:pPr>
            <a:r>
              <a:rPr lang="en-CA" dirty="0"/>
              <a:t>Implement a correct and efficient version of MapReduce that utilizes threads.</a:t>
            </a:r>
          </a:p>
          <a:p>
            <a:pPr marL="914400" lvl="1" indent="-457200">
              <a:buAutoNum type="arabicPeriod"/>
            </a:pPr>
            <a:r>
              <a:rPr lang="en-CA" dirty="0"/>
              <a:t>Gain more experience and familiarity creating concurrent code.</a:t>
            </a:r>
          </a:p>
          <a:p>
            <a:r>
              <a:rPr lang="en-CA" dirty="0"/>
              <a:t>Will be used/implemented in the context of word counts</a:t>
            </a:r>
          </a:p>
          <a:p>
            <a:endParaRPr lang="en-CA" dirty="0"/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914400" lvl="1" indent="-457200">
              <a:buAutoNum type="arabicPeriod"/>
            </a:pP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1C3C-6E16-C74E-845C-19C66D18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 what actually is MapReduce?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A66D-FEB4-FC40-A8B0-CB74DE1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MapReduce can perform distributed and parallel computations using large datasets across a large number of nodes</a:t>
            </a:r>
          </a:p>
          <a:p>
            <a:r>
              <a:rPr lang="en-CA" dirty="0"/>
              <a:t>A MapReduce job usually splits the input datasets and then process each of them independently by the Map tasks in a completely parallel manner… BUT in my implementation this is done in a concurrent manner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6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7706-F994-8741-90C0-D78BB01E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Following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B519-7748-4A40-A37B-D3EA7375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569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Mapper</a:t>
            </a:r>
          </a:p>
          <a:p>
            <a:pPr lvl="1"/>
            <a:r>
              <a:rPr lang="en-US" dirty="0"/>
              <a:t>Some logic is applied to ”n” data blocks spread across different node. </a:t>
            </a:r>
          </a:p>
          <a:p>
            <a:pPr lvl="1"/>
            <a:r>
              <a:rPr lang="en-US" dirty="0"/>
              <a:t>The data blocks in my implementation are words and the nodes are files.</a:t>
            </a:r>
          </a:p>
          <a:p>
            <a:pPr marL="457200" indent="-457200">
              <a:buAutoNum type="arabicPeriod"/>
            </a:pPr>
            <a:r>
              <a:rPr lang="en-US" dirty="0"/>
              <a:t>Shuffle and Sort</a:t>
            </a:r>
          </a:p>
          <a:p>
            <a:pPr lvl="1"/>
            <a:r>
              <a:rPr lang="en-US" dirty="0"/>
              <a:t>The output of the mapper then gets sorted</a:t>
            </a:r>
          </a:p>
          <a:p>
            <a:pPr lvl="1"/>
            <a:r>
              <a:rPr lang="en-US" dirty="0"/>
              <a:t>Repeated values get removed and the values get grouped together based on keys</a:t>
            </a:r>
          </a:p>
          <a:p>
            <a:pPr lvl="1"/>
            <a:r>
              <a:rPr lang="en-US" dirty="0"/>
              <a:t>This was done using quick sort and a concurrent hash table/ map	</a:t>
            </a:r>
          </a:p>
          <a:p>
            <a:pPr marL="457200" indent="-457200">
              <a:buAutoNum type="arabicPeriod"/>
            </a:pPr>
            <a:r>
              <a:rPr lang="en-US" dirty="0"/>
              <a:t>Reducer</a:t>
            </a:r>
          </a:p>
          <a:p>
            <a:pPr lvl="1"/>
            <a:r>
              <a:rPr lang="en-US" dirty="0"/>
              <a:t>The output from the previous step is used in this phase.</a:t>
            </a:r>
          </a:p>
          <a:p>
            <a:pPr lvl="1"/>
            <a:r>
              <a:rPr lang="en-US" dirty="0"/>
              <a:t>“Consolidates” the outputs and creates the finalized product.</a:t>
            </a:r>
          </a:p>
          <a:p>
            <a:pPr lvl="1"/>
            <a:r>
              <a:rPr lang="en-US" dirty="0"/>
              <a:t>Counts the words in my case.</a:t>
            </a:r>
          </a:p>
          <a:p>
            <a:pPr marL="457200" indent="-457200">
              <a:buAutoNum type="arabicPeriod"/>
            </a:pPr>
            <a:r>
              <a:rPr lang="en-US" dirty="0"/>
              <a:t>Combiner (Optional)</a:t>
            </a:r>
          </a:p>
          <a:p>
            <a:pPr lvl="1"/>
            <a:r>
              <a:rPr lang="en-US" dirty="0"/>
              <a:t>Provides performance increase by combining inputs from the same node.</a:t>
            </a:r>
          </a:p>
        </p:txBody>
      </p:sp>
    </p:spTree>
    <p:extLst>
      <p:ext uri="{BB962C8B-B14F-4D97-AF65-F5344CB8AC3E}">
        <p14:creationId xmlns:p14="http://schemas.microsoft.com/office/powerpoint/2010/main" val="398510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42B2-625F-2D4E-9163-4CBD91C7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0622-BE82-CB4F-96E6-2D30B03D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F1520-841C-494F-A1C6-70B15C839D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50" y="1066799"/>
            <a:ext cx="7416521" cy="47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961A-604C-014B-88F0-39A9311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Provided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8C80-6638-7A49-B0AD-73FAD70F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0EF1D6-9A00-5546-ABAF-56EF7F71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91" y="1718269"/>
            <a:ext cx="7267103" cy="48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2062-8945-0442-9AD1-89CDA60D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773A-1BE2-BD49-A7CE-AACE5C70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CD089-32EB-A346-B9D6-3DC106B4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54" y="1790790"/>
            <a:ext cx="7421714" cy="47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65E2-6572-BF45-B2F0-63AB03C1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504B-1C5C-AA4C-8DAB-07E5CA30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0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many different areas of my implementation that I wanted to test, however due to time constraints I had to narrow it down to two sets of testing involving…</a:t>
            </a:r>
          </a:p>
          <a:p>
            <a:r>
              <a:rPr lang="en-US" dirty="0"/>
              <a:t>Ensuring the correct output</a:t>
            </a:r>
          </a:p>
          <a:p>
            <a:pPr marL="914400" lvl="1" indent="-457200">
              <a:buAutoNum type="arabicPeriod"/>
            </a:pPr>
            <a:r>
              <a:rPr lang="en-CA" dirty="0"/>
              <a:t>1 file containing non-repeating words.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1 file containing repeating and non-repeating words.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Multiple files containing repeating, non-repeating words and overlapping words.</a:t>
            </a:r>
          </a:p>
          <a:p>
            <a:r>
              <a:rPr lang="en-CA" dirty="0"/>
              <a:t> The timing of different file contents with my Reducer</a:t>
            </a:r>
          </a:p>
          <a:p>
            <a:pPr marL="914400" lvl="1" indent="-457200">
              <a:buAutoNum type="arabicPeriod"/>
            </a:pPr>
            <a:r>
              <a:rPr lang="en-CA" dirty="0"/>
              <a:t>Best Case: 1 file all the same word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Average Case: 1 file with a real-world example from free published text.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CA" dirty="0"/>
              <a:t>Worst Case: All different words.</a:t>
            </a:r>
          </a:p>
        </p:txBody>
      </p:sp>
    </p:spTree>
    <p:extLst>
      <p:ext uri="{BB962C8B-B14F-4D97-AF65-F5344CB8AC3E}">
        <p14:creationId xmlns:p14="http://schemas.microsoft.com/office/powerpoint/2010/main" val="144229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4590</TotalTime>
  <Words>671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A Concurrent Implementation of MapReduce </vt:lpstr>
      <vt:lpstr>Motivation</vt:lpstr>
      <vt:lpstr>Project Details</vt:lpstr>
      <vt:lpstr>Well… what actually is MapReduce?</vt:lpstr>
      <vt:lpstr>Think of the Following components</vt:lpstr>
      <vt:lpstr>PowerPoint Presentation</vt:lpstr>
      <vt:lpstr>The Provided interface</vt:lpstr>
      <vt:lpstr>Word Counting</vt:lpstr>
      <vt:lpstr>Tests</vt:lpstr>
      <vt:lpstr>Results &amp; Analysis</vt:lpstr>
      <vt:lpstr>PowerPoint Presentation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Concurrent Implementation of MapReduce </dc:title>
  <dc:creator>Mitchell Lawson</dc:creator>
  <cp:lastModifiedBy>Mitchell Lawson</cp:lastModifiedBy>
  <cp:revision>3</cp:revision>
  <dcterms:created xsi:type="dcterms:W3CDTF">2021-12-16T20:41:46Z</dcterms:created>
  <dcterms:modified xsi:type="dcterms:W3CDTF">2021-12-20T03:19:24Z</dcterms:modified>
</cp:coreProperties>
</file>