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62" r:id="rId3"/>
    <p:sldId id="269" r:id="rId4"/>
    <p:sldId id="270" r:id="rId5"/>
    <p:sldId id="271" r:id="rId6"/>
    <p:sldId id="272" r:id="rId7"/>
    <p:sldId id="257" r:id="rId8"/>
    <p:sldId id="259" r:id="rId9"/>
    <p:sldId id="260" r:id="rId10"/>
    <p:sldId id="261" r:id="rId11"/>
    <p:sldId id="263" r:id="rId12"/>
    <p:sldId id="264" r:id="rId13"/>
    <p:sldId id="265" r:id="rId14"/>
    <p:sldId id="266" r:id="rId15"/>
    <p:sldId id="267" r:id="rId16"/>
    <p:sldId id="268" r:id="rId17"/>
  </p:sldIdLst>
  <p:sldSz cx="9144000" cy="5143500" type="screen16x9"/>
  <p:notesSz cx="6858000" cy="9144000"/>
  <p:embeddedFontLst>
    <p:embeddedFont>
      <p:font typeface="Rubik" panose="020B0604020202020204" charset="-79"/>
      <p:regular r:id="rId19"/>
      <p:bold r:id="rId20"/>
      <p:italic r:id="rId21"/>
      <p:boldItalic r:id="rId22"/>
    </p:embeddedFont>
    <p:embeddedFont>
      <p:font typeface="Montserra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usso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2523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c8da4a9e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c8da4a9e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2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c8da4a9e7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c8da4a9e7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sz="220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137455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8818b61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8818b6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1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c8818b61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c8818b61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39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c8818b61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c8818b61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768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c8818b61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c8818b61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93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c8da4a9e7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c8da4a9e7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4687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c8da4a9e7_0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c8da4a9e7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04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c8da4a9e7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c8da4a9e7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12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8c2f65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c8c2f65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5975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8818b61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8818b6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c8da4a9e7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c8da4a9e7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sz="220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83890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c8da4a9e7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c8da4a9e7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3471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c8da4a9e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c8da4a9e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Introduce your team</a:t>
            </a:r>
            <a:endParaRPr/>
          </a:p>
        </p:txBody>
      </p:sp>
    </p:spTree>
    <p:extLst>
      <p:ext uri="{BB962C8B-B14F-4D97-AF65-F5344CB8AC3E}">
        <p14:creationId xmlns:p14="http://schemas.microsoft.com/office/powerpoint/2010/main" val="69989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c8da4a9e7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c8da4a9e7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Feel free to add more slides. </a:t>
            </a:r>
            <a:endParaRPr/>
          </a:p>
        </p:txBody>
      </p:sp>
    </p:spTree>
    <p:extLst>
      <p:ext uri="{BB962C8B-B14F-4D97-AF65-F5344CB8AC3E}">
        <p14:creationId xmlns:p14="http://schemas.microsoft.com/office/powerpoint/2010/main" val="3263215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8c2f65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c8c2f65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Note: Feel free to add more slides.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6152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5_Custom Layout">
  <p:cSld name="35_Custom Layout">
    <p:spTree>
      <p:nvGrpSpPr>
        <p:cNvPr id="1" name="Shape 50"/>
        <p:cNvGrpSpPr/>
        <p:nvPr/>
      </p:nvGrpSpPr>
      <p:grpSpPr>
        <a:xfrm>
          <a:off x="0" y="0"/>
          <a:ext cx="0" cy="0"/>
          <a:chOff x="0" y="0"/>
          <a:chExt cx="0" cy="0"/>
        </a:xfrm>
      </p:grpSpPr>
      <p:sp>
        <p:nvSpPr>
          <p:cNvPr id="51" name="Google Shape;51;p13"/>
          <p:cNvSpPr>
            <a:spLocks noGrp="1"/>
          </p:cNvSpPr>
          <p:nvPr>
            <p:ph type="pic" idx="2"/>
          </p:nvPr>
        </p:nvSpPr>
        <p:spPr>
          <a:xfrm>
            <a:off x="1771648" y="455957"/>
            <a:ext cx="2045100" cy="2045100"/>
          </a:xfrm>
          <a:prstGeom prst="rect">
            <a:avLst/>
          </a:prstGeom>
          <a:solidFill>
            <a:schemeClr val="lt1"/>
          </a:solidFill>
          <a:ln>
            <a:noFill/>
          </a:ln>
        </p:spPr>
        <p:txBody>
          <a:bodyPr spcFirstLastPara="1" wrap="square" lIns="68575" tIns="68575" rIns="68575" bIns="68575" anchor="ctr" anchorCtr="0">
            <a:noAutofit/>
          </a:bodyPr>
          <a:lstStyle>
            <a:lvl1pPr marR="0" lvl="0" algn="ctr" rtl="0">
              <a:lnSpc>
                <a:spcPct val="90000"/>
              </a:lnSpc>
              <a:spcBef>
                <a:spcPts val="800"/>
              </a:spcBef>
              <a:spcAft>
                <a:spcPts val="0"/>
              </a:spcAft>
              <a:buClr>
                <a:schemeClr val="dk1"/>
              </a:buClr>
              <a:buSzPts val="900"/>
              <a:buFont typeface="Arial"/>
              <a:buChar char="•"/>
              <a:defRPr sz="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2" name="Google Shape;52;p13"/>
          <p:cNvSpPr>
            <a:spLocks noGrp="1"/>
          </p:cNvSpPr>
          <p:nvPr>
            <p:ph type="pic" idx="3"/>
          </p:nvPr>
        </p:nvSpPr>
        <p:spPr>
          <a:xfrm>
            <a:off x="1771648" y="2632627"/>
            <a:ext cx="2045100" cy="2045100"/>
          </a:xfrm>
          <a:prstGeom prst="rect">
            <a:avLst/>
          </a:prstGeom>
          <a:solidFill>
            <a:schemeClr val="lt1"/>
          </a:solidFill>
          <a:ln>
            <a:noFill/>
          </a:ln>
        </p:spPr>
        <p:txBody>
          <a:bodyPr spcFirstLastPara="1" wrap="square" lIns="68575" tIns="68575" rIns="68575" bIns="68575" anchor="ctr" anchorCtr="0">
            <a:noAutofit/>
          </a:bodyPr>
          <a:lstStyle>
            <a:lvl1pPr marR="0" lvl="0" algn="ctr" rtl="0">
              <a:lnSpc>
                <a:spcPct val="90000"/>
              </a:lnSpc>
              <a:spcBef>
                <a:spcPts val="800"/>
              </a:spcBef>
              <a:spcAft>
                <a:spcPts val="0"/>
              </a:spcAft>
              <a:buClr>
                <a:schemeClr val="dk1"/>
              </a:buClr>
              <a:buSzPts val="900"/>
              <a:buFont typeface="Arial"/>
              <a:buChar char="•"/>
              <a:defRPr sz="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a:spLocks noGrp="1"/>
          </p:cNvSpPr>
          <p:nvPr>
            <p:ph type="pic" idx="4"/>
          </p:nvPr>
        </p:nvSpPr>
        <p:spPr>
          <a:xfrm>
            <a:off x="2863712" y="1544292"/>
            <a:ext cx="2045100" cy="2045100"/>
          </a:xfrm>
          <a:prstGeom prst="rect">
            <a:avLst/>
          </a:prstGeom>
          <a:solidFill>
            <a:schemeClr val="lt1"/>
          </a:solidFill>
          <a:ln>
            <a:noFill/>
          </a:ln>
        </p:spPr>
        <p:txBody>
          <a:bodyPr spcFirstLastPara="1" wrap="square" lIns="68575" tIns="68575" rIns="68575" bIns="68575" anchor="ctr" anchorCtr="0">
            <a:noAutofit/>
          </a:bodyPr>
          <a:lstStyle>
            <a:lvl1pPr marR="0" lvl="0" algn="ctr" rtl="0">
              <a:lnSpc>
                <a:spcPct val="90000"/>
              </a:lnSpc>
              <a:spcBef>
                <a:spcPts val="800"/>
              </a:spcBef>
              <a:spcAft>
                <a:spcPts val="0"/>
              </a:spcAft>
              <a:buClr>
                <a:schemeClr val="dk1"/>
              </a:buClr>
              <a:buSzPts val="900"/>
              <a:buFont typeface="Arial"/>
              <a:buChar char="•"/>
              <a:defRPr sz="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a:spLocks noGrp="1"/>
          </p:cNvSpPr>
          <p:nvPr>
            <p:ph type="pic" idx="5"/>
          </p:nvPr>
        </p:nvSpPr>
        <p:spPr>
          <a:xfrm>
            <a:off x="679584" y="1544292"/>
            <a:ext cx="2045100" cy="2045100"/>
          </a:xfrm>
          <a:prstGeom prst="rect">
            <a:avLst/>
          </a:prstGeom>
          <a:solidFill>
            <a:schemeClr val="lt1"/>
          </a:solidFill>
          <a:ln>
            <a:noFill/>
          </a:ln>
        </p:spPr>
        <p:txBody>
          <a:bodyPr spcFirstLastPara="1" wrap="square" lIns="68575" tIns="68575" rIns="68575" bIns="68575" anchor="ctr" anchorCtr="0">
            <a:noAutofit/>
          </a:bodyPr>
          <a:lstStyle>
            <a:lvl1pPr marR="0" lvl="0" algn="ctr" rtl="0">
              <a:lnSpc>
                <a:spcPct val="90000"/>
              </a:lnSpc>
              <a:spcBef>
                <a:spcPts val="800"/>
              </a:spcBef>
              <a:spcAft>
                <a:spcPts val="0"/>
              </a:spcAft>
              <a:buClr>
                <a:schemeClr val="dk1"/>
              </a:buClr>
              <a:buSzPts val="900"/>
              <a:buFont typeface="Arial"/>
              <a:buChar char="•"/>
              <a:defRPr sz="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datastudio.google.com/u/0/reporting/b3ad967d-73e5-4d93-a6b9-54d8cec087c8/page/EqzwC" TargetMode="Externa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p:nvPr/>
        </p:nvSpPr>
        <p:spPr>
          <a:xfrm>
            <a:off x="2105400" y="3560900"/>
            <a:ext cx="4933200" cy="110796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b="1" dirty="0" err="1" smtClean="0">
                <a:solidFill>
                  <a:schemeClr val="dk1"/>
                </a:solidFill>
                <a:latin typeface="Rubik"/>
                <a:ea typeface="Rubik"/>
                <a:cs typeface="Rubik"/>
                <a:sym typeface="Rubik"/>
              </a:rPr>
              <a:t>Milayani</a:t>
            </a:r>
            <a:endParaRPr sz="2400" b="1" dirty="0">
              <a:solidFill>
                <a:schemeClr val="dk1"/>
              </a:solidFill>
              <a:latin typeface="Rubik"/>
              <a:ea typeface="Rubik"/>
              <a:cs typeface="Rubik"/>
              <a:sym typeface="Rubik"/>
            </a:endParaRPr>
          </a:p>
          <a:p>
            <a:pPr marL="0" lvl="0" indent="0" algn="ctr" rtl="0">
              <a:spcBef>
                <a:spcPts val="0"/>
              </a:spcBef>
              <a:spcAft>
                <a:spcPts val="0"/>
              </a:spcAft>
              <a:buClr>
                <a:schemeClr val="dk1"/>
              </a:buClr>
              <a:buSzPts val="1100"/>
              <a:buFont typeface="Arial"/>
              <a:buNone/>
            </a:pPr>
            <a:r>
              <a:rPr lang="en-GB" b="1" dirty="0" smtClean="0">
                <a:solidFill>
                  <a:schemeClr val="dk1"/>
                </a:solidFill>
                <a:latin typeface="Rubik"/>
                <a:ea typeface="Rubik"/>
                <a:cs typeface="Rubik"/>
                <a:sym typeface="Rubik"/>
              </a:rPr>
              <a:t>Data Analyst</a:t>
            </a:r>
            <a:endParaRPr b="1" dirty="0">
              <a:solidFill>
                <a:schemeClr val="dk1"/>
              </a:solidFill>
              <a:latin typeface="Rubik"/>
              <a:ea typeface="Rubik"/>
              <a:cs typeface="Rubik"/>
              <a:sym typeface="Rubik"/>
            </a:endParaRPr>
          </a:p>
          <a:p>
            <a:pPr marL="0" lvl="0" indent="0" algn="ctr" rtl="0">
              <a:spcBef>
                <a:spcPts val="0"/>
              </a:spcBef>
              <a:spcAft>
                <a:spcPts val="0"/>
              </a:spcAft>
              <a:buNone/>
            </a:pPr>
            <a:endParaRPr sz="2000" b="1"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19"/>
        <p:cNvGrpSpPr/>
        <p:nvPr/>
      </p:nvGrpSpPr>
      <p:grpSpPr>
        <a:xfrm>
          <a:off x="0" y="0"/>
          <a:ext cx="0" cy="0"/>
          <a:chOff x="0" y="0"/>
          <a:chExt cx="0" cy="0"/>
        </a:xfrm>
      </p:grpSpPr>
      <p:sp>
        <p:nvSpPr>
          <p:cNvPr id="120" name="Google Shape;120;p19"/>
          <p:cNvSpPr txBox="1"/>
          <p:nvPr/>
        </p:nvSpPr>
        <p:spPr>
          <a:xfrm>
            <a:off x="314800" y="328000"/>
            <a:ext cx="4857600" cy="6156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a:solidFill>
                  <a:schemeClr val="lt1"/>
                </a:solidFill>
                <a:latin typeface="Rubik"/>
                <a:ea typeface="Rubik"/>
                <a:cs typeface="Rubik"/>
                <a:sym typeface="Rubik"/>
              </a:rPr>
              <a:t>Success </a:t>
            </a:r>
            <a:r>
              <a:rPr lang="en-GB" sz="2800" b="1" dirty="0" err="1">
                <a:solidFill>
                  <a:schemeClr val="lt1"/>
                </a:solidFill>
                <a:latin typeface="Rubik"/>
                <a:ea typeface="Rubik"/>
                <a:cs typeface="Rubik"/>
                <a:sym typeface="Rubik"/>
              </a:rPr>
              <a:t>Matrics</a:t>
            </a:r>
            <a:endParaRPr sz="4000" b="1" dirty="0">
              <a:solidFill>
                <a:schemeClr val="lt1"/>
              </a:solidFill>
              <a:latin typeface="Rubik"/>
              <a:ea typeface="Rubik"/>
              <a:cs typeface="Rubik"/>
              <a:sym typeface="Rubik"/>
            </a:endParaRPr>
          </a:p>
        </p:txBody>
      </p:sp>
      <p:grpSp>
        <p:nvGrpSpPr>
          <p:cNvPr id="121" name="Google Shape;121;p19"/>
          <p:cNvGrpSpPr/>
          <p:nvPr/>
        </p:nvGrpSpPr>
        <p:grpSpPr>
          <a:xfrm>
            <a:off x="-2131159" y="3484805"/>
            <a:ext cx="856973" cy="789499"/>
            <a:chOff x="9523125" y="1329375"/>
            <a:chExt cx="1238400" cy="783000"/>
          </a:xfrm>
        </p:grpSpPr>
        <p:sp>
          <p:nvSpPr>
            <p:cNvPr id="122" name="Google Shape;122;p19"/>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9"/>
          <p:cNvGrpSpPr/>
          <p:nvPr/>
        </p:nvGrpSpPr>
        <p:grpSpPr>
          <a:xfrm>
            <a:off x="2984664" y="2127542"/>
            <a:ext cx="3022271" cy="1923734"/>
            <a:chOff x="3052825" y="1069500"/>
            <a:chExt cx="3369310" cy="2266950"/>
          </a:xfrm>
        </p:grpSpPr>
        <p:grpSp>
          <p:nvGrpSpPr>
            <p:cNvPr id="127" name="Google Shape;127;p19"/>
            <p:cNvGrpSpPr/>
            <p:nvPr/>
          </p:nvGrpSpPr>
          <p:grpSpPr>
            <a:xfrm>
              <a:off x="3052825" y="1069500"/>
              <a:ext cx="3369310" cy="2266950"/>
              <a:chOff x="3052825" y="1069500"/>
              <a:chExt cx="3369310" cy="2266950"/>
            </a:xfrm>
          </p:grpSpPr>
          <p:pic>
            <p:nvPicPr>
              <p:cNvPr id="128" name="Google Shape;128;p19"/>
              <p:cNvPicPr preferRelativeResize="0"/>
              <p:nvPr/>
            </p:nvPicPr>
            <p:blipFill>
              <a:blip r:embed="rId3">
                <a:alphaModFix/>
              </a:blip>
              <a:stretch>
                <a:fillRect/>
              </a:stretch>
            </p:blipFill>
            <p:spPr>
              <a:xfrm>
                <a:off x="3052825" y="1069500"/>
                <a:ext cx="3369310" cy="2266950"/>
              </a:xfrm>
              <a:prstGeom prst="rect">
                <a:avLst/>
              </a:prstGeom>
              <a:noFill/>
              <a:ln>
                <a:noFill/>
              </a:ln>
            </p:spPr>
          </p:pic>
          <p:pic>
            <p:nvPicPr>
              <p:cNvPr id="129" name="Google Shape;129;p19"/>
              <p:cNvPicPr preferRelativeResize="0"/>
              <p:nvPr/>
            </p:nvPicPr>
            <p:blipFill rotWithShape="1">
              <a:blip r:embed="rId3">
                <a:alphaModFix/>
              </a:blip>
              <a:srcRect l="36883" t="74362" r="58076" b="7776"/>
              <a:stretch/>
            </p:blipFill>
            <p:spPr>
              <a:xfrm>
                <a:off x="3893350" y="2661025"/>
                <a:ext cx="460800" cy="402000"/>
              </a:xfrm>
              <a:prstGeom prst="ellipse">
                <a:avLst/>
              </a:prstGeom>
              <a:noFill/>
              <a:ln>
                <a:noFill/>
              </a:ln>
            </p:spPr>
          </p:pic>
        </p:grpSp>
        <p:pic>
          <p:nvPicPr>
            <p:cNvPr id="130" name="Google Shape;130;p19"/>
            <p:cNvPicPr preferRelativeResize="0"/>
            <p:nvPr/>
          </p:nvPicPr>
          <p:blipFill rotWithShape="1">
            <a:blip r:embed="rId4">
              <a:alphaModFix/>
            </a:blip>
            <a:srcRect l="42330" t="69347" r="50233" b="20891"/>
            <a:stretch/>
          </p:blipFill>
          <p:spPr>
            <a:xfrm>
              <a:off x="3955025" y="2528625"/>
              <a:ext cx="474102" cy="638500"/>
            </a:xfrm>
            <a:prstGeom prst="rect">
              <a:avLst/>
            </a:prstGeom>
            <a:noFill/>
            <a:ln>
              <a:noFill/>
            </a:ln>
          </p:spPr>
        </p:pic>
      </p:grpSp>
      <p:pic>
        <p:nvPicPr>
          <p:cNvPr id="131" name="Google Shape;131;p19"/>
          <p:cNvPicPr preferRelativeResize="0"/>
          <p:nvPr/>
        </p:nvPicPr>
        <p:blipFill>
          <a:blip r:embed="rId5">
            <a:alphaModFix/>
          </a:blip>
          <a:stretch>
            <a:fillRect/>
          </a:stretch>
        </p:blipFill>
        <p:spPr>
          <a:xfrm>
            <a:off x="248125" y="1417875"/>
            <a:ext cx="3813508" cy="1258639"/>
          </a:xfrm>
          <a:prstGeom prst="rect">
            <a:avLst/>
          </a:prstGeom>
          <a:noFill/>
          <a:ln>
            <a:noFill/>
          </a:ln>
        </p:spPr>
      </p:pic>
      <p:pic>
        <p:nvPicPr>
          <p:cNvPr id="132" name="Google Shape;132;p19"/>
          <p:cNvPicPr preferRelativeResize="0"/>
          <p:nvPr/>
        </p:nvPicPr>
        <p:blipFill>
          <a:blip r:embed="rId6">
            <a:alphaModFix/>
          </a:blip>
          <a:stretch>
            <a:fillRect/>
          </a:stretch>
        </p:blipFill>
        <p:spPr>
          <a:xfrm>
            <a:off x="193621" y="3288863"/>
            <a:ext cx="3549084" cy="1369162"/>
          </a:xfrm>
          <a:prstGeom prst="rect">
            <a:avLst/>
          </a:prstGeom>
          <a:noFill/>
          <a:ln>
            <a:noFill/>
          </a:ln>
        </p:spPr>
      </p:pic>
      <p:pic>
        <p:nvPicPr>
          <p:cNvPr id="133" name="Google Shape;133;p19"/>
          <p:cNvPicPr preferRelativeResize="0"/>
          <p:nvPr/>
        </p:nvPicPr>
        <p:blipFill>
          <a:blip r:embed="rId7">
            <a:alphaModFix/>
          </a:blip>
          <a:stretch>
            <a:fillRect/>
          </a:stretch>
        </p:blipFill>
        <p:spPr>
          <a:xfrm>
            <a:off x="5343848" y="3022168"/>
            <a:ext cx="2910008" cy="861933"/>
          </a:xfrm>
          <a:prstGeom prst="rect">
            <a:avLst/>
          </a:prstGeom>
          <a:noFill/>
          <a:ln>
            <a:noFill/>
          </a:ln>
        </p:spPr>
      </p:pic>
      <p:pic>
        <p:nvPicPr>
          <p:cNvPr id="134" name="Google Shape;134;p19"/>
          <p:cNvPicPr preferRelativeResize="0"/>
          <p:nvPr/>
        </p:nvPicPr>
        <p:blipFill>
          <a:blip r:embed="rId8">
            <a:alphaModFix/>
          </a:blip>
          <a:stretch>
            <a:fillRect/>
          </a:stretch>
        </p:blipFill>
        <p:spPr>
          <a:xfrm>
            <a:off x="4810206" y="1664078"/>
            <a:ext cx="3547994" cy="823442"/>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52"/>
        <p:cNvGrpSpPr/>
        <p:nvPr/>
      </p:nvGrpSpPr>
      <p:grpSpPr>
        <a:xfrm>
          <a:off x="0" y="0"/>
          <a:ext cx="0" cy="0"/>
          <a:chOff x="0" y="0"/>
          <a:chExt cx="0" cy="0"/>
        </a:xfrm>
      </p:grpSpPr>
      <p:sp>
        <p:nvSpPr>
          <p:cNvPr id="153" name="Google Shape;153;p21"/>
          <p:cNvSpPr txBox="1"/>
          <p:nvPr/>
        </p:nvSpPr>
        <p:spPr>
          <a:xfrm>
            <a:off x="245425" y="253125"/>
            <a:ext cx="5700900" cy="8772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Montserrat"/>
                <a:ea typeface="Montserrat"/>
                <a:cs typeface="Montserrat"/>
                <a:sym typeface="Montserrat"/>
              </a:rPr>
              <a:t>DATA &amp; ANALYST!</a:t>
            </a:r>
            <a:endParaRPr sz="5000" b="1">
              <a:solidFill>
                <a:schemeClr val="lt1"/>
              </a:solidFill>
              <a:latin typeface="Montserrat"/>
              <a:ea typeface="Montserrat"/>
              <a:cs typeface="Montserrat"/>
              <a:sym typeface="Montserrat"/>
            </a:endParaRPr>
          </a:p>
        </p:txBody>
      </p:sp>
      <p:grpSp>
        <p:nvGrpSpPr>
          <p:cNvPr id="154" name="Google Shape;154;p21"/>
          <p:cNvGrpSpPr/>
          <p:nvPr/>
        </p:nvGrpSpPr>
        <p:grpSpPr>
          <a:xfrm>
            <a:off x="-2131159" y="3484805"/>
            <a:ext cx="856973" cy="789499"/>
            <a:chOff x="9523125" y="1329375"/>
            <a:chExt cx="1238400" cy="783000"/>
          </a:xfrm>
        </p:grpSpPr>
        <p:sp>
          <p:nvSpPr>
            <p:cNvPr id="155" name="Google Shape;155;p21"/>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9" name="Google Shape;159;p21"/>
          <p:cNvPicPr preferRelativeResize="0"/>
          <p:nvPr/>
        </p:nvPicPr>
        <p:blipFill rotWithShape="1">
          <a:blip r:embed="rId3">
            <a:alphaModFix/>
          </a:blip>
          <a:srcRect t="31941" r="50295" b="11191"/>
          <a:stretch/>
        </p:blipFill>
        <p:spPr>
          <a:xfrm>
            <a:off x="66975" y="3640700"/>
            <a:ext cx="1313574" cy="1502801"/>
          </a:xfrm>
          <a:prstGeom prst="rect">
            <a:avLst/>
          </a:prstGeom>
          <a:noFill/>
          <a:ln>
            <a:noFill/>
          </a:ln>
        </p:spPr>
      </p:pic>
      <p:sp>
        <p:nvSpPr>
          <p:cNvPr id="160" name="Google Shape;160;p21"/>
          <p:cNvSpPr txBox="1"/>
          <p:nvPr/>
        </p:nvSpPr>
        <p:spPr>
          <a:xfrm>
            <a:off x="1503800" y="2367475"/>
            <a:ext cx="7161000" cy="2630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lt1"/>
              </a:buClr>
              <a:buSzPts val="1400"/>
              <a:buAutoNum type="arabicPeriod"/>
            </a:pPr>
            <a:r>
              <a:rPr lang="en-GB">
                <a:solidFill>
                  <a:schemeClr val="lt1"/>
                </a:solidFill>
              </a:rPr>
              <a:t>Pada tahun 2021, penduduk Kota Bandung meningkat sebesar 0.8% dari tahun sebelumnya</a:t>
            </a:r>
            <a:endParaRPr>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GB">
                <a:solidFill>
                  <a:schemeClr val="lt1"/>
                </a:solidFill>
              </a:rPr>
              <a:t>Hal ini juga diikuti dengan peningkatan PDRB pada tahun 2021 sebesar 4.4%</a:t>
            </a:r>
            <a:endParaRPr>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GB">
                <a:solidFill>
                  <a:schemeClr val="lt1"/>
                </a:solidFill>
              </a:rPr>
              <a:t>Selain itu, jumlah timbulan sampah yang dihasilkan di Kota Bandung pada tahun 2021 sebesar 581,3 ribu ton sampah, sayangnya untuk data tahun sebelumnya tidak dapat ditemukan sehingga tidak dapat dilihat hubungannya dengan peningkatan PDRB.</a:t>
            </a:r>
            <a:endParaRPr>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GB">
                <a:solidFill>
                  <a:schemeClr val="lt1"/>
                </a:solidFill>
              </a:rPr>
              <a:t>Dampak dari FLW adalah rata-rata emisi yang dihasilkan sebesar 2.324,24 kg CO2-ek/1 ton FLW. Sehingga dalam setahun Kota Bandung telah menghasilkan 601.210.262,1 kg CO2-ek</a:t>
            </a:r>
            <a:endParaRPr>
              <a:solidFill>
                <a:schemeClr val="lt1"/>
              </a:solidFill>
            </a:endParaRPr>
          </a:p>
        </p:txBody>
      </p:sp>
      <p:pic>
        <p:nvPicPr>
          <p:cNvPr id="161" name="Google Shape;161;p21"/>
          <p:cNvPicPr preferRelativeResize="0"/>
          <p:nvPr/>
        </p:nvPicPr>
        <p:blipFill>
          <a:blip r:embed="rId4">
            <a:alphaModFix/>
          </a:blip>
          <a:stretch>
            <a:fillRect/>
          </a:stretch>
        </p:blipFill>
        <p:spPr>
          <a:xfrm>
            <a:off x="480450" y="1130325"/>
            <a:ext cx="8184301" cy="10899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65"/>
        <p:cNvGrpSpPr/>
        <p:nvPr/>
      </p:nvGrpSpPr>
      <p:grpSpPr>
        <a:xfrm>
          <a:off x="0" y="0"/>
          <a:ext cx="0" cy="0"/>
          <a:chOff x="0" y="0"/>
          <a:chExt cx="0" cy="0"/>
        </a:xfrm>
      </p:grpSpPr>
      <p:grpSp>
        <p:nvGrpSpPr>
          <p:cNvPr id="166" name="Google Shape;166;p22"/>
          <p:cNvGrpSpPr/>
          <p:nvPr/>
        </p:nvGrpSpPr>
        <p:grpSpPr>
          <a:xfrm>
            <a:off x="-2131159" y="3484805"/>
            <a:ext cx="856973" cy="789499"/>
            <a:chOff x="9523125" y="1329375"/>
            <a:chExt cx="1238400" cy="783000"/>
          </a:xfrm>
        </p:grpSpPr>
        <p:sp>
          <p:nvSpPr>
            <p:cNvPr id="167" name="Google Shape;167;p22"/>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Google Shape;171;p22"/>
          <p:cNvPicPr preferRelativeResize="0"/>
          <p:nvPr/>
        </p:nvPicPr>
        <p:blipFill>
          <a:blip r:embed="rId3">
            <a:alphaModFix amt="90000"/>
          </a:blip>
          <a:stretch>
            <a:fillRect/>
          </a:stretch>
        </p:blipFill>
        <p:spPr>
          <a:xfrm>
            <a:off x="6186550" y="3434724"/>
            <a:ext cx="2561125" cy="1708776"/>
          </a:xfrm>
          <a:prstGeom prst="rect">
            <a:avLst/>
          </a:prstGeom>
          <a:noFill/>
          <a:ln>
            <a:noFill/>
          </a:ln>
        </p:spPr>
      </p:pic>
      <p:sp>
        <p:nvSpPr>
          <p:cNvPr id="172" name="Google Shape;172;p22"/>
          <p:cNvSpPr txBox="1"/>
          <p:nvPr/>
        </p:nvSpPr>
        <p:spPr>
          <a:xfrm>
            <a:off x="159150" y="196050"/>
            <a:ext cx="5700900" cy="8772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Montserrat"/>
                <a:ea typeface="Montserrat"/>
                <a:cs typeface="Montserrat"/>
                <a:sym typeface="Montserrat"/>
              </a:rPr>
              <a:t>DATA &amp; ANALYST!</a:t>
            </a:r>
            <a:endParaRPr sz="5000" b="1">
              <a:solidFill>
                <a:schemeClr val="lt1"/>
              </a:solidFill>
              <a:latin typeface="Montserrat"/>
              <a:ea typeface="Montserrat"/>
              <a:cs typeface="Montserrat"/>
              <a:sym typeface="Montserrat"/>
            </a:endParaRPr>
          </a:p>
        </p:txBody>
      </p:sp>
      <p:pic>
        <p:nvPicPr>
          <p:cNvPr id="173" name="Google Shape;173;p22"/>
          <p:cNvPicPr preferRelativeResize="0"/>
          <p:nvPr/>
        </p:nvPicPr>
        <p:blipFill rotWithShape="1">
          <a:blip r:embed="rId4">
            <a:alphaModFix/>
          </a:blip>
          <a:srcRect l="621" t="1469" r="690" b="1206"/>
          <a:stretch/>
        </p:blipFill>
        <p:spPr>
          <a:xfrm>
            <a:off x="414150" y="1128900"/>
            <a:ext cx="4355275" cy="3687274"/>
          </a:xfrm>
          <a:prstGeom prst="rect">
            <a:avLst/>
          </a:prstGeom>
          <a:noFill/>
          <a:ln>
            <a:noFill/>
          </a:ln>
        </p:spPr>
      </p:pic>
      <p:pic>
        <p:nvPicPr>
          <p:cNvPr id="174" name="Google Shape;174;p22"/>
          <p:cNvPicPr preferRelativeResize="0"/>
          <p:nvPr/>
        </p:nvPicPr>
        <p:blipFill rotWithShape="1">
          <a:blip r:embed="rId5">
            <a:alphaModFix/>
          </a:blip>
          <a:srcRect t="4299" b="4808"/>
          <a:stretch/>
        </p:blipFill>
        <p:spPr>
          <a:xfrm>
            <a:off x="5991100" y="456100"/>
            <a:ext cx="2756576" cy="313167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78"/>
        <p:cNvGrpSpPr/>
        <p:nvPr/>
      </p:nvGrpSpPr>
      <p:grpSpPr>
        <a:xfrm>
          <a:off x="0" y="0"/>
          <a:ext cx="0" cy="0"/>
          <a:chOff x="0" y="0"/>
          <a:chExt cx="0" cy="0"/>
        </a:xfrm>
      </p:grpSpPr>
      <p:grpSp>
        <p:nvGrpSpPr>
          <p:cNvPr id="179" name="Google Shape;179;p23"/>
          <p:cNvGrpSpPr/>
          <p:nvPr/>
        </p:nvGrpSpPr>
        <p:grpSpPr>
          <a:xfrm>
            <a:off x="-2131159" y="3484805"/>
            <a:ext cx="856973" cy="789499"/>
            <a:chOff x="9523125" y="1329375"/>
            <a:chExt cx="1238400" cy="783000"/>
          </a:xfrm>
        </p:grpSpPr>
        <p:sp>
          <p:nvSpPr>
            <p:cNvPr id="180" name="Google Shape;180;p23"/>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3"/>
          <p:cNvSpPr txBox="1"/>
          <p:nvPr/>
        </p:nvSpPr>
        <p:spPr>
          <a:xfrm>
            <a:off x="159150" y="196050"/>
            <a:ext cx="5700900" cy="8772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Montserrat"/>
                <a:ea typeface="Montserrat"/>
                <a:cs typeface="Montserrat"/>
                <a:sym typeface="Montserrat"/>
              </a:rPr>
              <a:t>DATA &amp; ANALYST!</a:t>
            </a:r>
            <a:endParaRPr sz="5000" b="1">
              <a:solidFill>
                <a:schemeClr val="lt1"/>
              </a:solidFill>
              <a:latin typeface="Montserrat"/>
              <a:ea typeface="Montserrat"/>
              <a:cs typeface="Montserrat"/>
              <a:sym typeface="Montserrat"/>
            </a:endParaRPr>
          </a:p>
        </p:txBody>
      </p:sp>
      <p:pic>
        <p:nvPicPr>
          <p:cNvPr id="185" name="Google Shape;185;p23"/>
          <p:cNvPicPr preferRelativeResize="0"/>
          <p:nvPr/>
        </p:nvPicPr>
        <p:blipFill>
          <a:blip r:embed="rId3">
            <a:alphaModFix/>
          </a:blip>
          <a:stretch>
            <a:fillRect/>
          </a:stretch>
        </p:blipFill>
        <p:spPr>
          <a:xfrm>
            <a:off x="277075" y="3033700"/>
            <a:ext cx="2874724" cy="2874724"/>
          </a:xfrm>
          <a:prstGeom prst="rect">
            <a:avLst/>
          </a:prstGeom>
          <a:noFill/>
          <a:ln>
            <a:noFill/>
          </a:ln>
        </p:spPr>
      </p:pic>
      <p:pic>
        <p:nvPicPr>
          <p:cNvPr id="186" name="Google Shape;186;p23"/>
          <p:cNvPicPr preferRelativeResize="0"/>
          <p:nvPr/>
        </p:nvPicPr>
        <p:blipFill rotWithShape="1">
          <a:blip r:embed="rId4">
            <a:alphaModFix/>
          </a:blip>
          <a:srcRect l="2171"/>
          <a:stretch/>
        </p:blipFill>
        <p:spPr>
          <a:xfrm>
            <a:off x="7001475" y="177225"/>
            <a:ext cx="1935775" cy="4748976"/>
          </a:xfrm>
          <a:prstGeom prst="rect">
            <a:avLst/>
          </a:prstGeom>
          <a:noFill/>
          <a:ln>
            <a:noFill/>
          </a:ln>
        </p:spPr>
      </p:pic>
      <p:sp>
        <p:nvSpPr>
          <p:cNvPr id="187" name="Google Shape;187;p23"/>
          <p:cNvSpPr txBox="1"/>
          <p:nvPr/>
        </p:nvSpPr>
        <p:spPr>
          <a:xfrm>
            <a:off x="277075" y="1233450"/>
            <a:ext cx="63132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lt1"/>
              </a:buClr>
              <a:buSzPts val="1500"/>
              <a:buAutoNum type="arabicPeriod"/>
            </a:pPr>
            <a:r>
              <a:rPr lang="en-GB" sz="1500">
                <a:solidFill>
                  <a:schemeClr val="lt1"/>
                </a:solidFill>
              </a:rPr>
              <a:t>Dari total timbulan sampah yang dihasilkan, sampah sisa makanan menjadi kontributor terbesar, yaitu 44.5% atau 258.669,6 ton</a:t>
            </a:r>
            <a:endParaRPr sz="1500">
              <a:solidFill>
                <a:schemeClr val="lt1"/>
              </a:solidFill>
            </a:endParaRPr>
          </a:p>
          <a:p>
            <a:pPr marL="457200" lvl="0" indent="-323850" algn="l" rtl="0">
              <a:lnSpc>
                <a:spcPct val="115000"/>
              </a:lnSpc>
              <a:spcBef>
                <a:spcPts val="0"/>
              </a:spcBef>
              <a:spcAft>
                <a:spcPts val="0"/>
              </a:spcAft>
              <a:buClr>
                <a:schemeClr val="lt1"/>
              </a:buClr>
              <a:buSzPts val="1500"/>
              <a:buAutoNum type="arabicPeriod"/>
            </a:pPr>
            <a:r>
              <a:rPr lang="en-GB" sz="1500">
                <a:solidFill>
                  <a:schemeClr val="lt1"/>
                </a:solidFill>
              </a:rPr>
              <a:t>Lalu, jika dilihat dari produksi sampah sisa makanan per m3 perharinya, </a:t>
            </a:r>
            <a:endParaRPr sz="1500">
              <a:solidFill>
                <a:schemeClr val="lt1"/>
              </a:solidFill>
            </a:endParaRPr>
          </a:p>
          <a:p>
            <a:pPr marL="457200" lvl="0" indent="-323850" algn="l" rtl="0">
              <a:lnSpc>
                <a:spcPct val="115000"/>
              </a:lnSpc>
              <a:spcBef>
                <a:spcPts val="0"/>
              </a:spcBef>
              <a:spcAft>
                <a:spcPts val="0"/>
              </a:spcAft>
              <a:buClr>
                <a:schemeClr val="lt1"/>
              </a:buClr>
              <a:buSzPts val="1500"/>
              <a:buAutoNum type="arabicPeriod"/>
            </a:pPr>
            <a:r>
              <a:rPr lang="en-GB" sz="1500">
                <a:solidFill>
                  <a:schemeClr val="lt1"/>
                </a:solidFill>
              </a:rPr>
              <a:t>Data dari tahun 2017 ke tahun 2020 mengalami peningkatan hingga 244%</a:t>
            </a:r>
            <a:endParaRPr sz="1500">
              <a:solidFill>
                <a:schemeClr val="l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91"/>
        <p:cNvGrpSpPr/>
        <p:nvPr/>
      </p:nvGrpSpPr>
      <p:grpSpPr>
        <a:xfrm>
          <a:off x="0" y="0"/>
          <a:ext cx="0" cy="0"/>
          <a:chOff x="0" y="0"/>
          <a:chExt cx="0" cy="0"/>
        </a:xfrm>
      </p:grpSpPr>
      <p:sp>
        <p:nvSpPr>
          <p:cNvPr id="192" name="Google Shape;192;p24"/>
          <p:cNvSpPr txBox="1"/>
          <p:nvPr/>
        </p:nvSpPr>
        <p:spPr>
          <a:xfrm>
            <a:off x="-35950" y="380750"/>
            <a:ext cx="5700900" cy="8772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Montserrat"/>
                <a:ea typeface="Montserrat"/>
                <a:cs typeface="Montserrat"/>
                <a:sym typeface="Montserrat"/>
              </a:rPr>
              <a:t>VISUALIZATION</a:t>
            </a:r>
            <a:endParaRPr sz="5000" b="1">
              <a:solidFill>
                <a:schemeClr val="lt1"/>
              </a:solidFill>
              <a:latin typeface="Montserrat"/>
              <a:ea typeface="Montserrat"/>
              <a:cs typeface="Montserrat"/>
              <a:sym typeface="Montserrat"/>
            </a:endParaRPr>
          </a:p>
        </p:txBody>
      </p:sp>
      <p:grpSp>
        <p:nvGrpSpPr>
          <p:cNvPr id="193" name="Google Shape;193;p24"/>
          <p:cNvGrpSpPr/>
          <p:nvPr/>
        </p:nvGrpSpPr>
        <p:grpSpPr>
          <a:xfrm>
            <a:off x="-2131159" y="3484805"/>
            <a:ext cx="856973" cy="789499"/>
            <a:chOff x="9523125" y="1329375"/>
            <a:chExt cx="1238400" cy="783000"/>
          </a:xfrm>
        </p:grpSpPr>
        <p:sp>
          <p:nvSpPr>
            <p:cNvPr id="194" name="Google Shape;194;p24"/>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8" name="Google Shape;198;p24"/>
          <p:cNvPicPr preferRelativeResize="0"/>
          <p:nvPr/>
        </p:nvPicPr>
        <p:blipFill>
          <a:blip r:embed="rId3">
            <a:alphaModFix/>
          </a:blip>
          <a:stretch>
            <a:fillRect/>
          </a:stretch>
        </p:blipFill>
        <p:spPr>
          <a:xfrm>
            <a:off x="761600" y="2745125"/>
            <a:ext cx="3594675" cy="2398376"/>
          </a:xfrm>
          <a:prstGeom prst="rect">
            <a:avLst/>
          </a:prstGeom>
          <a:noFill/>
          <a:ln>
            <a:noFill/>
          </a:ln>
        </p:spPr>
      </p:pic>
      <p:pic>
        <p:nvPicPr>
          <p:cNvPr id="199" name="Google Shape;199;p24"/>
          <p:cNvPicPr preferRelativeResize="0"/>
          <p:nvPr/>
        </p:nvPicPr>
        <p:blipFill>
          <a:blip r:embed="rId4">
            <a:alphaModFix/>
          </a:blip>
          <a:stretch>
            <a:fillRect/>
          </a:stretch>
        </p:blipFill>
        <p:spPr>
          <a:xfrm>
            <a:off x="5023825" y="1755375"/>
            <a:ext cx="2960725" cy="2960725"/>
          </a:xfrm>
          <a:prstGeom prst="rect">
            <a:avLst/>
          </a:prstGeom>
          <a:noFill/>
          <a:ln>
            <a:noFill/>
          </a:ln>
        </p:spPr>
      </p:pic>
      <p:sp>
        <p:nvSpPr>
          <p:cNvPr id="200" name="Google Shape;200;p24"/>
          <p:cNvSpPr txBox="1"/>
          <p:nvPr/>
        </p:nvSpPr>
        <p:spPr>
          <a:xfrm>
            <a:off x="5432890" y="1325250"/>
            <a:ext cx="2142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rgbClr val="FCDE32"/>
                </a:solidFill>
                <a:latin typeface="Russo One"/>
                <a:ea typeface="Russo One"/>
                <a:cs typeface="Russo One"/>
                <a:sym typeface="Russo One"/>
              </a:rPr>
              <a:t>Our Dashboard</a:t>
            </a:r>
            <a:endParaRPr sz="1800"/>
          </a:p>
        </p:txBody>
      </p:sp>
      <p:sp>
        <p:nvSpPr>
          <p:cNvPr id="201" name="Google Shape;201;p24">
            <a:hlinkClick r:id="rId5"/>
          </p:cNvPr>
          <p:cNvSpPr txBox="1"/>
          <p:nvPr/>
        </p:nvSpPr>
        <p:spPr>
          <a:xfrm>
            <a:off x="1663738" y="1073875"/>
            <a:ext cx="1790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solidFill>
                  <a:srgbClr val="FCDE32"/>
                </a:solidFill>
                <a:latin typeface="Russo One"/>
                <a:ea typeface="Russo One"/>
                <a:cs typeface="Russo One"/>
                <a:sym typeface="Russo One"/>
              </a:rPr>
              <a:t>Click to see</a:t>
            </a:r>
            <a:endParaRPr sz="1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205"/>
        <p:cNvGrpSpPr/>
        <p:nvPr/>
      </p:nvGrpSpPr>
      <p:grpSpPr>
        <a:xfrm>
          <a:off x="0" y="0"/>
          <a:ext cx="0" cy="0"/>
          <a:chOff x="0" y="0"/>
          <a:chExt cx="0" cy="0"/>
        </a:xfrm>
      </p:grpSpPr>
      <p:sp>
        <p:nvSpPr>
          <p:cNvPr id="206" name="Google Shape;206;p25"/>
          <p:cNvSpPr txBox="1"/>
          <p:nvPr/>
        </p:nvSpPr>
        <p:spPr>
          <a:xfrm>
            <a:off x="801475" y="315938"/>
            <a:ext cx="6574800" cy="6156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a:solidFill>
                  <a:schemeClr val="lt1"/>
                </a:solidFill>
                <a:latin typeface="Rubik"/>
                <a:ea typeface="Rubik"/>
                <a:cs typeface="Rubik"/>
                <a:sym typeface="Rubik"/>
              </a:rPr>
              <a:t>Learning Takeaways</a:t>
            </a:r>
            <a:endParaRPr sz="2500" b="1" dirty="0">
              <a:solidFill>
                <a:schemeClr val="lt1"/>
              </a:solidFill>
              <a:latin typeface="Rubik"/>
              <a:ea typeface="Rubik"/>
              <a:cs typeface="Rubik"/>
              <a:sym typeface="Rubik"/>
            </a:endParaRPr>
          </a:p>
        </p:txBody>
      </p:sp>
      <p:grpSp>
        <p:nvGrpSpPr>
          <p:cNvPr id="207" name="Google Shape;207;p25"/>
          <p:cNvGrpSpPr/>
          <p:nvPr/>
        </p:nvGrpSpPr>
        <p:grpSpPr>
          <a:xfrm>
            <a:off x="-2131159" y="3484805"/>
            <a:ext cx="856973" cy="789499"/>
            <a:chOff x="9523125" y="1329375"/>
            <a:chExt cx="1238400" cy="783000"/>
          </a:xfrm>
        </p:grpSpPr>
        <p:sp>
          <p:nvSpPr>
            <p:cNvPr id="208" name="Google Shape;208;p25"/>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2" name="Google Shape;212;p25"/>
          <p:cNvPicPr preferRelativeResize="0"/>
          <p:nvPr/>
        </p:nvPicPr>
        <p:blipFill>
          <a:blip r:embed="rId3">
            <a:alphaModFix/>
          </a:blip>
          <a:stretch>
            <a:fillRect/>
          </a:stretch>
        </p:blipFill>
        <p:spPr>
          <a:xfrm>
            <a:off x="0" y="2571750"/>
            <a:ext cx="2928701" cy="2928700"/>
          </a:xfrm>
          <a:prstGeom prst="rect">
            <a:avLst/>
          </a:prstGeom>
          <a:noFill/>
          <a:ln>
            <a:noFill/>
          </a:ln>
        </p:spPr>
      </p:pic>
      <p:sp>
        <p:nvSpPr>
          <p:cNvPr id="213" name="Google Shape;213;p25"/>
          <p:cNvSpPr txBox="1"/>
          <p:nvPr/>
        </p:nvSpPr>
        <p:spPr>
          <a:xfrm>
            <a:off x="2928700" y="1134200"/>
            <a:ext cx="5693100" cy="3140100"/>
          </a:xfrm>
          <a:prstGeom prst="rect">
            <a:avLst/>
          </a:prstGeom>
          <a:noFill/>
          <a:ln>
            <a:noFill/>
          </a:ln>
        </p:spPr>
        <p:txBody>
          <a:bodyPr spcFirstLastPara="1" wrap="square" lIns="91425" tIns="91425" rIns="91425" bIns="91425" anchor="t" anchorCtr="0">
            <a:spAutoFit/>
          </a:bodyPr>
          <a:lstStyle/>
          <a:p>
            <a:pPr marL="457200" marR="76200" lvl="0" indent="-304800" algn="l" rtl="0">
              <a:lnSpc>
                <a:spcPct val="150001"/>
              </a:lnSpc>
              <a:spcBef>
                <a:spcPts val="300"/>
              </a:spcBef>
              <a:spcAft>
                <a:spcPts val="0"/>
              </a:spcAft>
              <a:buClr>
                <a:schemeClr val="lt1"/>
              </a:buClr>
              <a:buSzPts val="1200"/>
              <a:buFont typeface="Rubik"/>
              <a:buChar char="●"/>
            </a:pPr>
            <a:r>
              <a:rPr lang="en-GB" sz="1200" dirty="0" err="1">
                <a:solidFill>
                  <a:schemeClr val="lt1"/>
                </a:solidFill>
                <a:latin typeface="Rubik"/>
                <a:ea typeface="Rubik"/>
                <a:cs typeface="Rubik"/>
                <a:sym typeface="Rubik"/>
              </a:rPr>
              <a:t>Penyebab</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dari</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peningkatan</a:t>
            </a:r>
            <a:r>
              <a:rPr lang="en-GB" sz="1200" dirty="0">
                <a:solidFill>
                  <a:schemeClr val="lt1"/>
                </a:solidFill>
                <a:latin typeface="Rubik"/>
                <a:ea typeface="Rubik"/>
                <a:cs typeface="Rubik"/>
                <a:sym typeface="Rubik"/>
              </a:rPr>
              <a:t> FLW di Kota Bandung </a:t>
            </a:r>
            <a:r>
              <a:rPr lang="en-GB" sz="1200" dirty="0" err="1">
                <a:solidFill>
                  <a:schemeClr val="lt1"/>
                </a:solidFill>
                <a:latin typeface="Rubik"/>
                <a:ea typeface="Rubik"/>
                <a:cs typeface="Rubik"/>
                <a:sym typeface="Rubik"/>
              </a:rPr>
              <a:t>bisa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disebabkan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karna</a:t>
            </a:r>
            <a:r>
              <a:rPr lang="en-GB" sz="1200" dirty="0">
                <a:solidFill>
                  <a:schemeClr val="lt1"/>
                </a:solidFill>
                <a:latin typeface="Rubik"/>
                <a:ea typeface="Rubik"/>
                <a:cs typeface="Rubik"/>
                <a:sym typeface="Rubik"/>
              </a:rPr>
              <a:t> 3 </a:t>
            </a:r>
            <a:r>
              <a:rPr lang="en-GB" sz="1200" dirty="0" err="1">
                <a:solidFill>
                  <a:schemeClr val="lt1"/>
                </a:solidFill>
                <a:latin typeface="Rubik"/>
                <a:ea typeface="Rubik"/>
                <a:cs typeface="Rubik"/>
                <a:sym typeface="Rubik"/>
              </a:rPr>
              <a:t>hal</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pilihan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makanan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pengolahan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makanan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pendapatan</a:t>
            </a:r>
            <a:endParaRPr sz="1200" dirty="0">
              <a:solidFill>
                <a:schemeClr val="lt1"/>
              </a:solidFill>
              <a:latin typeface="Rubik"/>
              <a:ea typeface="Rubik"/>
              <a:cs typeface="Rubik"/>
              <a:sym typeface="Rubik"/>
            </a:endParaRPr>
          </a:p>
          <a:p>
            <a:pPr marL="457200" marR="76200" lvl="0" indent="-304800" algn="l" rtl="0">
              <a:lnSpc>
                <a:spcPct val="150001"/>
              </a:lnSpc>
              <a:spcBef>
                <a:spcPts val="0"/>
              </a:spcBef>
              <a:spcAft>
                <a:spcPts val="0"/>
              </a:spcAft>
              <a:buClr>
                <a:schemeClr val="lt1"/>
              </a:buClr>
              <a:buSzPts val="1200"/>
              <a:buFont typeface="Rubik"/>
              <a:buChar char="●"/>
            </a:pPr>
            <a:r>
              <a:rPr lang="en-GB" sz="1200" dirty="0" err="1">
                <a:solidFill>
                  <a:schemeClr val="lt1"/>
                </a:solidFill>
                <a:latin typeface="Rubik"/>
                <a:ea typeface="Rubik"/>
                <a:cs typeface="Rubik"/>
                <a:sym typeface="Rubik"/>
              </a:rPr>
              <a:t>Tidak</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dapat</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dipungkiri</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keterbatasan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dari</a:t>
            </a:r>
            <a:r>
              <a:rPr lang="en-GB" sz="1200" dirty="0">
                <a:solidFill>
                  <a:schemeClr val="lt1"/>
                </a:solidFill>
                <a:latin typeface="Rubik"/>
                <a:ea typeface="Rubik"/>
                <a:cs typeface="Rubik"/>
                <a:sym typeface="Rubik"/>
              </a:rPr>
              <a:t> data </a:t>
            </a:r>
            <a:r>
              <a:rPr lang="en-GB" sz="1200" dirty="0" err="1">
                <a:solidFill>
                  <a:schemeClr val="lt1"/>
                </a:solidFill>
                <a:latin typeface="Rubik"/>
                <a:ea typeface="Rubik"/>
                <a:cs typeface="Rubik"/>
                <a:sym typeface="Rubik"/>
              </a:rPr>
              <a:t>juga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membuat</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hasil</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dari</a:t>
            </a:r>
            <a:r>
              <a:rPr lang="en-GB" sz="1200" dirty="0">
                <a:solidFill>
                  <a:schemeClr val="lt1"/>
                </a:solidFill>
                <a:latin typeface="Rubik"/>
                <a:ea typeface="Rubik"/>
                <a:cs typeface="Rubik"/>
                <a:sym typeface="Rubik"/>
              </a:rPr>
              <a:t> project ini </a:t>
            </a:r>
            <a:r>
              <a:rPr lang="en-GB" sz="1200" dirty="0" err="1">
                <a:solidFill>
                  <a:schemeClr val="lt1"/>
                </a:solidFill>
                <a:latin typeface="Rubik"/>
                <a:ea typeface="Rubik"/>
                <a:cs typeface="Rubik"/>
                <a:sym typeface="Rubik"/>
              </a:rPr>
              <a:t>kurang</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maksimal</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Contohnya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seperti</a:t>
            </a:r>
            <a:r>
              <a:rPr lang="en-GB" sz="1200" dirty="0">
                <a:solidFill>
                  <a:schemeClr val="lt1"/>
                </a:solidFill>
                <a:latin typeface="Rubik"/>
                <a:ea typeface="Rubik"/>
                <a:cs typeface="Rubik"/>
                <a:sym typeface="Rubik"/>
              </a:rPr>
              <a:t> data </a:t>
            </a:r>
            <a:r>
              <a:rPr lang="en-GB" sz="1200" dirty="0" err="1">
                <a:solidFill>
                  <a:schemeClr val="lt1"/>
                </a:solidFill>
                <a:latin typeface="Rubik"/>
                <a:ea typeface="Rubik"/>
                <a:cs typeface="Rubik"/>
                <a:sym typeface="Rubik"/>
              </a:rPr>
              <a:t>timbulan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sampah</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pada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tahun</a:t>
            </a:r>
            <a:r>
              <a:rPr lang="en-GB" sz="1200" dirty="0">
                <a:solidFill>
                  <a:schemeClr val="lt1"/>
                </a:solidFill>
                <a:latin typeface="Rubik"/>
                <a:ea typeface="Rubik"/>
                <a:cs typeface="Rubik"/>
                <a:sym typeface="Rubik"/>
              </a:rPr>
              <a:t> 2020</a:t>
            </a:r>
            <a:endParaRPr sz="1200" dirty="0">
              <a:solidFill>
                <a:schemeClr val="lt1"/>
              </a:solidFill>
              <a:latin typeface="Rubik"/>
              <a:ea typeface="Rubik"/>
              <a:cs typeface="Rubik"/>
              <a:sym typeface="Rubik"/>
            </a:endParaRPr>
          </a:p>
          <a:p>
            <a:pPr marL="457200" marR="76200" lvl="0" indent="-304800" algn="l" rtl="0">
              <a:lnSpc>
                <a:spcPct val="150001"/>
              </a:lnSpc>
              <a:spcBef>
                <a:spcPts val="0"/>
              </a:spcBef>
              <a:spcAft>
                <a:spcPts val="0"/>
              </a:spcAft>
              <a:buClr>
                <a:schemeClr val="lt1"/>
              </a:buClr>
              <a:buSzPts val="1200"/>
              <a:buFont typeface="Rubik"/>
              <a:buChar char="●"/>
            </a:pPr>
            <a:r>
              <a:rPr lang="en-GB" sz="1200" dirty="0" err="1">
                <a:solidFill>
                  <a:schemeClr val="lt1"/>
                </a:solidFill>
                <a:latin typeface="Rubik"/>
                <a:ea typeface="Rubik"/>
                <a:cs typeface="Rubik"/>
                <a:sym typeface="Rubik"/>
              </a:rPr>
              <a:t>Pemerintah</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perlu</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untuk</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meningkatkan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fasilitas</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pengelola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sampah</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seiring</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peningkatan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penduduk</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serta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memberikan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edukasi</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bagi</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masyarakat</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mengenai</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pemilihan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makanan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pengelolaan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sisa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makanan</a:t>
            </a:r>
            <a:endParaRPr sz="1200" dirty="0">
              <a:solidFill>
                <a:schemeClr val="lt1"/>
              </a:solidFill>
              <a:latin typeface="Rubik"/>
              <a:ea typeface="Rubik"/>
              <a:cs typeface="Rubik"/>
              <a:sym typeface="Rubik"/>
            </a:endParaRPr>
          </a:p>
          <a:p>
            <a:pPr marL="457200" marR="76200" lvl="0" indent="-304800" algn="l" rtl="0">
              <a:lnSpc>
                <a:spcPct val="150001"/>
              </a:lnSpc>
              <a:spcBef>
                <a:spcPts val="0"/>
              </a:spcBef>
              <a:spcAft>
                <a:spcPts val="0"/>
              </a:spcAft>
              <a:buClr>
                <a:schemeClr val="lt1"/>
              </a:buClr>
              <a:buSzPts val="1200"/>
              <a:buFont typeface="Rubik"/>
              <a:buChar char="●"/>
            </a:pPr>
            <a:r>
              <a:rPr lang="en-GB" sz="1200" dirty="0" err="1">
                <a:solidFill>
                  <a:schemeClr val="lt1"/>
                </a:solidFill>
                <a:latin typeface="Rubik"/>
                <a:ea typeface="Rubik"/>
                <a:cs typeface="Rubik"/>
                <a:sym typeface="Rubik"/>
              </a:rPr>
              <a:t>Untuk</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masyarakat</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diharapkan</a:t>
            </a:r>
            <a:r>
              <a:rPr lang="en-GB" sz="1200" dirty="0">
                <a:solidFill>
                  <a:schemeClr val="lt1"/>
                </a:solidFill>
                <a:latin typeface="Rubik"/>
                <a:ea typeface="Rubik"/>
                <a:cs typeface="Rubik"/>
                <a:sym typeface="Rubik"/>
              </a:rPr>
              <a:t> lebih </a:t>
            </a:r>
            <a:r>
              <a:rPr lang="en-GB" sz="1200" dirty="0" err="1">
                <a:solidFill>
                  <a:schemeClr val="lt1"/>
                </a:solidFill>
                <a:latin typeface="Rubik"/>
                <a:ea typeface="Rubik"/>
                <a:cs typeface="Rubik"/>
                <a:sym typeface="Rubik"/>
              </a:rPr>
              <a:t>bijak</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dalam</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membuat</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keputusan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dalam</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berbelanja</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kebutuhan</a:t>
            </a:r>
            <a:r>
              <a:rPr lang="en-GB" sz="1200" dirty="0">
                <a:solidFill>
                  <a:schemeClr val="lt1"/>
                </a:solidFill>
                <a:latin typeface="Rubik"/>
                <a:ea typeface="Rubik"/>
                <a:cs typeface="Rubik"/>
                <a:sym typeface="Rubik"/>
              </a:rPr>
              <a:t> </a:t>
            </a:r>
            <a:r>
              <a:rPr lang="en-GB" sz="1200" dirty="0" err="1">
                <a:solidFill>
                  <a:schemeClr val="lt1"/>
                </a:solidFill>
                <a:latin typeface="Rubik"/>
                <a:ea typeface="Rubik"/>
                <a:cs typeface="Rubik"/>
                <a:sym typeface="Rubik"/>
              </a:rPr>
              <a:t>pangan</a:t>
            </a:r>
            <a:endParaRPr sz="1200" dirty="0">
              <a:solidFill>
                <a:schemeClr val="lt1"/>
              </a:solidFill>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217"/>
        <p:cNvGrpSpPr/>
        <p:nvPr/>
      </p:nvGrpSpPr>
      <p:grpSpPr>
        <a:xfrm>
          <a:off x="0" y="0"/>
          <a:ext cx="0" cy="0"/>
          <a:chOff x="0" y="0"/>
          <a:chExt cx="0" cy="0"/>
        </a:xfrm>
      </p:grpSpPr>
      <p:sp>
        <p:nvSpPr>
          <p:cNvPr id="218" name="Google Shape;218;p26"/>
          <p:cNvSpPr txBox="1"/>
          <p:nvPr/>
        </p:nvSpPr>
        <p:spPr>
          <a:xfrm>
            <a:off x="2143200" y="1597550"/>
            <a:ext cx="4857600" cy="8004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000" b="1">
                <a:solidFill>
                  <a:schemeClr val="lt1"/>
                </a:solidFill>
                <a:latin typeface="Montserrat"/>
                <a:ea typeface="Montserrat"/>
                <a:cs typeface="Montserrat"/>
                <a:sym typeface="Montserrat"/>
              </a:rPr>
              <a:t>Thank you!</a:t>
            </a:r>
            <a:endParaRPr sz="3300" b="1">
              <a:solidFill>
                <a:srgbClr val="00FFFF"/>
              </a:solidFill>
              <a:latin typeface="Montserrat"/>
              <a:ea typeface="Montserrat"/>
              <a:cs typeface="Montserrat"/>
              <a:sym typeface="Montserrat"/>
            </a:endParaRPr>
          </a:p>
        </p:txBody>
      </p:sp>
      <p:grpSp>
        <p:nvGrpSpPr>
          <p:cNvPr id="219" name="Google Shape;219;p26"/>
          <p:cNvGrpSpPr/>
          <p:nvPr/>
        </p:nvGrpSpPr>
        <p:grpSpPr>
          <a:xfrm>
            <a:off x="-2131159" y="3484805"/>
            <a:ext cx="856973" cy="789499"/>
            <a:chOff x="9523125" y="1329375"/>
            <a:chExt cx="1238400" cy="783000"/>
          </a:xfrm>
        </p:grpSpPr>
        <p:sp>
          <p:nvSpPr>
            <p:cNvPr id="220" name="Google Shape;220;p26"/>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4" name="Google Shape;224;p26"/>
          <p:cNvPicPr preferRelativeResize="0"/>
          <p:nvPr/>
        </p:nvPicPr>
        <p:blipFill>
          <a:blip r:embed="rId3">
            <a:alphaModFix/>
          </a:blip>
          <a:stretch>
            <a:fillRect/>
          </a:stretch>
        </p:blipFill>
        <p:spPr>
          <a:xfrm>
            <a:off x="3440176" y="2464275"/>
            <a:ext cx="2263651" cy="1575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38"/>
        <p:cNvGrpSpPr/>
        <p:nvPr/>
      </p:nvGrpSpPr>
      <p:grpSpPr>
        <a:xfrm>
          <a:off x="0" y="0"/>
          <a:ext cx="0" cy="0"/>
          <a:chOff x="0" y="0"/>
          <a:chExt cx="0" cy="0"/>
        </a:xfrm>
      </p:grpSpPr>
      <p:sp>
        <p:nvSpPr>
          <p:cNvPr id="139" name="Google Shape;139;p20"/>
          <p:cNvSpPr txBox="1"/>
          <p:nvPr/>
        </p:nvSpPr>
        <p:spPr>
          <a:xfrm>
            <a:off x="442600" y="524250"/>
            <a:ext cx="5700900" cy="8772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Montserrat"/>
                <a:ea typeface="Montserrat"/>
                <a:cs typeface="Montserrat"/>
                <a:sym typeface="Montserrat"/>
              </a:rPr>
              <a:t>DATA &amp; ANALYST!</a:t>
            </a:r>
            <a:endParaRPr sz="5000" b="1">
              <a:solidFill>
                <a:schemeClr val="lt1"/>
              </a:solidFill>
              <a:latin typeface="Montserrat"/>
              <a:ea typeface="Montserrat"/>
              <a:cs typeface="Montserrat"/>
              <a:sym typeface="Montserrat"/>
            </a:endParaRPr>
          </a:p>
        </p:txBody>
      </p:sp>
      <p:grpSp>
        <p:nvGrpSpPr>
          <p:cNvPr id="140" name="Google Shape;140;p20"/>
          <p:cNvGrpSpPr/>
          <p:nvPr/>
        </p:nvGrpSpPr>
        <p:grpSpPr>
          <a:xfrm>
            <a:off x="-2131159" y="3484805"/>
            <a:ext cx="856973" cy="789499"/>
            <a:chOff x="9523125" y="1329375"/>
            <a:chExt cx="1238400" cy="783000"/>
          </a:xfrm>
        </p:grpSpPr>
        <p:sp>
          <p:nvSpPr>
            <p:cNvPr id="141" name="Google Shape;141;p20"/>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5" name="Google Shape;145;p20"/>
          <p:cNvPicPr preferRelativeResize="0"/>
          <p:nvPr/>
        </p:nvPicPr>
        <p:blipFill>
          <a:blip r:embed="rId3">
            <a:alphaModFix/>
          </a:blip>
          <a:stretch>
            <a:fillRect/>
          </a:stretch>
        </p:blipFill>
        <p:spPr>
          <a:xfrm>
            <a:off x="442600" y="1825950"/>
            <a:ext cx="3832800" cy="3832800"/>
          </a:xfrm>
          <a:prstGeom prst="rect">
            <a:avLst/>
          </a:prstGeom>
          <a:noFill/>
          <a:ln>
            <a:noFill/>
          </a:ln>
        </p:spPr>
      </p:pic>
      <p:pic>
        <p:nvPicPr>
          <p:cNvPr id="146" name="Google Shape;146;p20"/>
          <p:cNvPicPr preferRelativeResize="0"/>
          <p:nvPr/>
        </p:nvPicPr>
        <p:blipFill>
          <a:blip r:embed="rId4">
            <a:alphaModFix/>
          </a:blip>
          <a:stretch>
            <a:fillRect/>
          </a:stretch>
        </p:blipFill>
        <p:spPr>
          <a:xfrm>
            <a:off x="5758500" y="1952250"/>
            <a:ext cx="2874724" cy="2874724"/>
          </a:xfrm>
          <a:prstGeom prst="rect">
            <a:avLst/>
          </a:prstGeom>
          <a:noFill/>
          <a:ln>
            <a:noFill/>
          </a:ln>
        </p:spPr>
      </p:pic>
      <p:pic>
        <p:nvPicPr>
          <p:cNvPr id="147" name="Google Shape;147;p20"/>
          <p:cNvPicPr preferRelativeResize="0"/>
          <p:nvPr/>
        </p:nvPicPr>
        <p:blipFill>
          <a:blip r:embed="rId5">
            <a:alphaModFix amt="90000"/>
          </a:blip>
          <a:stretch>
            <a:fillRect/>
          </a:stretch>
        </p:blipFill>
        <p:spPr>
          <a:xfrm>
            <a:off x="6186550" y="3121274"/>
            <a:ext cx="3030925" cy="2022225"/>
          </a:xfrm>
          <a:prstGeom prst="rect">
            <a:avLst/>
          </a:prstGeom>
          <a:noFill/>
          <a:ln>
            <a:noFill/>
          </a:ln>
        </p:spPr>
      </p:pic>
      <p:pic>
        <p:nvPicPr>
          <p:cNvPr id="148" name="Google Shape;148;p20"/>
          <p:cNvPicPr preferRelativeResize="0"/>
          <p:nvPr/>
        </p:nvPicPr>
        <p:blipFill>
          <a:blip r:embed="rId6">
            <a:alphaModFix/>
          </a:blip>
          <a:stretch>
            <a:fillRect/>
          </a:stretch>
        </p:blipFill>
        <p:spPr>
          <a:xfrm>
            <a:off x="3258050" y="2947350"/>
            <a:ext cx="3257675" cy="21735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05"/>
        <p:cNvGrpSpPr/>
        <p:nvPr/>
      </p:nvGrpSpPr>
      <p:grpSpPr>
        <a:xfrm>
          <a:off x="0" y="0"/>
          <a:ext cx="0" cy="0"/>
          <a:chOff x="0" y="0"/>
          <a:chExt cx="0" cy="0"/>
        </a:xfrm>
      </p:grpSpPr>
      <p:sp>
        <p:nvSpPr>
          <p:cNvPr id="106" name="Google Shape;106;p18"/>
          <p:cNvSpPr txBox="1"/>
          <p:nvPr/>
        </p:nvSpPr>
        <p:spPr>
          <a:xfrm>
            <a:off x="532975" y="387175"/>
            <a:ext cx="5474400" cy="7848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3900" b="1" dirty="0" err="1" smtClean="0">
                <a:solidFill>
                  <a:schemeClr val="lt1"/>
                </a:solidFill>
                <a:latin typeface="Rubik"/>
                <a:ea typeface="Rubik"/>
                <a:cs typeface="Rubik"/>
                <a:sym typeface="Rubik"/>
              </a:rPr>
              <a:t>Latar</a:t>
            </a:r>
            <a:r>
              <a:rPr lang="en-GB" sz="3900" b="1" dirty="0" smtClean="0">
                <a:solidFill>
                  <a:schemeClr val="lt1"/>
                </a:solidFill>
                <a:latin typeface="Rubik"/>
                <a:ea typeface="Rubik"/>
                <a:cs typeface="Rubik"/>
                <a:sym typeface="Rubik"/>
              </a:rPr>
              <a:t> </a:t>
            </a:r>
            <a:r>
              <a:rPr lang="en-GB" sz="3900" b="1" dirty="0" err="1" smtClean="0">
                <a:solidFill>
                  <a:schemeClr val="lt1"/>
                </a:solidFill>
                <a:latin typeface="Rubik"/>
                <a:ea typeface="Rubik"/>
                <a:cs typeface="Rubik"/>
                <a:sym typeface="Rubik"/>
              </a:rPr>
              <a:t>Belakang</a:t>
            </a:r>
            <a:endParaRPr sz="5600" b="1" dirty="0">
              <a:solidFill>
                <a:schemeClr val="lt1"/>
              </a:solidFill>
              <a:latin typeface="Rubik"/>
              <a:ea typeface="Rubik"/>
              <a:cs typeface="Rubik"/>
              <a:sym typeface="Rubik"/>
            </a:endParaRPr>
          </a:p>
        </p:txBody>
      </p:sp>
      <p:grpSp>
        <p:nvGrpSpPr>
          <p:cNvPr id="107" name="Google Shape;107;p18"/>
          <p:cNvGrpSpPr/>
          <p:nvPr/>
        </p:nvGrpSpPr>
        <p:grpSpPr>
          <a:xfrm>
            <a:off x="-2131159" y="3484805"/>
            <a:ext cx="856973" cy="789499"/>
            <a:chOff x="9523125" y="1329375"/>
            <a:chExt cx="1238400" cy="783000"/>
          </a:xfrm>
        </p:grpSpPr>
        <p:sp>
          <p:nvSpPr>
            <p:cNvPr id="108" name="Google Shape;108;p18"/>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8"/>
          <p:cNvSpPr txBox="1"/>
          <p:nvPr/>
        </p:nvSpPr>
        <p:spPr>
          <a:xfrm>
            <a:off x="2547975" y="1259088"/>
            <a:ext cx="5962800" cy="2485265"/>
          </a:xfrm>
          <a:prstGeom prst="rect">
            <a:avLst/>
          </a:prstGeom>
          <a:noFill/>
          <a:ln>
            <a:noFill/>
          </a:ln>
        </p:spPr>
        <p:txBody>
          <a:bodyPr spcFirstLastPara="1" wrap="square" lIns="91425" tIns="91425" rIns="91425" bIns="91425" anchor="t" anchorCtr="0">
            <a:spAutoFit/>
          </a:bodyPr>
          <a:lstStyle/>
          <a:p>
            <a:pPr marL="146050" lvl="0" algn="just">
              <a:lnSpc>
                <a:spcPct val="115000"/>
              </a:lnSpc>
              <a:buClr>
                <a:srgbClr val="FFFFFF"/>
              </a:buClr>
              <a:buSzPts val="1300"/>
            </a:pPr>
            <a:r>
              <a:rPr lang="en-GB" sz="1300" dirty="0" err="1">
                <a:solidFill>
                  <a:srgbClr val="FFFFFF"/>
                </a:solidFill>
              </a:rPr>
              <a:t>Generasi</a:t>
            </a:r>
            <a:r>
              <a:rPr lang="en-GB" sz="1300" dirty="0">
                <a:solidFill>
                  <a:srgbClr val="FFFFFF"/>
                </a:solidFill>
              </a:rPr>
              <a:t> GIGIH </a:t>
            </a:r>
            <a:r>
              <a:rPr lang="en-GB" sz="1300" dirty="0" err="1">
                <a:solidFill>
                  <a:srgbClr val="FFFFFF"/>
                </a:solidFill>
              </a:rPr>
              <a:t>dirancang</a:t>
            </a:r>
            <a:r>
              <a:rPr lang="en-GB" sz="1300" dirty="0">
                <a:solidFill>
                  <a:srgbClr val="FFFFFF"/>
                </a:solidFill>
              </a:rPr>
              <a:t> </a:t>
            </a:r>
            <a:r>
              <a:rPr lang="en-GB" sz="1300" dirty="0" err="1">
                <a:solidFill>
                  <a:srgbClr val="FFFFFF"/>
                </a:solidFill>
              </a:rPr>
              <a:t>oleh</a:t>
            </a:r>
            <a:r>
              <a:rPr lang="en-GB" sz="1300" dirty="0">
                <a:solidFill>
                  <a:srgbClr val="FFFFFF"/>
                </a:solidFill>
              </a:rPr>
              <a:t> </a:t>
            </a:r>
            <a:r>
              <a:rPr lang="en-GB" sz="1300" dirty="0" err="1">
                <a:solidFill>
                  <a:srgbClr val="FFFFFF"/>
                </a:solidFill>
              </a:rPr>
              <a:t>Yayasan</a:t>
            </a:r>
            <a:r>
              <a:rPr lang="en-GB" sz="1300" dirty="0">
                <a:solidFill>
                  <a:srgbClr val="FFFFFF"/>
                </a:solidFill>
              </a:rPr>
              <a:t> </a:t>
            </a:r>
            <a:r>
              <a:rPr lang="en-GB" sz="1300" dirty="0" err="1">
                <a:solidFill>
                  <a:srgbClr val="FFFFFF"/>
                </a:solidFill>
              </a:rPr>
              <a:t>Anak</a:t>
            </a:r>
            <a:r>
              <a:rPr lang="en-GB" sz="1300" dirty="0">
                <a:solidFill>
                  <a:srgbClr val="FFFFFF"/>
                </a:solidFill>
              </a:rPr>
              <a:t> </a:t>
            </a:r>
            <a:r>
              <a:rPr lang="en-GB" sz="1300" dirty="0" err="1">
                <a:solidFill>
                  <a:srgbClr val="FFFFFF"/>
                </a:solidFill>
              </a:rPr>
              <a:t>Bangsa</a:t>
            </a:r>
            <a:r>
              <a:rPr lang="en-GB" sz="1300" dirty="0">
                <a:solidFill>
                  <a:srgbClr val="FFFFFF"/>
                </a:solidFill>
              </a:rPr>
              <a:t> </a:t>
            </a:r>
            <a:r>
              <a:rPr lang="en-GB" sz="1300" dirty="0" err="1">
                <a:solidFill>
                  <a:srgbClr val="FFFFFF"/>
                </a:solidFill>
              </a:rPr>
              <a:t>Bisa</a:t>
            </a:r>
            <a:r>
              <a:rPr lang="en-GB" sz="1300" dirty="0">
                <a:solidFill>
                  <a:srgbClr val="FFFFFF"/>
                </a:solidFill>
              </a:rPr>
              <a:t> </a:t>
            </a:r>
            <a:r>
              <a:rPr lang="en-GB" sz="1300" dirty="0" err="1">
                <a:solidFill>
                  <a:srgbClr val="FFFFFF"/>
                </a:solidFill>
              </a:rPr>
              <a:t>dan</a:t>
            </a:r>
            <a:r>
              <a:rPr lang="en-GB" sz="1300" dirty="0">
                <a:solidFill>
                  <a:srgbClr val="FFFFFF"/>
                </a:solidFill>
              </a:rPr>
              <a:t> </a:t>
            </a:r>
            <a:r>
              <a:rPr lang="en-GB" sz="1300" dirty="0" err="1">
                <a:solidFill>
                  <a:srgbClr val="FFFFFF"/>
                </a:solidFill>
              </a:rPr>
              <a:t>GoTo</a:t>
            </a:r>
            <a:r>
              <a:rPr lang="en-GB" sz="1300" dirty="0">
                <a:solidFill>
                  <a:srgbClr val="FFFFFF"/>
                </a:solidFill>
              </a:rPr>
              <a:t> </a:t>
            </a:r>
            <a:r>
              <a:rPr lang="en-GB" sz="1300" dirty="0" err="1">
                <a:solidFill>
                  <a:srgbClr val="FFFFFF"/>
                </a:solidFill>
              </a:rPr>
              <a:t>sebagai</a:t>
            </a:r>
            <a:r>
              <a:rPr lang="en-GB" sz="1300" dirty="0">
                <a:solidFill>
                  <a:srgbClr val="FFFFFF"/>
                </a:solidFill>
              </a:rPr>
              <a:t> </a:t>
            </a:r>
            <a:r>
              <a:rPr lang="en-GB" sz="1300" dirty="0" err="1">
                <a:solidFill>
                  <a:srgbClr val="FFFFFF"/>
                </a:solidFill>
              </a:rPr>
              <a:t>solusi</a:t>
            </a:r>
            <a:r>
              <a:rPr lang="en-GB" sz="1300" dirty="0">
                <a:solidFill>
                  <a:srgbClr val="FFFFFF"/>
                </a:solidFill>
              </a:rPr>
              <a:t> </a:t>
            </a:r>
            <a:r>
              <a:rPr lang="en-GB" sz="1300" dirty="0" err="1">
                <a:solidFill>
                  <a:srgbClr val="FFFFFF"/>
                </a:solidFill>
              </a:rPr>
              <a:t>bagi</a:t>
            </a:r>
            <a:r>
              <a:rPr lang="en-GB" sz="1300" dirty="0">
                <a:solidFill>
                  <a:srgbClr val="FFFFFF"/>
                </a:solidFill>
              </a:rPr>
              <a:t> </a:t>
            </a:r>
            <a:r>
              <a:rPr lang="en-GB" sz="1300" dirty="0" err="1">
                <a:solidFill>
                  <a:srgbClr val="FFFFFF"/>
                </a:solidFill>
              </a:rPr>
              <a:t>talenta</a:t>
            </a:r>
            <a:r>
              <a:rPr lang="en-GB" sz="1300" dirty="0">
                <a:solidFill>
                  <a:srgbClr val="FFFFFF"/>
                </a:solidFill>
              </a:rPr>
              <a:t> </a:t>
            </a:r>
            <a:r>
              <a:rPr lang="en-GB" sz="1300" dirty="0" err="1">
                <a:solidFill>
                  <a:srgbClr val="FFFFFF"/>
                </a:solidFill>
              </a:rPr>
              <a:t>teknologi</a:t>
            </a:r>
            <a:r>
              <a:rPr lang="en-GB" sz="1300" dirty="0">
                <a:solidFill>
                  <a:srgbClr val="FFFFFF"/>
                </a:solidFill>
              </a:rPr>
              <a:t> </a:t>
            </a:r>
            <a:r>
              <a:rPr lang="en-GB" sz="1300" dirty="0" err="1">
                <a:solidFill>
                  <a:srgbClr val="FFFFFF"/>
                </a:solidFill>
              </a:rPr>
              <a:t>muda</a:t>
            </a:r>
            <a:r>
              <a:rPr lang="en-GB" sz="1300" dirty="0">
                <a:solidFill>
                  <a:srgbClr val="FFFFFF"/>
                </a:solidFill>
              </a:rPr>
              <a:t> Indonesia </a:t>
            </a:r>
            <a:r>
              <a:rPr lang="en-GB" sz="1300" dirty="0" err="1">
                <a:solidFill>
                  <a:srgbClr val="FFFFFF"/>
                </a:solidFill>
              </a:rPr>
              <a:t>untuk</a:t>
            </a:r>
            <a:r>
              <a:rPr lang="en-GB" sz="1300" dirty="0">
                <a:solidFill>
                  <a:srgbClr val="FFFFFF"/>
                </a:solidFill>
              </a:rPr>
              <a:t> </a:t>
            </a:r>
            <a:r>
              <a:rPr lang="en-GB" sz="1300" dirty="0" err="1">
                <a:solidFill>
                  <a:srgbClr val="FFFFFF"/>
                </a:solidFill>
              </a:rPr>
              <a:t>mengikuti</a:t>
            </a:r>
            <a:r>
              <a:rPr lang="en-GB" sz="1300" dirty="0">
                <a:solidFill>
                  <a:srgbClr val="FFFFFF"/>
                </a:solidFill>
              </a:rPr>
              <a:t> industri </a:t>
            </a:r>
            <a:r>
              <a:rPr lang="en-GB" sz="1300" dirty="0" err="1">
                <a:solidFill>
                  <a:srgbClr val="FFFFFF"/>
                </a:solidFill>
              </a:rPr>
              <a:t>teknologi</a:t>
            </a:r>
            <a:r>
              <a:rPr lang="en-GB" sz="1300" dirty="0">
                <a:solidFill>
                  <a:srgbClr val="FFFFFF"/>
                </a:solidFill>
              </a:rPr>
              <a:t> yang </a:t>
            </a:r>
            <a:r>
              <a:rPr lang="en-GB" sz="1300" dirty="0" err="1">
                <a:solidFill>
                  <a:srgbClr val="FFFFFF"/>
                </a:solidFill>
              </a:rPr>
              <a:t>berkembang</a:t>
            </a:r>
            <a:r>
              <a:rPr lang="en-GB" sz="1300" dirty="0">
                <a:solidFill>
                  <a:srgbClr val="FFFFFF"/>
                </a:solidFill>
              </a:rPr>
              <a:t> </a:t>
            </a:r>
            <a:r>
              <a:rPr lang="en-GB" sz="1300" dirty="0" err="1">
                <a:solidFill>
                  <a:srgbClr val="FFFFFF"/>
                </a:solidFill>
              </a:rPr>
              <a:t>cepat</a:t>
            </a:r>
            <a:r>
              <a:rPr lang="en-GB" sz="1300" dirty="0">
                <a:solidFill>
                  <a:srgbClr val="FFFFFF"/>
                </a:solidFill>
              </a:rPr>
              <a:t>.</a:t>
            </a:r>
          </a:p>
          <a:p>
            <a:pPr marL="146050" lvl="0" algn="just">
              <a:lnSpc>
                <a:spcPct val="115000"/>
              </a:lnSpc>
              <a:buClr>
                <a:srgbClr val="FFFFFF"/>
              </a:buClr>
              <a:buSzPts val="1300"/>
            </a:pPr>
            <a:r>
              <a:rPr lang="en-GB" sz="1300" dirty="0" err="1">
                <a:solidFill>
                  <a:srgbClr val="FFFFFF"/>
                </a:solidFill>
              </a:rPr>
              <a:t>Melalui</a:t>
            </a:r>
            <a:r>
              <a:rPr lang="en-GB" sz="1300" dirty="0">
                <a:solidFill>
                  <a:srgbClr val="FFFFFF"/>
                </a:solidFill>
              </a:rPr>
              <a:t> </a:t>
            </a:r>
            <a:r>
              <a:rPr lang="en-GB" sz="1300" dirty="0" err="1">
                <a:solidFill>
                  <a:srgbClr val="FFFFFF"/>
                </a:solidFill>
              </a:rPr>
              <a:t>pelatihan</a:t>
            </a:r>
            <a:r>
              <a:rPr lang="en-GB" sz="1300" dirty="0">
                <a:solidFill>
                  <a:srgbClr val="FFFFFF"/>
                </a:solidFill>
              </a:rPr>
              <a:t> </a:t>
            </a:r>
            <a:r>
              <a:rPr lang="en-GB" sz="1300" dirty="0" err="1">
                <a:solidFill>
                  <a:srgbClr val="FFFFFF"/>
                </a:solidFill>
              </a:rPr>
              <a:t>kompetensi</a:t>
            </a:r>
            <a:r>
              <a:rPr lang="en-GB" sz="1300" dirty="0">
                <a:solidFill>
                  <a:srgbClr val="FFFFFF"/>
                </a:solidFill>
              </a:rPr>
              <a:t> </a:t>
            </a:r>
            <a:r>
              <a:rPr lang="en-GB" sz="1300" dirty="0" err="1">
                <a:solidFill>
                  <a:srgbClr val="FFFFFF"/>
                </a:solidFill>
              </a:rPr>
              <a:t>dan</a:t>
            </a:r>
            <a:r>
              <a:rPr lang="en-GB" sz="1300" dirty="0">
                <a:solidFill>
                  <a:srgbClr val="FFFFFF"/>
                </a:solidFill>
              </a:rPr>
              <a:t> </a:t>
            </a:r>
            <a:r>
              <a:rPr lang="en-GB" sz="1300" dirty="0" err="1">
                <a:solidFill>
                  <a:srgbClr val="FFFFFF"/>
                </a:solidFill>
              </a:rPr>
              <a:t>cara</a:t>
            </a:r>
            <a:r>
              <a:rPr lang="en-GB" sz="1300" dirty="0">
                <a:solidFill>
                  <a:srgbClr val="FFFFFF"/>
                </a:solidFill>
              </a:rPr>
              <a:t> </a:t>
            </a:r>
            <a:r>
              <a:rPr lang="en-GB" sz="1300" dirty="0" err="1">
                <a:solidFill>
                  <a:srgbClr val="FFFFFF"/>
                </a:solidFill>
              </a:rPr>
              <a:t>berpikir</a:t>
            </a:r>
            <a:r>
              <a:rPr lang="en-GB" sz="1300" dirty="0">
                <a:solidFill>
                  <a:srgbClr val="FFFFFF"/>
                </a:solidFill>
              </a:rPr>
              <a:t> yang </a:t>
            </a:r>
            <a:r>
              <a:rPr lang="en-GB" sz="1300" dirty="0" err="1">
                <a:solidFill>
                  <a:srgbClr val="FFFFFF"/>
                </a:solidFill>
              </a:rPr>
              <a:t>tepat</a:t>
            </a:r>
            <a:r>
              <a:rPr lang="en-GB" sz="1300" dirty="0">
                <a:solidFill>
                  <a:srgbClr val="FFFFFF"/>
                </a:solidFill>
              </a:rPr>
              <a:t>, </a:t>
            </a:r>
            <a:r>
              <a:rPr lang="en-GB" sz="1300" dirty="0" err="1">
                <a:solidFill>
                  <a:srgbClr val="FFFFFF"/>
                </a:solidFill>
              </a:rPr>
              <a:t>ingin</a:t>
            </a:r>
            <a:r>
              <a:rPr lang="en-GB" sz="1300" dirty="0">
                <a:solidFill>
                  <a:srgbClr val="FFFFFF"/>
                </a:solidFill>
              </a:rPr>
              <a:t> </a:t>
            </a:r>
            <a:r>
              <a:rPr lang="en-GB" sz="1300" dirty="0" err="1">
                <a:solidFill>
                  <a:srgbClr val="FFFFFF"/>
                </a:solidFill>
              </a:rPr>
              <a:t>menghasilkan</a:t>
            </a:r>
            <a:r>
              <a:rPr lang="en-GB" sz="1300" dirty="0">
                <a:solidFill>
                  <a:srgbClr val="FFFFFF"/>
                </a:solidFill>
              </a:rPr>
              <a:t> </a:t>
            </a:r>
            <a:r>
              <a:rPr lang="en-GB" sz="1300" dirty="0" err="1">
                <a:solidFill>
                  <a:srgbClr val="FFFFFF"/>
                </a:solidFill>
              </a:rPr>
              <a:t>talenta</a:t>
            </a:r>
            <a:r>
              <a:rPr lang="en-GB" sz="1300" dirty="0">
                <a:solidFill>
                  <a:srgbClr val="FFFFFF"/>
                </a:solidFill>
              </a:rPr>
              <a:t> </a:t>
            </a:r>
            <a:r>
              <a:rPr lang="en-GB" sz="1300" dirty="0" err="1">
                <a:solidFill>
                  <a:srgbClr val="FFFFFF"/>
                </a:solidFill>
              </a:rPr>
              <a:t>teknologi</a:t>
            </a:r>
            <a:r>
              <a:rPr lang="en-GB" sz="1300" dirty="0">
                <a:solidFill>
                  <a:srgbClr val="FFFFFF"/>
                </a:solidFill>
              </a:rPr>
              <a:t> yang </a:t>
            </a:r>
            <a:r>
              <a:rPr lang="en-GB" sz="1300" dirty="0" err="1">
                <a:solidFill>
                  <a:srgbClr val="FFFFFF"/>
                </a:solidFill>
              </a:rPr>
              <a:t>kritis</a:t>
            </a:r>
            <a:r>
              <a:rPr lang="en-GB" sz="1300" dirty="0">
                <a:solidFill>
                  <a:srgbClr val="FFFFFF"/>
                </a:solidFill>
              </a:rPr>
              <a:t>, </a:t>
            </a:r>
            <a:r>
              <a:rPr lang="en-GB" sz="1300" dirty="0" err="1">
                <a:solidFill>
                  <a:srgbClr val="FFFFFF"/>
                </a:solidFill>
              </a:rPr>
              <a:t>gigih</a:t>
            </a:r>
            <a:r>
              <a:rPr lang="en-GB" sz="1300" dirty="0">
                <a:solidFill>
                  <a:srgbClr val="FFFFFF"/>
                </a:solidFill>
              </a:rPr>
              <a:t>, </a:t>
            </a:r>
            <a:r>
              <a:rPr lang="en-GB" sz="1300" dirty="0" err="1">
                <a:solidFill>
                  <a:srgbClr val="FFFFFF"/>
                </a:solidFill>
              </a:rPr>
              <a:t>tangguh</a:t>
            </a:r>
            <a:r>
              <a:rPr lang="en-GB" sz="1300" dirty="0">
                <a:solidFill>
                  <a:srgbClr val="FFFFFF"/>
                </a:solidFill>
              </a:rPr>
              <a:t>, </a:t>
            </a:r>
            <a:r>
              <a:rPr lang="en-GB" sz="1300" dirty="0" err="1">
                <a:solidFill>
                  <a:srgbClr val="FFFFFF"/>
                </a:solidFill>
              </a:rPr>
              <a:t>dan</a:t>
            </a:r>
            <a:r>
              <a:rPr lang="en-GB" sz="1300" dirty="0">
                <a:solidFill>
                  <a:srgbClr val="FFFFFF"/>
                </a:solidFill>
              </a:rPr>
              <a:t> </a:t>
            </a:r>
            <a:r>
              <a:rPr lang="en-GB" sz="1300" dirty="0" err="1">
                <a:solidFill>
                  <a:srgbClr val="FFFFFF"/>
                </a:solidFill>
              </a:rPr>
              <a:t>berdaya</a:t>
            </a:r>
            <a:r>
              <a:rPr lang="en-GB" sz="1300" dirty="0">
                <a:solidFill>
                  <a:srgbClr val="FFFFFF"/>
                </a:solidFill>
              </a:rPr>
              <a:t> </a:t>
            </a:r>
            <a:r>
              <a:rPr lang="en-GB" sz="1300" dirty="0" err="1">
                <a:solidFill>
                  <a:srgbClr val="FFFFFF"/>
                </a:solidFill>
              </a:rPr>
              <a:t>saing</a:t>
            </a:r>
            <a:r>
              <a:rPr lang="en-GB" sz="1300" dirty="0">
                <a:solidFill>
                  <a:srgbClr val="FFFFFF"/>
                </a:solidFill>
              </a:rPr>
              <a:t> </a:t>
            </a:r>
            <a:r>
              <a:rPr lang="en-GB" sz="1300" dirty="0" err="1">
                <a:solidFill>
                  <a:srgbClr val="FFFFFF"/>
                </a:solidFill>
              </a:rPr>
              <a:t>tinggi</a:t>
            </a:r>
            <a:r>
              <a:rPr lang="en-GB" sz="1300" dirty="0">
                <a:solidFill>
                  <a:srgbClr val="FFFFFF"/>
                </a:solidFill>
              </a:rPr>
              <a:t>, </a:t>
            </a:r>
            <a:r>
              <a:rPr lang="en-GB" sz="1300" dirty="0" err="1">
                <a:solidFill>
                  <a:srgbClr val="FFFFFF"/>
                </a:solidFill>
              </a:rPr>
              <a:t>sehingga</a:t>
            </a:r>
            <a:r>
              <a:rPr lang="en-GB" sz="1300" dirty="0">
                <a:solidFill>
                  <a:srgbClr val="FFFFFF"/>
                </a:solidFill>
              </a:rPr>
              <a:t> </a:t>
            </a:r>
            <a:r>
              <a:rPr lang="en-GB" sz="1300" dirty="0" err="1">
                <a:solidFill>
                  <a:srgbClr val="FFFFFF"/>
                </a:solidFill>
              </a:rPr>
              <a:t>mampu</a:t>
            </a:r>
            <a:r>
              <a:rPr lang="en-GB" sz="1300" dirty="0">
                <a:solidFill>
                  <a:srgbClr val="FFFFFF"/>
                </a:solidFill>
              </a:rPr>
              <a:t> </a:t>
            </a:r>
            <a:r>
              <a:rPr lang="en-GB" sz="1300" dirty="0" err="1">
                <a:solidFill>
                  <a:srgbClr val="FFFFFF"/>
                </a:solidFill>
              </a:rPr>
              <a:t>menghadapi</a:t>
            </a:r>
            <a:r>
              <a:rPr lang="en-GB" sz="1300" dirty="0">
                <a:solidFill>
                  <a:srgbClr val="FFFFFF"/>
                </a:solidFill>
              </a:rPr>
              <a:t> </a:t>
            </a:r>
            <a:r>
              <a:rPr lang="en-GB" sz="1300" dirty="0" err="1">
                <a:solidFill>
                  <a:srgbClr val="FFFFFF"/>
                </a:solidFill>
              </a:rPr>
              <a:t>tantangan</a:t>
            </a:r>
            <a:r>
              <a:rPr lang="en-GB" sz="1300" dirty="0">
                <a:solidFill>
                  <a:srgbClr val="FFFFFF"/>
                </a:solidFill>
              </a:rPr>
              <a:t> </a:t>
            </a:r>
            <a:r>
              <a:rPr lang="en-GB" sz="1300" dirty="0" err="1">
                <a:solidFill>
                  <a:srgbClr val="FFFFFF"/>
                </a:solidFill>
              </a:rPr>
              <a:t>masa</a:t>
            </a:r>
            <a:r>
              <a:rPr lang="en-GB" sz="1300" dirty="0">
                <a:solidFill>
                  <a:srgbClr val="FFFFFF"/>
                </a:solidFill>
              </a:rPr>
              <a:t> </a:t>
            </a:r>
            <a:r>
              <a:rPr lang="en-GB" sz="1300" dirty="0" err="1">
                <a:solidFill>
                  <a:srgbClr val="FFFFFF"/>
                </a:solidFill>
              </a:rPr>
              <a:t>depan</a:t>
            </a:r>
            <a:r>
              <a:rPr lang="en-GB" sz="1300" dirty="0">
                <a:solidFill>
                  <a:srgbClr val="FFFFFF"/>
                </a:solidFill>
              </a:rPr>
              <a:t>.</a:t>
            </a:r>
          </a:p>
          <a:p>
            <a:pPr marL="146050" lvl="0" algn="just">
              <a:lnSpc>
                <a:spcPct val="115000"/>
              </a:lnSpc>
              <a:buClr>
                <a:srgbClr val="FFFFFF"/>
              </a:buClr>
              <a:buSzPts val="1300"/>
            </a:pPr>
            <a:r>
              <a:rPr lang="en-GB" sz="1300" dirty="0">
                <a:solidFill>
                  <a:srgbClr val="FFFFFF"/>
                </a:solidFill>
              </a:rPr>
              <a:t>Program ini </a:t>
            </a:r>
            <a:r>
              <a:rPr lang="en-GB" sz="1300" dirty="0" err="1">
                <a:solidFill>
                  <a:srgbClr val="FFFFFF"/>
                </a:solidFill>
              </a:rPr>
              <a:t>diharapkan</a:t>
            </a:r>
            <a:r>
              <a:rPr lang="en-GB" sz="1300" dirty="0">
                <a:solidFill>
                  <a:srgbClr val="FFFFFF"/>
                </a:solidFill>
              </a:rPr>
              <a:t> </a:t>
            </a:r>
            <a:r>
              <a:rPr lang="en-GB" sz="1300" dirty="0" err="1">
                <a:solidFill>
                  <a:srgbClr val="FFFFFF"/>
                </a:solidFill>
              </a:rPr>
              <a:t>bisa</a:t>
            </a:r>
            <a:r>
              <a:rPr lang="en-GB" sz="1300" dirty="0">
                <a:solidFill>
                  <a:srgbClr val="FFFFFF"/>
                </a:solidFill>
              </a:rPr>
              <a:t> </a:t>
            </a:r>
            <a:r>
              <a:rPr lang="en-GB" sz="1300" dirty="0" err="1">
                <a:solidFill>
                  <a:srgbClr val="FFFFFF"/>
                </a:solidFill>
              </a:rPr>
              <a:t>membantu</a:t>
            </a:r>
            <a:r>
              <a:rPr lang="en-GB" sz="1300" dirty="0">
                <a:solidFill>
                  <a:srgbClr val="FFFFFF"/>
                </a:solidFill>
              </a:rPr>
              <a:t> </a:t>
            </a:r>
            <a:r>
              <a:rPr lang="en-GB" sz="1300" dirty="0" err="1">
                <a:solidFill>
                  <a:srgbClr val="FFFFFF"/>
                </a:solidFill>
              </a:rPr>
              <a:t>mempercepat</a:t>
            </a:r>
            <a:r>
              <a:rPr lang="en-GB" sz="1300" dirty="0">
                <a:solidFill>
                  <a:srgbClr val="FFFFFF"/>
                </a:solidFill>
              </a:rPr>
              <a:t> </a:t>
            </a:r>
            <a:r>
              <a:rPr lang="en-GB" sz="1300" dirty="0" err="1">
                <a:solidFill>
                  <a:srgbClr val="FFFFFF"/>
                </a:solidFill>
              </a:rPr>
              <a:t>transformasi</a:t>
            </a:r>
            <a:r>
              <a:rPr lang="en-GB" sz="1300" dirty="0">
                <a:solidFill>
                  <a:srgbClr val="FFFFFF"/>
                </a:solidFill>
              </a:rPr>
              <a:t> digital </a:t>
            </a:r>
            <a:r>
              <a:rPr lang="en-GB" sz="1300" dirty="0" err="1">
                <a:solidFill>
                  <a:srgbClr val="FFFFFF"/>
                </a:solidFill>
              </a:rPr>
              <a:t>sekaligus</a:t>
            </a:r>
            <a:r>
              <a:rPr lang="en-GB" sz="1300" dirty="0">
                <a:solidFill>
                  <a:srgbClr val="FFFFFF"/>
                </a:solidFill>
              </a:rPr>
              <a:t> </a:t>
            </a:r>
            <a:r>
              <a:rPr lang="en-GB" sz="1300" dirty="0" err="1">
                <a:solidFill>
                  <a:srgbClr val="FFFFFF"/>
                </a:solidFill>
              </a:rPr>
              <a:t>menjadikan</a:t>
            </a:r>
            <a:r>
              <a:rPr lang="en-GB" sz="1300" dirty="0">
                <a:solidFill>
                  <a:srgbClr val="FFFFFF"/>
                </a:solidFill>
              </a:rPr>
              <a:t> </a:t>
            </a:r>
            <a:r>
              <a:rPr lang="en-GB" sz="1300" dirty="0" err="1">
                <a:solidFill>
                  <a:srgbClr val="FFFFFF"/>
                </a:solidFill>
              </a:rPr>
              <a:t>teknologi</a:t>
            </a:r>
            <a:r>
              <a:rPr lang="en-GB" sz="1300" dirty="0">
                <a:solidFill>
                  <a:srgbClr val="FFFFFF"/>
                </a:solidFill>
              </a:rPr>
              <a:t> </a:t>
            </a:r>
            <a:r>
              <a:rPr lang="en-GB" sz="1300" dirty="0" err="1">
                <a:solidFill>
                  <a:srgbClr val="FFFFFF"/>
                </a:solidFill>
              </a:rPr>
              <a:t>sebagai</a:t>
            </a:r>
            <a:r>
              <a:rPr lang="en-GB" sz="1300" dirty="0">
                <a:solidFill>
                  <a:srgbClr val="FFFFFF"/>
                </a:solidFill>
              </a:rPr>
              <a:t> </a:t>
            </a:r>
            <a:r>
              <a:rPr lang="en-GB" sz="1300" dirty="0" err="1">
                <a:solidFill>
                  <a:srgbClr val="FFFFFF"/>
                </a:solidFill>
              </a:rPr>
              <a:t>pembawa</a:t>
            </a:r>
            <a:r>
              <a:rPr lang="en-GB" sz="1300" dirty="0">
                <a:solidFill>
                  <a:srgbClr val="FFFFFF"/>
                </a:solidFill>
              </a:rPr>
              <a:t> </a:t>
            </a:r>
            <a:r>
              <a:rPr lang="en-GB" sz="1300" dirty="0" err="1">
                <a:solidFill>
                  <a:srgbClr val="FFFFFF"/>
                </a:solidFill>
              </a:rPr>
              <a:t>perubahan</a:t>
            </a:r>
            <a:r>
              <a:rPr lang="en-GB" sz="1300" dirty="0">
                <a:solidFill>
                  <a:srgbClr val="FFFFFF"/>
                </a:solidFill>
              </a:rPr>
              <a:t> </a:t>
            </a:r>
            <a:r>
              <a:rPr lang="en-GB" sz="1300" dirty="0" err="1">
                <a:solidFill>
                  <a:srgbClr val="FFFFFF"/>
                </a:solidFill>
              </a:rPr>
              <a:t>positif</a:t>
            </a:r>
            <a:r>
              <a:rPr lang="en-GB" sz="1300" dirty="0">
                <a:solidFill>
                  <a:srgbClr val="FFFFFF"/>
                </a:solidFill>
              </a:rPr>
              <a:t> di Indonesia. </a:t>
            </a:r>
          </a:p>
          <a:p>
            <a:pPr marL="146050" lvl="0" algn="just">
              <a:lnSpc>
                <a:spcPct val="115000"/>
              </a:lnSpc>
              <a:buClr>
                <a:srgbClr val="FFFFFF"/>
              </a:buClr>
              <a:buSzPts val="1300"/>
            </a:pPr>
            <a:r>
              <a:rPr lang="en-GB" sz="1300" dirty="0" smtClean="0">
                <a:solidFill>
                  <a:srgbClr val="FFFFFF"/>
                </a:solidFill>
              </a:rPr>
              <a:t>.</a:t>
            </a:r>
            <a:endParaRPr lang="en-GB" sz="1300" dirty="0">
              <a:solidFill>
                <a:srgbClr val="FFFFFF"/>
              </a:solidFill>
            </a:endParaRPr>
          </a:p>
        </p:txBody>
      </p:sp>
      <p:pic>
        <p:nvPicPr>
          <p:cNvPr id="113" name="Google Shape;113;p18"/>
          <p:cNvPicPr preferRelativeResize="0"/>
          <p:nvPr/>
        </p:nvPicPr>
        <p:blipFill>
          <a:blip r:embed="rId3">
            <a:alphaModFix/>
          </a:blip>
          <a:stretch>
            <a:fillRect/>
          </a:stretch>
        </p:blipFill>
        <p:spPr>
          <a:xfrm>
            <a:off x="0" y="1673325"/>
            <a:ext cx="2874724" cy="2874724"/>
          </a:xfrm>
          <a:prstGeom prst="rect">
            <a:avLst/>
          </a:prstGeom>
          <a:noFill/>
          <a:ln>
            <a:noFill/>
          </a:ln>
        </p:spPr>
      </p:pic>
      <p:pic>
        <p:nvPicPr>
          <p:cNvPr id="114" name="Google Shape;114;p18"/>
          <p:cNvPicPr preferRelativeResize="0"/>
          <p:nvPr/>
        </p:nvPicPr>
        <p:blipFill>
          <a:blip r:embed="rId4">
            <a:alphaModFix/>
          </a:blip>
          <a:stretch>
            <a:fillRect/>
          </a:stretch>
        </p:blipFill>
        <p:spPr>
          <a:xfrm>
            <a:off x="-709325" y="3714349"/>
            <a:ext cx="10115598" cy="2497550"/>
          </a:xfrm>
          <a:prstGeom prst="rect">
            <a:avLst/>
          </a:prstGeom>
          <a:noFill/>
          <a:ln>
            <a:noFill/>
          </a:ln>
        </p:spPr>
      </p:pic>
      <p:pic>
        <p:nvPicPr>
          <p:cNvPr id="115" name="Google Shape;115;p18"/>
          <p:cNvPicPr preferRelativeResize="0"/>
          <p:nvPr/>
        </p:nvPicPr>
        <p:blipFill>
          <a:blip r:embed="rId5">
            <a:alphaModFix/>
          </a:blip>
          <a:stretch>
            <a:fillRect/>
          </a:stretch>
        </p:blipFill>
        <p:spPr>
          <a:xfrm>
            <a:off x="6955926" y="2920837"/>
            <a:ext cx="1833175" cy="1917425"/>
          </a:xfrm>
          <a:prstGeom prst="rect">
            <a:avLst/>
          </a:prstGeom>
          <a:noFill/>
          <a:ln>
            <a:noFill/>
          </a:ln>
        </p:spPr>
      </p:pic>
      <p:sp>
        <p:nvSpPr>
          <p:cNvPr id="2" name="Rectangle 1"/>
          <p:cNvSpPr/>
          <p:nvPr/>
        </p:nvSpPr>
        <p:spPr>
          <a:xfrm>
            <a:off x="679994" y="4403068"/>
            <a:ext cx="6275932" cy="646331"/>
          </a:xfrm>
          <a:prstGeom prst="rect">
            <a:avLst/>
          </a:prstGeom>
        </p:spPr>
        <p:txBody>
          <a:bodyPr wrap="square">
            <a:spAutoFit/>
          </a:bodyPr>
          <a:lstStyle/>
          <a:p>
            <a:r>
              <a:rPr lang="id-ID" sz="1800" b="1" dirty="0">
                <a:solidFill>
                  <a:schemeClr val="bg1"/>
                </a:solidFill>
                <a:latin typeface="Times New Roman" panose="02020603050405020304" pitchFamily="18" charset="0"/>
                <a:ea typeface="Calibri" panose="020F0502020204030204" pitchFamily="34" charset="0"/>
                <a:cs typeface="Arial" panose="020B0604020202020204" pitchFamily="34" charset="0"/>
              </a:rPr>
              <a:t>Generasi GIGIH, lampaui batas untuk membuat perubahan</a:t>
            </a:r>
            <a:r>
              <a:rPr lang="en-US" sz="1800" b="1" dirty="0">
                <a:solidFill>
                  <a:schemeClr val="bg1"/>
                </a:solidFill>
                <a:latin typeface="Times New Roman" panose="02020603050405020304" pitchFamily="18" charset="0"/>
                <a:ea typeface="Calibri" panose="020F0502020204030204" pitchFamily="34" charset="0"/>
                <a:cs typeface="Arial" panose="020B0604020202020204" pitchFamily="34" charset="0"/>
              </a:rPr>
              <a:t>!</a:t>
            </a:r>
            <a:endParaRPr lang="id-ID" sz="1800" b="1"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endParaRPr lang="en-US" sz="1800" b="1" dirty="0"/>
          </a:p>
        </p:txBody>
      </p:sp>
    </p:spTree>
    <p:extLst>
      <p:ext uri="{BB962C8B-B14F-4D97-AF65-F5344CB8AC3E}">
        <p14:creationId xmlns:p14="http://schemas.microsoft.com/office/powerpoint/2010/main" val="3424918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52"/>
        <p:cNvGrpSpPr/>
        <p:nvPr/>
      </p:nvGrpSpPr>
      <p:grpSpPr>
        <a:xfrm>
          <a:off x="0" y="0"/>
          <a:ext cx="0" cy="0"/>
          <a:chOff x="0" y="0"/>
          <a:chExt cx="0" cy="0"/>
        </a:xfrm>
      </p:grpSpPr>
      <p:sp>
        <p:nvSpPr>
          <p:cNvPr id="153" name="Google Shape;153;p21"/>
          <p:cNvSpPr txBox="1"/>
          <p:nvPr/>
        </p:nvSpPr>
        <p:spPr>
          <a:xfrm>
            <a:off x="1641088" y="323958"/>
            <a:ext cx="5700900" cy="877133"/>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dirty="0" smtClean="0">
                <a:solidFill>
                  <a:schemeClr val="lt1"/>
                </a:solidFill>
                <a:latin typeface="Montserrat"/>
                <a:ea typeface="Montserrat"/>
                <a:cs typeface="Montserrat"/>
                <a:sym typeface="Montserrat"/>
              </a:rPr>
              <a:t>TUJUAN</a:t>
            </a:r>
          </a:p>
        </p:txBody>
      </p:sp>
      <p:grpSp>
        <p:nvGrpSpPr>
          <p:cNvPr id="154" name="Google Shape;154;p21"/>
          <p:cNvGrpSpPr/>
          <p:nvPr/>
        </p:nvGrpSpPr>
        <p:grpSpPr>
          <a:xfrm>
            <a:off x="-2215380" y="3448710"/>
            <a:ext cx="856973" cy="789499"/>
            <a:chOff x="9523125" y="1329375"/>
            <a:chExt cx="1238400" cy="783000"/>
          </a:xfrm>
        </p:grpSpPr>
        <p:sp>
          <p:nvSpPr>
            <p:cNvPr id="155" name="Google Shape;155;p21"/>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9" name="Google Shape;159;p21"/>
          <p:cNvPicPr preferRelativeResize="0"/>
          <p:nvPr/>
        </p:nvPicPr>
        <p:blipFill rotWithShape="1">
          <a:blip r:embed="rId3">
            <a:alphaModFix/>
          </a:blip>
          <a:srcRect t="31941" r="50295" b="11191"/>
          <a:stretch/>
        </p:blipFill>
        <p:spPr>
          <a:xfrm>
            <a:off x="66975" y="3640700"/>
            <a:ext cx="1313574" cy="1502801"/>
          </a:xfrm>
          <a:prstGeom prst="rect">
            <a:avLst/>
          </a:prstGeom>
          <a:noFill/>
          <a:ln>
            <a:noFill/>
          </a:ln>
        </p:spPr>
      </p:pic>
      <p:sp>
        <p:nvSpPr>
          <p:cNvPr id="160" name="Google Shape;160;p21"/>
          <p:cNvSpPr txBox="1"/>
          <p:nvPr/>
        </p:nvSpPr>
        <p:spPr>
          <a:xfrm>
            <a:off x="1380549" y="1340711"/>
            <a:ext cx="7161000" cy="2909997"/>
          </a:xfrm>
          <a:prstGeom prst="rect">
            <a:avLst/>
          </a:prstGeom>
          <a:noFill/>
          <a:ln>
            <a:noFill/>
          </a:ln>
        </p:spPr>
        <p:txBody>
          <a:bodyPr spcFirstLastPara="1" wrap="square" lIns="91425" tIns="91425" rIns="91425" bIns="91425" anchor="t" anchorCtr="0">
            <a:spAutoFit/>
          </a:bodyPr>
          <a:lstStyle/>
          <a:p>
            <a:pPr marL="457200" lvl="0" indent="-317500">
              <a:lnSpc>
                <a:spcPct val="115000"/>
              </a:lnSpc>
              <a:buClr>
                <a:schemeClr val="lt1"/>
              </a:buClr>
              <a:buSzPts val="1400"/>
              <a:buAutoNum type="arabicPeriod"/>
            </a:pPr>
            <a:r>
              <a:rPr lang="en-GB" dirty="0" err="1">
                <a:solidFill>
                  <a:schemeClr val="lt1"/>
                </a:solidFill>
              </a:rPr>
              <a:t>Belajar</a:t>
            </a:r>
            <a:r>
              <a:rPr lang="en-GB" dirty="0">
                <a:solidFill>
                  <a:schemeClr val="lt1"/>
                </a:solidFill>
              </a:rPr>
              <a:t> </a:t>
            </a:r>
            <a:r>
              <a:rPr lang="en-GB" dirty="0" err="1">
                <a:solidFill>
                  <a:schemeClr val="lt1"/>
                </a:solidFill>
              </a:rPr>
              <a:t>kompetensi</a:t>
            </a:r>
            <a:r>
              <a:rPr lang="en-GB" dirty="0">
                <a:solidFill>
                  <a:schemeClr val="lt1"/>
                </a:solidFill>
              </a:rPr>
              <a:t> </a:t>
            </a:r>
            <a:r>
              <a:rPr lang="en-GB" dirty="0" err="1">
                <a:solidFill>
                  <a:schemeClr val="lt1"/>
                </a:solidFill>
              </a:rPr>
              <a:t>teknis</a:t>
            </a:r>
            <a:r>
              <a:rPr lang="en-GB" dirty="0">
                <a:solidFill>
                  <a:schemeClr val="lt1"/>
                </a:solidFill>
              </a:rPr>
              <a:t>, soft skill, </a:t>
            </a:r>
            <a:r>
              <a:rPr lang="en-GB" dirty="0" err="1">
                <a:solidFill>
                  <a:schemeClr val="lt1"/>
                </a:solidFill>
              </a:rPr>
              <a:t>bahasa</a:t>
            </a:r>
            <a:r>
              <a:rPr lang="en-GB" dirty="0">
                <a:solidFill>
                  <a:schemeClr val="lt1"/>
                </a:solidFill>
              </a:rPr>
              <a:t> </a:t>
            </a:r>
            <a:r>
              <a:rPr lang="en-GB" dirty="0" err="1">
                <a:solidFill>
                  <a:schemeClr val="lt1"/>
                </a:solidFill>
              </a:rPr>
              <a:t>Inggris</a:t>
            </a:r>
            <a:r>
              <a:rPr lang="en-GB" dirty="0">
                <a:solidFill>
                  <a:schemeClr val="lt1"/>
                </a:solidFill>
              </a:rPr>
              <a:t>, yang </a:t>
            </a:r>
            <a:r>
              <a:rPr lang="en-GB" dirty="0" err="1">
                <a:solidFill>
                  <a:schemeClr val="lt1"/>
                </a:solidFill>
              </a:rPr>
              <a:t>dibuat</a:t>
            </a:r>
            <a:r>
              <a:rPr lang="en-GB" dirty="0">
                <a:solidFill>
                  <a:schemeClr val="lt1"/>
                </a:solidFill>
              </a:rPr>
              <a:t> </a:t>
            </a:r>
            <a:r>
              <a:rPr lang="en-GB" dirty="0" err="1">
                <a:solidFill>
                  <a:schemeClr val="lt1"/>
                </a:solidFill>
              </a:rPr>
              <a:t>oleh</a:t>
            </a:r>
            <a:r>
              <a:rPr lang="en-GB" dirty="0">
                <a:solidFill>
                  <a:schemeClr val="lt1"/>
                </a:solidFill>
              </a:rPr>
              <a:t> </a:t>
            </a:r>
            <a:r>
              <a:rPr lang="en-GB" dirty="0" err="1">
                <a:solidFill>
                  <a:schemeClr val="lt1"/>
                </a:solidFill>
              </a:rPr>
              <a:t>pakar</a:t>
            </a:r>
            <a:r>
              <a:rPr lang="en-GB" dirty="0">
                <a:solidFill>
                  <a:schemeClr val="lt1"/>
                </a:solidFill>
              </a:rPr>
              <a:t> industri.</a:t>
            </a:r>
          </a:p>
          <a:p>
            <a:pPr marL="457200" lvl="0" indent="-317500">
              <a:lnSpc>
                <a:spcPct val="115000"/>
              </a:lnSpc>
              <a:buClr>
                <a:schemeClr val="lt1"/>
              </a:buClr>
              <a:buSzPts val="1400"/>
              <a:buAutoNum type="arabicPeriod"/>
            </a:pPr>
            <a:r>
              <a:rPr lang="en-GB" dirty="0" err="1">
                <a:solidFill>
                  <a:schemeClr val="lt1"/>
                </a:solidFill>
              </a:rPr>
              <a:t>Pembelajaran</a:t>
            </a:r>
            <a:r>
              <a:rPr lang="en-GB" dirty="0">
                <a:solidFill>
                  <a:schemeClr val="lt1"/>
                </a:solidFill>
              </a:rPr>
              <a:t> data analyst yang </a:t>
            </a:r>
            <a:r>
              <a:rPr lang="en-GB" dirty="0" err="1">
                <a:solidFill>
                  <a:schemeClr val="lt1"/>
                </a:solidFill>
              </a:rPr>
              <a:t>difasilitasi</a:t>
            </a:r>
            <a:r>
              <a:rPr lang="en-GB" dirty="0">
                <a:solidFill>
                  <a:schemeClr val="lt1"/>
                </a:solidFill>
              </a:rPr>
              <a:t> </a:t>
            </a:r>
            <a:r>
              <a:rPr lang="en-GB" dirty="0" err="1">
                <a:solidFill>
                  <a:schemeClr val="lt1"/>
                </a:solidFill>
              </a:rPr>
              <a:t>langsung</a:t>
            </a:r>
            <a:r>
              <a:rPr lang="en-GB" dirty="0">
                <a:solidFill>
                  <a:schemeClr val="lt1"/>
                </a:solidFill>
              </a:rPr>
              <a:t> </a:t>
            </a:r>
            <a:r>
              <a:rPr lang="en-GB" dirty="0" err="1">
                <a:solidFill>
                  <a:schemeClr val="lt1"/>
                </a:solidFill>
              </a:rPr>
              <a:t>oleh</a:t>
            </a:r>
            <a:r>
              <a:rPr lang="en-GB" dirty="0">
                <a:solidFill>
                  <a:schemeClr val="lt1"/>
                </a:solidFill>
              </a:rPr>
              <a:t> para Product Engineer </a:t>
            </a:r>
            <a:r>
              <a:rPr lang="en-GB" dirty="0" err="1">
                <a:solidFill>
                  <a:schemeClr val="lt1"/>
                </a:solidFill>
              </a:rPr>
              <a:t>dan</a:t>
            </a:r>
            <a:r>
              <a:rPr lang="en-GB" dirty="0">
                <a:solidFill>
                  <a:schemeClr val="lt1"/>
                </a:solidFill>
              </a:rPr>
              <a:t> Data Heroes </a:t>
            </a:r>
            <a:r>
              <a:rPr lang="en-GB" dirty="0" err="1">
                <a:solidFill>
                  <a:schemeClr val="lt1"/>
                </a:solidFill>
              </a:rPr>
              <a:t>dari</a:t>
            </a:r>
            <a:r>
              <a:rPr lang="en-GB" dirty="0">
                <a:solidFill>
                  <a:schemeClr val="lt1"/>
                </a:solidFill>
              </a:rPr>
              <a:t> </a:t>
            </a:r>
            <a:r>
              <a:rPr lang="en-GB" dirty="0" err="1">
                <a:solidFill>
                  <a:schemeClr val="lt1"/>
                </a:solidFill>
              </a:rPr>
              <a:t>GoTo</a:t>
            </a:r>
            <a:r>
              <a:rPr lang="en-GB" dirty="0">
                <a:solidFill>
                  <a:schemeClr val="lt1"/>
                </a:solidFill>
              </a:rPr>
              <a:t> </a:t>
            </a:r>
            <a:r>
              <a:rPr lang="en-GB" dirty="0" err="1">
                <a:solidFill>
                  <a:schemeClr val="lt1"/>
                </a:solidFill>
              </a:rPr>
              <a:t>dan</a:t>
            </a:r>
            <a:r>
              <a:rPr lang="en-GB" dirty="0">
                <a:solidFill>
                  <a:schemeClr val="lt1"/>
                </a:solidFill>
              </a:rPr>
              <a:t> </a:t>
            </a:r>
            <a:r>
              <a:rPr lang="en-GB" dirty="0" err="1">
                <a:solidFill>
                  <a:schemeClr val="lt1"/>
                </a:solidFill>
              </a:rPr>
              <a:t>mitra</a:t>
            </a:r>
            <a:r>
              <a:rPr lang="en-GB" dirty="0">
                <a:solidFill>
                  <a:schemeClr val="lt1"/>
                </a:solidFill>
              </a:rPr>
              <a:t> Industri.</a:t>
            </a:r>
          </a:p>
          <a:p>
            <a:pPr marL="457200" lvl="0" indent="-317500">
              <a:lnSpc>
                <a:spcPct val="115000"/>
              </a:lnSpc>
              <a:buClr>
                <a:schemeClr val="lt1"/>
              </a:buClr>
              <a:buSzPts val="1400"/>
              <a:buAutoNum type="arabicPeriod"/>
            </a:pPr>
            <a:r>
              <a:rPr lang="en-GB" dirty="0" err="1">
                <a:solidFill>
                  <a:schemeClr val="lt1"/>
                </a:solidFill>
              </a:rPr>
              <a:t>Berkesempatan</a:t>
            </a:r>
            <a:r>
              <a:rPr lang="en-GB" dirty="0">
                <a:solidFill>
                  <a:schemeClr val="lt1"/>
                </a:solidFill>
              </a:rPr>
              <a:t> </a:t>
            </a:r>
            <a:r>
              <a:rPr lang="en-GB" dirty="0" err="1">
                <a:solidFill>
                  <a:schemeClr val="lt1"/>
                </a:solidFill>
              </a:rPr>
              <a:t>dapat</a:t>
            </a:r>
            <a:r>
              <a:rPr lang="en-GB" dirty="0">
                <a:solidFill>
                  <a:schemeClr val="lt1"/>
                </a:solidFill>
              </a:rPr>
              <a:t> </a:t>
            </a:r>
            <a:r>
              <a:rPr lang="en-GB" dirty="0" err="1">
                <a:solidFill>
                  <a:schemeClr val="lt1"/>
                </a:solidFill>
              </a:rPr>
              <a:t>pengalaman</a:t>
            </a:r>
            <a:r>
              <a:rPr lang="en-GB" dirty="0">
                <a:solidFill>
                  <a:schemeClr val="lt1"/>
                </a:solidFill>
              </a:rPr>
              <a:t> </a:t>
            </a:r>
            <a:r>
              <a:rPr lang="en-GB" dirty="0" err="1">
                <a:solidFill>
                  <a:schemeClr val="lt1"/>
                </a:solidFill>
              </a:rPr>
              <a:t>mengerjakan</a:t>
            </a:r>
            <a:r>
              <a:rPr lang="en-GB" dirty="0">
                <a:solidFill>
                  <a:schemeClr val="lt1"/>
                </a:solidFill>
              </a:rPr>
              <a:t> capstone project </a:t>
            </a:r>
            <a:r>
              <a:rPr lang="en-GB" dirty="0" err="1">
                <a:solidFill>
                  <a:schemeClr val="lt1"/>
                </a:solidFill>
              </a:rPr>
              <a:t>untuk</a:t>
            </a:r>
            <a:r>
              <a:rPr lang="en-GB" dirty="0">
                <a:solidFill>
                  <a:schemeClr val="lt1"/>
                </a:solidFill>
              </a:rPr>
              <a:t> </a:t>
            </a:r>
            <a:r>
              <a:rPr lang="en-GB" dirty="0" err="1">
                <a:solidFill>
                  <a:schemeClr val="lt1"/>
                </a:solidFill>
              </a:rPr>
              <a:t>menghasilkan</a:t>
            </a:r>
            <a:r>
              <a:rPr lang="en-GB" dirty="0">
                <a:solidFill>
                  <a:schemeClr val="lt1"/>
                </a:solidFill>
              </a:rPr>
              <a:t> </a:t>
            </a:r>
            <a:r>
              <a:rPr lang="en-GB" dirty="0" err="1">
                <a:solidFill>
                  <a:schemeClr val="lt1"/>
                </a:solidFill>
              </a:rPr>
              <a:t>inovasi</a:t>
            </a:r>
            <a:r>
              <a:rPr lang="en-GB" dirty="0">
                <a:solidFill>
                  <a:schemeClr val="lt1"/>
                </a:solidFill>
              </a:rPr>
              <a:t>.</a:t>
            </a:r>
          </a:p>
          <a:p>
            <a:pPr marL="457200" lvl="0" indent="-317500">
              <a:lnSpc>
                <a:spcPct val="115000"/>
              </a:lnSpc>
              <a:buClr>
                <a:schemeClr val="lt1"/>
              </a:buClr>
              <a:buSzPts val="1400"/>
              <a:buAutoNum type="arabicPeriod"/>
            </a:pPr>
            <a:r>
              <a:rPr lang="en-GB" dirty="0" err="1">
                <a:solidFill>
                  <a:schemeClr val="lt1"/>
                </a:solidFill>
              </a:rPr>
              <a:t>Dapat</a:t>
            </a:r>
            <a:r>
              <a:rPr lang="en-GB" dirty="0">
                <a:solidFill>
                  <a:schemeClr val="lt1"/>
                </a:solidFill>
              </a:rPr>
              <a:t> </a:t>
            </a:r>
            <a:r>
              <a:rPr lang="en-GB" dirty="0" err="1">
                <a:solidFill>
                  <a:schemeClr val="lt1"/>
                </a:solidFill>
              </a:rPr>
              <a:t>sertifikasi</a:t>
            </a:r>
            <a:r>
              <a:rPr lang="en-GB" dirty="0">
                <a:solidFill>
                  <a:schemeClr val="lt1"/>
                </a:solidFill>
              </a:rPr>
              <a:t> </a:t>
            </a:r>
            <a:r>
              <a:rPr lang="en-GB" dirty="0" err="1">
                <a:solidFill>
                  <a:schemeClr val="lt1"/>
                </a:solidFill>
              </a:rPr>
              <a:t>dari</a:t>
            </a:r>
            <a:r>
              <a:rPr lang="en-GB" dirty="0">
                <a:solidFill>
                  <a:schemeClr val="lt1"/>
                </a:solidFill>
              </a:rPr>
              <a:t> </a:t>
            </a:r>
            <a:r>
              <a:rPr lang="en-GB" dirty="0" err="1">
                <a:solidFill>
                  <a:schemeClr val="lt1"/>
                </a:solidFill>
              </a:rPr>
              <a:t>Generasi</a:t>
            </a:r>
            <a:r>
              <a:rPr lang="en-GB" dirty="0">
                <a:solidFill>
                  <a:schemeClr val="lt1"/>
                </a:solidFill>
              </a:rPr>
              <a:t> GIGIH </a:t>
            </a:r>
            <a:r>
              <a:rPr lang="en-GB" dirty="0" err="1">
                <a:solidFill>
                  <a:schemeClr val="lt1"/>
                </a:solidFill>
              </a:rPr>
              <a:t>untuk</a:t>
            </a:r>
            <a:r>
              <a:rPr lang="en-GB" dirty="0">
                <a:solidFill>
                  <a:schemeClr val="lt1"/>
                </a:solidFill>
              </a:rPr>
              <a:t> </a:t>
            </a:r>
            <a:r>
              <a:rPr lang="en-GB" dirty="0" err="1">
                <a:solidFill>
                  <a:schemeClr val="lt1"/>
                </a:solidFill>
              </a:rPr>
              <a:t>memaksimalkan</a:t>
            </a:r>
            <a:r>
              <a:rPr lang="en-GB" dirty="0">
                <a:solidFill>
                  <a:schemeClr val="lt1"/>
                </a:solidFill>
              </a:rPr>
              <a:t> </a:t>
            </a:r>
            <a:r>
              <a:rPr lang="en-GB" dirty="0" err="1">
                <a:solidFill>
                  <a:schemeClr val="lt1"/>
                </a:solidFill>
              </a:rPr>
              <a:t>peluang</a:t>
            </a:r>
            <a:r>
              <a:rPr lang="en-GB" dirty="0">
                <a:solidFill>
                  <a:schemeClr val="lt1"/>
                </a:solidFill>
              </a:rPr>
              <a:t> </a:t>
            </a:r>
            <a:r>
              <a:rPr lang="en-GB" dirty="0" err="1">
                <a:solidFill>
                  <a:schemeClr val="lt1"/>
                </a:solidFill>
              </a:rPr>
              <a:t>bekerja</a:t>
            </a:r>
            <a:r>
              <a:rPr lang="en-GB" dirty="0">
                <a:solidFill>
                  <a:schemeClr val="lt1"/>
                </a:solidFill>
              </a:rPr>
              <a:t> di </a:t>
            </a:r>
            <a:r>
              <a:rPr lang="en-GB" dirty="0" err="1">
                <a:solidFill>
                  <a:schemeClr val="lt1"/>
                </a:solidFill>
              </a:rPr>
              <a:t>mitra</a:t>
            </a:r>
            <a:r>
              <a:rPr lang="en-GB" dirty="0">
                <a:solidFill>
                  <a:schemeClr val="lt1"/>
                </a:solidFill>
              </a:rPr>
              <a:t> industri.</a:t>
            </a:r>
          </a:p>
          <a:p>
            <a:pPr marL="457200" lvl="0" indent="-317500">
              <a:lnSpc>
                <a:spcPct val="115000"/>
              </a:lnSpc>
              <a:buClr>
                <a:schemeClr val="lt1"/>
              </a:buClr>
              <a:buSzPts val="1400"/>
              <a:buAutoNum type="arabicPeriod"/>
            </a:pPr>
            <a:r>
              <a:rPr lang="en-GB" dirty="0">
                <a:solidFill>
                  <a:schemeClr val="lt1"/>
                </a:solidFill>
              </a:rPr>
              <a:t>Program </a:t>
            </a:r>
            <a:r>
              <a:rPr lang="en-GB" dirty="0" err="1">
                <a:solidFill>
                  <a:schemeClr val="lt1"/>
                </a:solidFill>
              </a:rPr>
              <a:t>senilai</a:t>
            </a:r>
            <a:r>
              <a:rPr lang="en-GB" dirty="0">
                <a:solidFill>
                  <a:schemeClr val="lt1"/>
                </a:solidFill>
              </a:rPr>
              <a:t> </a:t>
            </a:r>
            <a:r>
              <a:rPr lang="en-GB" dirty="0" err="1">
                <a:solidFill>
                  <a:schemeClr val="lt1"/>
                </a:solidFill>
              </a:rPr>
              <a:t>Rp</a:t>
            </a:r>
            <a:r>
              <a:rPr lang="en-GB" dirty="0">
                <a:solidFill>
                  <a:schemeClr val="lt1"/>
                </a:solidFill>
              </a:rPr>
              <a:t> 10 </a:t>
            </a:r>
            <a:r>
              <a:rPr lang="en-GB" dirty="0" err="1">
                <a:solidFill>
                  <a:schemeClr val="lt1"/>
                </a:solidFill>
              </a:rPr>
              <a:t>juta</a:t>
            </a:r>
            <a:r>
              <a:rPr lang="en-GB" dirty="0">
                <a:solidFill>
                  <a:schemeClr val="lt1"/>
                </a:solidFill>
              </a:rPr>
              <a:t> yang </a:t>
            </a:r>
            <a:r>
              <a:rPr lang="en-GB" dirty="0" err="1">
                <a:solidFill>
                  <a:schemeClr val="lt1"/>
                </a:solidFill>
              </a:rPr>
              <a:t>bisa</a:t>
            </a:r>
            <a:r>
              <a:rPr lang="en-GB" dirty="0">
                <a:solidFill>
                  <a:schemeClr val="lt1"/>
                </a:solidFill>
              </a:rPr>
              <a:t> </a:t>
            </a:r>
            <a:r>
              <a:rPr lang="en-GB" dirty="0" err="1">
                <a:solidFill>
                  <a:schemeClr val="lt1"/>
                </a:solidFill>
              </a:rPr>
              <a:t>didapatkan</a:t>
            </a:r>
            <a:r>
              <a:rPr lang="en-GB" dirty="0">
                <a:solidFill>
                  <a:schemeClr val="lt1"/>
                </a:solidFill>
              </a:rPr>
              <a:t> gratis </a:t>
            </a:r>
            <a:r>
              <a:rPr lang="en-GB" dirty="0" err="1">
                <a:solidFill>
                  <a:schemeClr val="lt1"/>
                </a:solidFill>
              </a:rPr>
              <a:t>atas</a:t>
            </a:r>
            <a:r>
              <a:rPr lang="en-GB" dirty="0">
                <a:solidFill>
                  <a:schemeClr val="lt1"/>
                </a:solidFill>
              </a:rPr>
              <a:t> </a:t>
            </a:r>
            <a:r>
              <a:rPr lang="en-GB" dirty="0" err="1">
                <a:solidFill>
                  <a:schemeClr val="lt1"/>
                </a:solidFill>
              </a:rPr>
              <a:t>kolaborasi</a:t>
            </a:r>
            <a:r>
              <a:rPr lang="en-GB" dirty="0">
                <a:solidFill>
                  <a:schemeClr val="lt1"/>
                </a:solidFill>
              </a:rPr>
              <a:t> </a:t>
            </a:r>
            <a:r>
              <a:rPr lang="en-GB" dirty="0" err="1">
                <a:solidFill>
                  <a:schemeClr val="lt1"/>
                </a:solidFill>
              </a:rPr>
              <a:t>Generasi</a:t>
            </a:r>
            <a:r>
              <a:rPr lang="en-GB" dirty="0">
                <a:solidFill>
                  <a:schemeClr val="lt1"/>
                </a:solidFill>
              </a:rPr>
              <a:t> GIGIH </a:t>
            </a:r>
            <a:r>
              <a:rPr lang="en-GB" dirty="0" err="1">
                <a:solidFill>
                  <a:schemeClr val="lt1"/>
                </a:solidFill>
              </a:rPr>
              <a:t>dan</a:t>
            </a:r>
            <a:r>
              <a:rPr lang="en-GB" dirty="0">
                <a:solidFill>
                  <a:schemeClr val="lt1"/>
                </a:solidFill>
              </a:rPr>
              <a:t> </a:t>
            </a:r>
            <a:r>
              <a:rPr lang="en-GB" dirty="0" err="1">
                <a:solidFill>
                  <a:schemeClr val="lt1"/>
                </a:solidFill>
              </a:rPr>
              <a:t>Kampus</a:t>
            </a:r>
            <a:r>
              <a:rPr lang="en-GB" dirty="0">
                <a:solidFill>
                  <a:schemeClr val="lt1"/>
                </a:solidFill>
              </a:rPr>
              <a:t> </a:t>
            </a:r>
            <a:r>
              <a:rPr lang="en-GB" dirty="0" err="1">
                <a:solidFill>
                  <a:schemeClr val="lt1"/>
                </a:solidFill>
              </a:rPr>
              <a:t>Merdeka</a:t>
            </a:r>
            <a:r>
              <a:rPr lang="en-GB" dirty="0">
                <a:solidFill>
                  <a:schemeClr val="lt1"/>
                </a:solidFill>
              </a:rPr>
              <a:t>.</a:t>
            </a:r>
          </a:p>
          <a:p>
            <a:pPr marL="457200" lvl="0" indent="-317500">
              <a:lnSpc>
                <a:spcPct val="115000"/>
              </a:lnSpc>
              <a:buClr>
                <a:schemeClr val="lt1"/>
              </a:buClr>
              <a:buSzPts val="1400"/>
              <a:buAutoNum type="arabicPeriod"/>
            </a:pPr>
            <a:r>
              <a:rPr lang="en-GB" dirty="0">
                <a:solidFill>
                  <a:schemeClr val="lt1"/>
                </a:solidFill>
              </a:rPr>
              <a:t>Program ini </a:t>
            </a:r>
            <a:r>
              <a:rPr lang="en-GB" dirty="0" err="1">
                <a:solidFill>
                  <a:schemeClr val="lt1"/>
                </a:solidFill>
              </a:rPr>
              <a:t>bisa</a:t>
            </a:r>
            <a:r>
              <a:rPr lang="en-GB" dirty="0">
                <a:solidFill>
                  <a:schemeClr val="lt1"/>
                </a:solidFill>
              </a:rPr>
              <a:t> </a:t>
            </a:r>
            <a:r>
              <a:rPr lang="en-GB" dirty="0" err="1">
                <a:solidFill>
                  <a:schemeClr val="lt1"/>
                </a:solidFill>
              </a:rPr>
              <a:t>dikonversi</a:t>
            </a:r>
            <a:r>
              <a:rPr lang="en-GB" dirty="0">
                <a:solidFill>
                  <a:schemeClr val="lt1"/>
                </a:solidFill>
              </a:rPr>
              <a:t> </a:t>
            </a:r>
            <a:r>
              <a:rPr lang="en-GB" dirty="0" err="1">
                <a:solidFill>
                  <a:schemeClr val="lt1"/>
                </a:solidFill>
              </a:rPr>
              <a:t>dengan</a:t>
            </a:r>
            <a:r>
              <a:rPr lang="en-GB" dirty="0">
                <a:solidFill>
                  <a:schemeClr val="lt1"/>
                </a:solidFill>
              </a:rPr>
              <a:t> 20 SKS di semester </a:t>
            </a:r>
            <a:r>
              <a:rPr lang="en-GB" dirty="0" err="1">
                <a:solidFill>
                  <a:schemeClr val="lt1"/>
                </a:solidFill>
              </a:rPr>
              <a:t>genap</a:t>
            </a:r>
            <a:r>
              <a:rPr lang="en-GB" dirty="0">
                <a:solidFill>
                  <a:schemeClr val="lt1"/>
                </a:solidFill>
              </a:rPr>
              <a:t>.</a:t>
            </a:r>
            <a:endParaRPr lang="en-GB" dirty="0">
              <a:solidFill>
                <a:schemeClr val="lt1"/>
              </a:solidFill>
            </a:endParaRPr>
          </a:p>
        </p:txBody>
      </p:sp>
    </p:spTree>
    <p:extLst>
      <p:ext uri="{BB962C8B-B14F-4D97-AF65-F5344CB8AC3E}">
        <p14:creationId xmlns:p14="http://schemas.microsoft.com/office/powerpoint/2010/main" val="200094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19"/>
        <p:cNvGrpSpPr/>
        <p:nvPr/>
      </p:nvGrpSpPr>
      <p:grpSpPr>
        <a:xfrm>
          <a:off x="0" y="0"/>
          <a:ext cx="0" cy="0"/>
          <a:chOff x="0" y="0"/>
          <a:chExt cx="0" cy="0"/>
        </a:xfrm>
      </p:grpSpPr>
      <p:sp>
        <p:nvSpPr>
          <p:cNvPr id="120" name="Google Shape;120;p19"/>
          <p:cNvSpPr txBox="1"/>
          <p:nvPr/>
        </p:nvSpPr>
        <p:spPr>
          <a:xfrm>
            <a:off x="206514" y="135495"/>
            <a:ext cx="5029049" cy="677078"/>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err="1" smtClean="0">
                <a:solidFill>
                  <a:schemeClr val="lt1"/>
                </a:solidFill>
                <a:latin typeface="Rubik"/>
                <a:ea typeface="Rubik"/>
                <a:cs typeface="Rubik"/>
                <a:sym typeface="Rubik"/>
              </a:rPr>
              <a:t>Lingkup</a:t>
            </a:r>
            <a:r>
              <a:rPr lang="en-US" sz="3200" b="1" dirty="0" smtClean="0">
                <a:solidFill>
                  <a:schemeClr val="lt1"/>
                </a:solidFill>
                <a:latin typeface="Rubik"/>
                <a:ea typeface="Rubik"/>
                <a:cs typeface="Rubik"/>
                <a:sym typeface="Rubik"/>
              </a:rPr>
              <a:t> </a:t>
            </a:r>
            <a:r>
              <a:rPr lang="en-US" sz="3200" b="1" dirty="0" err="1" smtClean="0">
                <a:solidFill>
                  <a:schemeClr val="lt1"/>
                </a:solidFill>
                <a:latin typeface="Rubik"/>
                <a:ea typeface="Rubik"/>
                <a:cs typeface="Rubik"/>
                <a:sym typeface="Rubik"/>
              </a:rPr>
              <a:t>Pekerjaan</a:t>
            </a:r>
            <a:endParaRPr sz="3200" b="1" dirty="0">
              <a:solidFill>
                <a:schemeClr val="lt1"/>
              </a:solidFill>
              <a:latin typeface="Rubik"/>
              <a:ea typeface="Rubik"/>
              <a:cs typeface="Rubik"/>
              <a:sym typeface="Rubik"/>
            </a:endParaRPr>
          </a:p>
        </p:txBody>
      </p:sp>
      <p:grpSp>
        <p:nvGrpSpPr>
          <p:cNvPr id="121" name="Google Shape;121;p19"/>
          <p:cNvGrpSpPr/>
          <p:nvPr/>
        </p:nvGrpSpPr>
        <p:grpSpPr>
          <a:xfrm>
            <a:off x="-2131159" y="3484805"/>
            <a:ext cx="856973" cy="789499"/>
            <a:chOff x="9523125" y="1329375"/>
            <a:chExt cx="1238400" cy="783000"/>
          </a:xfrm>
        </p:grpSpPr>
        <p:sp>
          <p:nvSpPr>
            <p:cNvPr id="122" name="Google Shape;122;p19"/>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9"/>
          <p:cNvGrpSpPr/>
          <p:nvPr/>
        </p:nvGrpSpPr>
        <p:grpSpPr>
          <a:xfrm>
            <a:off x="2984664" y="2127542"/>
            <a:ext cx="3022271" cy="1923734"/>
            <a:chOff x="3052825" y="1069500"/>
            <a:chExt cx="3369310" cy="2266950"/>
          </a:xfrm>
        </p:grpSpPr>
        <p:grpSp>
          <p:nvGrpSpPr>
            <p:cNvPr id="127" name="Google Shape;127;p19"/>
            <p:cNvGrpSpPr/>
            <p:nvPr/>
          </p:nvGrpSpPr>
          <p:grpSpPr>
            <a:xfrm>
              <a:off x="3052825" y="1069500"/>
              <a:ext cx="3369310" cy="2266950"/>
              <a:chOff x="3052825" y="1069500"/>
              <a:chExt cx="3369310" cy="2266950"/>
            </a:xfrm>
          </p:grpSpPr>
          <p:pic>
            <p:nvPicPr>
              <p:cNvPr id="128" name="Google Shape;128;p19"/>
              <p:cNvPicPr preferRelativeResize="0"/>
              <p:nvPr/>
            </p:nvPicPr>
            <p:blipFill>
              <a:blip r:embed="rId3">
                <a:alphaModFix/>
              </a:blip>
              <a:stretch>
                <a:fillRect/>
              </a:stretch>
            </p:blipFill>
            <p:spPr>
              <a:xfrm>
                <a:off x="3052825" y="1069500"/>
                <a:ext cx="3369310" cy="2266950"/>
              </a:xfrm>
              <a:prstGeom prst="rect">
                <a:avLst/>
              </a:prstGeom>
              <a:noFill/>
              <a:ln>
                <a:noFill/>
              </a:ln>
            </p:spPr>
          </p:pic>
          <p:pic>
            <p:nvPicPr>
              <p:cNvPr id="129" name="Google Shape;129;p19"/>
              <p:cNvPicPr preferRelativeResize="0"/>
              <p:nvPr/>
            </p:nvPicPr>
            <p:blipFill rotWithShape="1">
              <a:blip r:embed="rId3">
                <a:alphaModFix/>
              </a:blip>
              <a:srcRect l="36883" t="74362" r="58076" b="7776"/>
              <a:stretch/>
            </p:blipFill>
            <p:spPr>
              <a:xfrm>
                <a:off x="3893350" y="2661025"/>
                <a:ext cx="460800" cy="402000"/>
              </a:xfrm>
              <a:prstGeom prst="ellipse">
                <a:avLst/>
              </a:prstGeom>
              <a:noFill/>
              <a:ln>
                <a:noFill/>
              </a:ln>
            </p:spPr>
          </p:pic>
        </p:grpSp>
        <p:pic>
          <p:nvPicPr>
            <p:cNvPr id="130" name="Google Shape;130;p19"/>
            <p:cNvPicPr preferRelativeResize="0"/>
            <p:nvPr/>
          </p:nvPicPr>
          <p:blipFill rotWithShape="1">
            <a:blip r:embed="rId4">
              <a:alphaModFix/>
            </a:blip>
            <a:srcRect l="42330" t="69347" r="50233" b="20891"/>
            <a:stretch/>
          </p:blipFill>
          <p:spPr>
            <a:xfrm>
              <a:off x="3955025" y="2528625"/>
              <a:ext cx="474102" cy="638500"/>
            </a:xfrm>
            <a:prstGeom prst="rect">
              <a:avLst/>
            </a:prstGeom>
            <a:noFill/>
            <a:ln>
              <a:noFill/>
            </a:ln>
          </p:spPr>
        </p:pic>
      </p:grpSp>
      <p:sp>
        <p:nvSpPr>
          <p:cNvPr id="17" name="Google Shape;112;p18"/>
          <p:cNvSpPr txBox="1"/>
          <p:nvPr/>
        </p:nvSpPr>
        <p:spPr>
          <a:xfrm>
            <a:off x="4173672" y="825631"/>
            <a:ext cx="1670286" cy="1104888"/>
          </a:xfrm>
          <a:prstGeom prst="rect">
            <a:avLst/>
          </a:prstGeom>
          <a:noFill/>
          <a:ln>
            <a:noFill/>
          </a:ln>
        </p:spPr>
        <p:txBody>
          <a:bodyPr spcFirstLastPara="1" wrap="square" lIns="91425" tIns="91425" rIns="91425" bIns="91425" anchor="t" anchorCtr="0">
            <a:spAutoFit/>
          </a:bodyPr>
          <a:lstStyle/>
          <a:p>
            <a:pPr marL="146050" lvl="0" algn="just">
              <a:lnSpc>
                <a:spcPct val="115000"/>
              </a:lnSpc>
              <a:buClr>
                <a:srgbClr val="FFFFFF"/>
              </a:buClr>
              <a:buSzPts val="1300"/>
            </a:pPr>
            <a:r>
              <a:rPr lang="en-GB" sz="1300" b="1" dirty="0" err="1" smtClean="0">
                <a:solidFill>
                  <a:srgbClr val="FFFFFF"/>
                </a:solidFill>
              </a:rPr>
              <a:t>Kursus</a:t>
            </a:r>
            <a:r>
              <a:rPr lang="en-GB" sz="1300" b="1" dirty="0" smtClean="0">
                <a:solidFill>
                  <a:srgbClr val="FFFFFF"/>
                </a:solidFill>
              </a:rPr>
              <a:t> </a:t>
            </a:r>
            <a:r>
              <a:rPr lang="en-GB" sz="1300" b="1" dirty="0" err="1" smtClean="0">
                <a:solidFill>
                  <a:srgbClr val="FFFFFF"/>
                </a:solidFill>
              </a:rPr>
              <a:t>Progate</a:t>
            </a:r>
            <a:endParaRPr lang="en-GB" sz="1300" b="1" dirty="0" smtClean="0">
              <a:solidFill>
                <a:srgbClr val="FFFFFF"/>
              </a:solidFill>
            </a:endParaRPr>
          </a:p>
          <a:p>
            <a:pPr marL="146050" lvl="0" algn="just">
              <a:lnSpc>
                <a:spcPct val="115000"/>
              </a:lnSpc>
              <a:buClr>
                <a:srgbClr val="FFFFFF"/>
              </a:buClr>
              <a:buSzPts val="1300"/>
            </a:pPr>
            <a:endParaRPr lang="en-GB" sz="1300" dirty="0" smtClean="0">
              <a:solidFill>
                <a:srgbClr val="FFFFFF"/>
              </a:solidFill>
            </a:endParaRPr>
          </a:p>
          <a:p>
            <a:pPr marL="431800" lvl="0" indent="-285750" algn="just">
              <a:lnSpc>
                <a:spcPct val="115000"/>
              </a:lnSpc>
              <a:buClr>
                <a:srgbClr val="FFFFFF"/>
              </a:buClr>
              <a:buSzPts val="1300"/>
              <a:buFont typeface="Wingdings" panose="05000000000000000000" pitchFamily="2" charset="2"/>
              <a:buChar char="Ø"/>
            </a:pPr>
            <a:r>
              <a:rPr lang="en-GB" sz="1300" dirty="0" smtClean="0">
                <a:solidFill>
                  <a:srgbClr val="FFFFFF"/>
                </a:solidFill>
              </a:rPr>
              <a:t>SQL 100%</a:t>
            </a:r>
          </a:p>
          <a:p>
            <a:pPr marL="431800" lvl="0" indent="-285750" algn="just">
              <a:lnSpc>
                <a:spcPct val="115000"/>
              </a:lnSpc>
              <a:buClr>
                <a:srgbClr val="FFFFFF"/>
              </a:buClr>
              <a:buSzPts val="1300"/>
              <a:buFont typeface="Wingdings" panose="05000000000000000000" pitchFamily="2" charset="2"/>
              <a:buChar char="Ø"/>
            </a:pPr>
            <a:r>
              <a:rPr lang="en-GB" sz="1300" dirty="0" smtClean="0">
                <a:solidFill>
                  <a:srgbClr val="FFFFFF"/>
                </a:solidFill>
              </a:rPr>
              <a:t>Python 80%</a:t>
            </a:r>
            <a:endParaRPr lang="en-GB" sz="1300" dirty="0">
              <a:solidFill>
                <a:srgbClr val="FFFFFF"/>
              </a:solidFill>
            </a:endParaRPr>
          </a:p>
        </p:txBody>
      </p:sp>
      <p:sp>
        <p:nvSpPr>
          <p:cNvPr id="18" name="Google Shape;112;p18"/>
          <p:cNvSpPr txBox="1"/>
          <p:nvPr/>
        </p:nvSpPr>
        <p:spPr>
          <a:xfrm>
            <a:off x="6586396" y="812573"/>
            <a:ext cx="1789528" cy="1565014"/>
          </a:xfrm>
          <a:prstGeom prst="rect">
            <a:avLst/>
          </a:prstGeom>
          <a:noFill/>
          <a:ln>
            <a:noFill/>
          </a:ln>
        </p:spPr>
        <p:txBody>
          <a:bodyPr spcFirstLastPara="1" wrap="square" lIns="91425" tIns="91425" rIns="91425" bIns="91425" anchor="t" anchorCtr="0">
            <a:spAutoFit/>
          </a:bodyPr>
          <a:lstStyle/>
          <a:p>
            <a:pPr marL="146050" lvl="0" algn="just">
              <a:lnSpc>
                <a:spcPct val="115000"/>
              </a:lnSpc>
              <a:buClr>
                <a:srgbClr val="FFFFFF"/>
              </a:buClr>
              <a:buSzPts val="1300"/>
            </a:pPr>
            <a:r>
              <a:rPr lang="en-GB" sz="1300" b="1" dirty="0" err="1" smtClean="0">
                <a:solidFill>
                  <a:srgbClr val="FFFFFF"/>
                </a:solidFill>
              </a:rPr>
              <a:t>Kursus</a:t>
            </a:r>
            <a:r>
              <a:rPr lang="en-GB" sz="1300" b="1" dirty="0" smtClean="0">
                <a:solidFill>
                  <a:srgbClr val="FFFFFF"/>
                </a:solidFill>
              </a:rPr>
              <a:t> </a:t>
            </a:r>
            <a:r>
              <a:rPr lang="en-GB" sz="1300" b="1" dirty="0" err="1" smtClean="0">
                <a:solidFill>
                  <a:srgbClr val="FFFFFF"/>
                </a:solidFill>
              </a:rPr>
              <a:t>Cakap</a:t>
            </a:r>
            <a:endParaRPr lang="en-GB" sz="1300" b="1" dirty="0" smtClean="0">
              <a:solidFill>
                <a:srgbClr val="FFFFFF"/>
              </a:solidFill>
            </a:endParaRPr>
          </a:p>
          <a:p>
            <a:pPr marL="146050" lvl="0" algn="just">
              <a:lnSpc>
                <a:spcPct val="115000"/>
              </a:lnSpc>
              <a:buClr>
                <a:srgbClr val="FFFFFF"/>
              </a:buClr>
              <a:buSzPts val="1300"/>
            </a:pPr>
            <a:endParaRPr lang="en-GB" sz="1300" dirty="0">
              <a:solidFill>
                <a:srgbClr val="FFFFFF"/>
              </a:solidFill>
            </a:endParaRPr>
          </a:p>
          <a:p>
            <a:pPr marL="431800" lvl="0" indent="-285750" algn="just">
              <a:lnSpc>
                <a:spcPct val="115000"/>
              </a:lnSpc>
              <a:buClr>
                <a:srgbClr val="FFFFFF"/>
              </a:buClr>
              <a:buSzPts val="1300"/>
              <a:buFont typeface="Wingdings" panose="05000000000000000000" pitchFamily="2" charset="2"/>
              <a:buChar char="Ø"/>
            </a:pPr>
            <a:r>
              <a:rPr lang="en-GB" sz="1300" dirty="0">
                <a:solidFill>
                  <a:srgbClr val="FFFFFF"/>
                </a:solidFill>
              </a:rPr>
              <a:t>placement </a:t>
            </a:r>
            <a:r>
              <a:rPr lang="en-GB" sz="1300" dirty="0" smtClean="0">
                <a:solidFill>
                  <a:srgbClr val="FFFFFF"/>
                </a:solidFill>
              </a:rPr>
              <a:t>test</a:t>
            </a:r>
          </a:p>
          <a:p>
            <a:pPr marL="431800" lvl="0" indent="-285750" algn="just">
              <a:lnSpc>
                <a:spcPct val="115000"/>
              </a:lnSpc>
              <a:buClr>
                <a:srgbClr val="FFFFFF"/>
              </a:buClr>
              <a:buSzPts val="1300"/>
              <a:buFont typeface="Wingdings" panose="05000000000000000000" pitchFamily="2" charset="2"/>
              <a:buChar char="Ø"/>
            </a:pPr>
            <a:r>
              <a:rPr lang="en-GB" sz="1300" dirty="0" err="1" smtClean="0">
                <a:solidFill>
                  <a:srgbClr val="FFFFFF"/>
                </a:solidFill>
              </a:rPr>
              <a:t>Kelas</a:t>
            </a:r>
            <a:r>
              <a:rPr lang="en-GB" sz="1300" dirty="0" smtClean="0">
                <a:solidFill>
                  <a:srgbClr val="FFFFFF"/>
                </a:solidFill>
              </a:rPr>
              <a:t> </a:t>
            </a:r>
            <a:r>
              <a:rPr lang="en-GB" sz="1300" dirty="0" err="1" smtClean="0">
                <a:solidFill>
                  <a:srgbClr val="FFFFFF"/>
                </a:solidFill>
              </a:rPr>
              <a:t>Cakap</a:t>
            </a:r>
            <a:endParaRPr lang="en-GB" sz="1300" dirty="0" smtClean="0">
              <a:solidFill>
                <a:srgbClr val="FFFFFF"/>
              </a:solidFill>
            </a:endParaRPr>
          </a:p>
          <a:p>
            <a:pPr marL="431800" lvl="0" indent="-285750" algn="just">
              <a:lnSpc>
                <a:spcPct val="115000"/>
              </a:lnSpc>
              <a:buClr>
                <a:srgbClr val="FFFFFF"/>
              </a:buClr>
              <a:buSzPts val="1300"/>
              <a:buFont typeface="Wingdings" panose="05000000000000000000" pitchFamily="2" charset="2"/>
              <a:buChar char="Ø"/>
            </a:pPr>
            <a:r>
              <a:rPr lang="en-GB" sz="1300" dirty="0" err="1" smtClean="0">
                <a:solidFill>
                  <a:srgbClr val="FFFFFF"/>
                </a:solidFill>
              </a:rPr>
              <a:t>Upskilk</a:t>
            </a:r>
            <a:r>
              <a:rPr lang="en-GB" sz="1300" dirty="0" smtClean="0">
                <a:solidFill>
                  <a:srgbClr val="FFFFFF"/>
                </a:solidFill>
              </a:rPr>
              <a:t> </a:t>
            </a:r>
            <a:r>
              <a:rPr lang="en-GB" sz="1300" dirty="0" err="1" smtClean="0">
                <a:solidFill>
                  <a:srgbClr val="FFFFFF"/>
                </a:solidFill>
              </a:rPr>
              <a:t>Cakap</a:t>
            </a:r>
            <a:endParaRPr lang="en-GB" sz="1300" dirty="0" smtClean="0">
              <a:solidFill>
                <a:srgbClr val="FFFFFF"/>
              </a:solidFill>
            </a:endParaRPr>
          </a:p>
          <a:p>
            <a:pPr marL="431800" lvl="0" indent="-285750" algn="just">
              <a:lnSpc>
                <a:spcPct val="115000"/>
              </a:lnSpc>
              <a:buClr>
                <a:srgbClr val="FFFFFF"/>
              </a:buClr>
              <a:buSzPts val="1300"/>
              <a:buFont typeface="Wingdings" panose="05000000000000000000" pitchFamily="2" charset="2"/>
              <a:buChar char="Ø"/>
            </a:pPr>
            <a:r>
              <a:rPr lang="en-US" sz="1300" dirty="0" smtClean="0">
                <a:solidFill>
                  <a:srgbClr val="FFFFFF"/>
                </a:solidFill>
              </a:rPr>
              <a:t>Test </a:t>
            </a:r>
            <a:r>
              <a:rPr lang="en-US" sz="1300" dirty="0" err="1" smtClean="0">
                <a:solidFill>
                  <a:srgbClr val="FFFFFF"/>
                </a:solidFill>
              </a:rPr>
              <a:t>Akhir</a:t>
            </a:r>
            <a:endParaRPr lang="en-GB" sz="1300" dirty="0">
              <a:solidFill>
                <a:srgbClr val="FFFFFF"/>
              </a:solidFill>
            </a:endParaRPr>
          </a:p>
        </p:txBody>
      </p:sp>
      <p:sp>
        <p:nvSpPr>
          <p:cNvPr id="21" name="Google Shape;112;p18"/>
          <p:cNvSpPr txBox="1"/>
          <p:nvPr/>
        </p:nvSpPr>
        <p:spPr>
          <a:xfrm>
            <a:off x="357938" y="1301285"/>
            <a:ext cx="3462834" cy="3317032"/>
          </a:xfrm>
          <a:prstGeom prst="rect">
            <a:avLst/>
          </a:prstGeom>
          <a:noFill/>
          <a:ln>
            <a:noFill/>
          </a:ln>
        </p:spPr>
        <p:txBody>
          <a:bodyPr spcFirstLastPara="1" wrap="square" lIns="91425" tIns="91425" rIns="91425" bIns="91425" anchor="t" anchorCtr="0">
            <a:spAutoFit/>
          </a:bodyPr>
          <a:lstStyle/>
          <a:p>
            <a:pPr marL="146050" lvl="0" algn="just">
              <a:lnSpc>
                <a:spcPct val="115000"/>
              </a:lnSpc>
              <a:buClr>
                <a:srgbClr val="FFFFFF"/>
              </a:buClr>
              <a:buSzPts val="1300"/>
            </a:pPr>
            <a:r>
              <a:rPr lang="en-GB" b="1" dirty="0" smtClean="0">
                <a:solidFill>
                  <a:srgbClr val="FFFFFF"/>
                </a:solidFill>
              </a:rPr>
              <a:t>Technical Class</a:t>
            </a:r>
          </a:p>
          <a:p>
            <a:pPr marL="146050" lvl="0" algn="just">
              <a:lnSpc>
                <a:spcPct val="115000"/>
              </a:lnSpc>
              <a:buClr>
                <a:srgbClr val="FFFFFF"/>
              </a:buClr>
              <a:buSzPts val="1300"/>
            </a:pPr>
            <a:endParaRPr lang="en-GB" sz="1000" dirty="0">
              <a:solidFill>
                <a:srgbClr val="FFFFFF"/>
              </a:solidFill>
            </a:endParaRPr>
          </a:p>
          <a:p>
            <a:pPr marL="146050" lvl="0" algn="just">
              <a:lnSpc>
                <a:spcPct val="115000"/>
              </a:lnSpc>
              <a:buClr>
                <a:srgbClr val="FFFFFF"/>
              </a:buClr>
              <a:buSzPts val="1300"/>
            </a:pPr>
            <a:endParaRPr lang="en-GB" sz="1000" dirty="0">
              <a:solidFill>
                <a:srgbClr val="FFFFFF"/>
              </a:solidFill>
            </a:endParaRPr>
          </a:p>
          <a:p>
            <a:pPr marL="146050" lvl="0" algn="just">
              <a:lnSpc>
                <a:spcPct val="115000"/>
              </a:lnSpc>
              <a:buClr>
                <a:srgbClr val="FFFFFF"/>
              </a:buClr>
              <a:buSzPts val="1300"/>
            </a:pPr>
            <a:r>
              <a:rPr lang="en-GB" sz="1000" dirty="0">
                <a:solidFill>
                  <a:srgbClr val="FFFFFF"/>
                </a:solidFill>
              </a:rPr>
              <a:t>In class technical curriculum data analyst </a:t>
            </a:r>
            <a:r>
              <a:rPr lang="en-GB" sz="1000" dirty="0" smtClean="0">
                <a:solidFill>
                  <a:srgbClr val="FFFFFF"/>
                </a:solidFill>
              </a:rPr>
              <a:t>track:</a:t>
            </a:r>
            <a:endParaRPr lang="en-GB" sz="1000" dirty="0">
              <a:solidFill>
                <a:srgbClr val="FFFFFF"/>
              </a:solidFill>
            </a:endParaRP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Intro to data analyst</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SQL</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How to write an effective query </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Analysis 101</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Statistics</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Create analysis doc</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Data visualization</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Tooling : data studio</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Effective dashboard </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Data analysis with python</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Experimentation 101</a:t>
            </a:r>
          </a:p>
          <a:p>
            <a:pPr marL="317500" lvl="0" indent="-171450" algn="just">
              <a:lnSpc>
                <a:spcPct val="115000"/>
              </a:lnSpc>
              <a:buClr>
                <a:srgbClr val="FFFFFF"/>
              </a:buClr>
              <a:buSzPts val="1300"/>
              <a:buFont typeface="Wingdings" panose="05000000000000000000" pitchFamily="2" charset="2"/>
              <a:buChar char="Ø"/>
            </a:pPr>
            <a:r>
              <a:rPr lang="en-GB" sz="1000" dirty="0">
                <a:solidFill>
                  <a:srgbClr val="FFFFFF"/>
                </a:solidFill>
              </a:rPr>
              <a:t>More</a:t>
            </a:r>
          </a:p>
          <a:p>
            <a:pPr marL="146050" lvl="0" algn="just">
              <a:lnSpc>
                <a:spcPct val="115000"/>
              </a:lnSpc>
              <a:buClr>
                <a:srgbClr val="FFFFFF"/>
              </a:buClr>
              <a:buSzPts val="1300"/>
            </a:pPr>
            <a:endParaRPr lang="en-GB" sz="1300" dirty="0">
              <a:solidFill>
                <a:srgbClr val="FFFFFF"/>
              </a:solidFill>
            </a:endParaRPr>
          </a:p>
        </p:txBody>
      </p:sp>
      <p:sp>
        <p:nvSpPr>
          <p:cNvPr id="22" name="Google Shape;112;p18"/>
          <p:cNvSpPr txBox="1"/>
          <p:nvPr/>
        </p:nvSpPr>
        <p:spPr>
          <a:xfrm>
            <a:off x="6447498" y="2959801"/>
            <a:ext cx="2050232" cy="874825"/>
          </a:xfrm>
          <a:prstGeom prst="rect">
            <a:avLst/>
          </a:prstGeom>
          <a:noFill/>
          <a:ln>
            <a:noFill/>
          </a:ln>
        </p:spPr>
        <p:txBody>
          <a:bodyPr spcFirstLastPara="1" wrap="square" lIns="91425" tIns="91425" rIns="91425" bIns="91425" anchor="t" anchorCtr="0">
            <a:spAutoFit/>
          </a:bodyPr>
          <a:lstStyle/>
          <a:p>
            <a:pPr marL="146050" lvl="0" algn="just">
              <a:lnSpc>
                <a:spcPct val="115000"/>
              </a:lnSpc>
              <a:buClr>
                <a:srgbClr val="FFFFFF"/>
              </a:buClr>
              <a:buSzPts val="1300"/>
            </a:pPr>
            <a:r>
              <a:rPr lang="en-GB" sz="1300" b="1" dirty="0" err="1" smtClean="0">
                <a:solidFill>
                  <a:srgbClr val="FFFFFF"/>
                </a:solidFill>
              </a:rPr>
              <a:t>Softskill</a:t>
            </a:r>
            <a:r>
              <a:rPr lang="en-GB" sz="1300" b="1" dirty="0" smtClean="0">
                <a:solidFill>
                  <a:srgbClr val="FFFFFF"/>
                </a:solidFill>
              </a:rPr>
              <a:t> &amp; Career </a:t>
            </a:r>
            <a:r>
              <a:rPr lang="en-US" sz="1300" b="1" dirty="0" smtClean="0">
                <a:solidFill>
                  <a:srgbClr val="FFFFFF"/>
                </a:solidFill>
              </a:rPr>
              <a:t>Readiness Workshop Class</a:t>
            </a:r>
            <a:endParaRPr lang="en-GB" sz="1300" b="1" dirty="0">
              <a:solidFill>
                <a:srgbClr val="FFFFFF"/>
              </a:solidFill>
            </a:endParaRPr>
          </a:p>
        </p:txBody>
      </p:sp>
      <p:sp>
        <p:nvSpPr>
          <p:cNvPr id="23" name="Google Shape;72;p15"/>
          <p:cNvSpPr txBox="1"/>
          <p:nvPr/>
        </p:nvSpPr>
        <p:spPr>
          <a:xfrm>
            <a:off x="1347350" y="3907587"/>
            <a:ext cx="6574800" cy="1769685"/>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lvl="0" algn="ctr"/>
            <a:r>
              <a:rPr lang="en-US" sz="3200" dirty="0">
                <a:solidFill>
                  <a:srgbClr val="FCDE32"/>
                </a:solidFill>
                <a:latin typeface="Russo One"/>
                <a:ea typeface="Russo One"/>
                <a:cs typeface="Russo One"/>
                <a:sym typeface="Russo One"/>
              </a:rPr>
              <a:t>CAPSTONE PROYEK</a:t>
            </a:r>
            <a:endParaRPr lang="en-US" sz="10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1700" b="1" dirty="0">
              <a:solidFill>
                <a:schemeClr val="lt1"/>
              </a:solidFill>
              <a:latin typeface="Montserrat"/>
              <a:ea typeface="Montserrat"/>
              <a:cs typeface="Montserrat"/>
              <a:sym typeface="Montserrat"/>
            </a:endParaRPr>
          </a:p>
        </p:txBody>
      </p:sp>
      <p:sp>
        <p:nvSpPr>
          <p:cNvPr id="2" name="Right Arrow 1"/>
          <p:cNvSpPr/>
          <p:nvPr/>
        </p:nvSpPr>
        <p:spPr>
          <a:xfrm>
            <a:off x="357938" y="4459183"/>
            <a:ext cx="1455821" cy="541421"/>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Onboarding </a:t>
            </a:r>
            <a:endParaRPr lang="en-US" dirty="0"/>
          </a:p>
        </p:txBody>
      </p:sp>
      <p:sp>
        <p:nvSpPr>
          <p:cNvPr id="25" name="Right Arrow 24"/>
          <p:cNvSpPr/>
          <p:nvPr/>
        </p:nvSpPr>
        <p:spPr>
          <a:xfrm>
            <a:off x="1995743" y="4460434"/>
            <a:ext cx="1455821" cy="541421"/>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Self-Learning</a:t>
            </a:r>
            <a:endParaRPr lang="en-US" dirty="0"/>
          </a:p>
        </p:txBody>
      </p:sp>
      <p:sp>
        <p:nvSpPr>
          <p:cNvPr id="26" name="Right Arrow 25"/>
          <p:cNvSpPr/>
          <p:nvPr/>
        </p:nvSpPr>
        <p:spPr>
          <a:xfrm>
            <a:off x="3690500" y="4459183"/>
            <a:ext cx="1545063" cy="541421"/>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In-Class Setup</a:t>
            </a:r>
            <a:endParaRPr lang="en-US" dirty="0"/>
          </a:p>
        </p:txBody>
      </p:sp>
      <p:sp>
        <p:nvSpPr>
          <p:cNvPr id="27" name="Right Arrow 26"/>
          <p:cNvSpPr/>
          <p:nvPr/>
        </p:nvSpPr>
        <p:spPr>
          <a:xfrm>
            <a:off x="5385257" y="4459183"/>
            <a:ext cx="1520869" cy="541421"/>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Mini </a:t>
            </a:r>
            <a:r>
              <a:rPr lang="en-US" dirty="0" err="1" smtClean="0"/>
              <a:t>Bootcamp</a:t>
            </a:r>
            <a:endParaRPr lang="en-US" dirty="0"/>
          </a:p>
        </p:txBody>
      </p:sp>
      <p:sp>
        <p:nvSpPr>
          <p:cNvPr id="28" name="Right Arrow 27"/>
          <p:cNvSpPr/>
          <p:nvPr/>
        </p:nvSpPr>
        <p:spPr>
          <a:xfrm>
            <a:off x="7101161" y="4459183"/>
            <a:ext cx="1705955" cy="541421"/>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Capstone Project</a:t>
            </a:r>
            <a:endParaRPr lang="en-US" dirty="0"/>
          </a:p>
        </p:txBody>
      </p:sp>
    </p:spTree>
    <p:extLst>
      <p:ext uri="{BB962C8B-B14F-4D97-AF65-F5344CB8AC3E}">
        <p14:creationId xmlns:p14="http://schemas.microsoft.com/office/powerpoint/2010/main" val="2424765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205"/>
        <p:cNvGrpSpPr/>
        <p:nvPr/>
      </p:nvGrpSpPr>
      <p:grpSpPr>
        <a:xfrm>
          <a:off x="0" y="0"/>
          <a:ext cx="0" cy="0"/>
          <a:chOff x="0" y="0"/>
          <a:chExt cx="0" cy="0"/>
        </a:xfrm>
      </p:grpSpPr>
      <p:sp>
        <p:nvSpPr>
          <p:cNvPr id="206" name="Google Shape;206;p25"/>
          <p:cNvSpPr txBox="1"/>
          <p:nvPr/>
        </p:nvSpPr>
        <p:spPr>
          <a:xfrm>
            <a:off x="2786687" y="196757"/>
            <a:ext cx="6574800" cy="6156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err="1" smtClean="0">
                <a:solidFill>
                  <a:schemeClr val="lt1"/>
                </a:solidFill>
                <a:latin typeface="Rubik"/>
                <a:ea typeface="Rubik"/>
                <a:cs typeface="Rubik"/>
                <a:sym typeface="Rubik"/>
              </a:rPr>
              <a:t>Jadwal</a:t>
            </a:r>
            <a:r>
              <a:rPr lang="en-GB" sz="2800" b="1" dirty="0" smtClean="0">
                <a:solidFill>
                  <a:schemeClr val="lt1"/>
                </a:solidFill>
                <a:latin typeface="Rubik"/>
                <a:ea typeface="Rubik"/>
                <a:cs typeface="Rubik"/>
                <a:sym typeface="Rubik"/>
              </a:rPr>
              <a:t> </a:t>
            </a:r>
            <a:r>
              <a:rPr lang="en-GB" sz="2800" b="1" dirty="0" err="1" smtClean="0">
                <a:solidFill>
                  <a:schemeClr val="lt1"/>
                </a:solidFill>
                <a:latin typeface="Rubik"/>
                <a:ea typeface="Rubik"/>
                <a:cs typeface="Rubik"/>
                <a:sym typeface="Rubik"/>
              </a:rPr>
              <a:t>Kegiatan</a:t>
            </a:r>
            <a:endParaRPr sz="2500" b="1" dirty="0">
              <a:solidFill>
                <a:schemeClr val="lt1"/>
              </a:solidFill>
              <a:latin typeface="Rubik"/>
              <a:ea typeface="Rubik"/>
              <a:cs typeface="Rubik"/>
              <a:sym typeface="Rubik"/>
            </a:endParaRPr>
          </a:p>
        </p:txBody>
      </p:sp>
      <p:grpSp>
        <p:nvGrpSpPr>
          <p:cNvPr id="207" name="Google Shape;207;p25"/>
          <p:cNvGrpSpPr/>
          <p:nvPr/>
        </p:nvGrpSpPr>
        <p:grpSpPr>
          <a:xfrm>
            <a:off x="-2131159" y="3484805"/>
            <a:ext cx="856973" cy="789499"/>
            <a:chOff x="9523125" y="1329375"/>
            <a:chExt cx="1238400" cy="783000"/>
          </a:xfrm>
        </p:grpSpPr>
        <p:sp>
          <p:nvSpPr>
            <p:cNvPr id="208" name="Google Shape;208;p25"/>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p:cNvGraphicFramePr>
            <a:graphicFrameLocks noGrp="1"/>
          </p:cNvGraphicFramePr>
          <p:nvPr>
            <p:extLst>
              <p:ext uri="{D42A27DB-BD31-4B8C-83A1-F6EECF244321}">
                <p14:modId xmlns:p14="http://schemas.microsoft.com/office/powerpoint/2010/main" val="830135095"/>
              </p:ext>
            </p:extLst>
          </p:nvPr>
        </p:nvGraphicFramePr>
        <p:xfrm>
          <a:off x="5751094" y="986310"/>
          <a:ext cx="3031959" cy="1588446"/>
        </p:xfrm>
        <a:graphic>
          <a:graphicData uri="http://schemas.openxmlformats.org/drawingml/2006/table">
            <a:tbl>
              <a:tblPr>
                <a:tableStyleId>{5C22544A-7EE6-4342-B048-85BDC9FD1C3A}</a:tableStyleId>
              </a:tblPr>
              <a:tblGrid>
                <a:gridCol w="885169"/>
                <a:gridCol w="2146790"/>
              </a:tblGrid>
              <a:tr h="347653">
                <a:tc>
                  <a:txBody>
                    <a:bodyPr/>
                    <a:lstStyle/>
                    <a:p>
                      <a:pPr algn="l" fontAlgn="b"/>
                      <a:r>
                        <a:rPr lang="en-US" sz="1100" b="1" u="none" strike="noStrike" dirty="0">
                          <a:effectLst/>
                        </a:rPr>
                        <a:t>For </a:t>
                      </a:r>
                      <a:r>
                        <a:rPr lang="en-US" sz="1100" b="1" u="none" strike="noStrike" dirty="0" err="1">
                          <a:effectLst/>
                        </a:rPr>
                        <a:t>Regulasr</a:t>
                      </a:r>
                      <a:r>
                        <a:rPr lang="en-US" sz="1100" b="1" u="none" strike="noStrike" dirty="0">
                          <a:effectLst/>
                        </a:rPr>
                        <a:t> </a:t>
                      </a:r>
                      <a:r>
                        <a:rPr lang="en-US" sz="1100" u="none" strike="noStrike" dirty="0">
                          <a:effectLst/>
                        </a:rPr>
                        <a:t>Days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r>
              <a:tr h="178628">
                <a:tc>
                  <a:txBody>
                    <a:bodyPr/>
                    <a:lstStyle/>
                    <a:p>
                      <a:pPr algn="ctr" fontAlgn="ctr"/>
                      <a:r>
                        <a:rPr lang="en-US" sz="1100" u="none" strike="noStrike">
                          <a:effectLst/>
                        </a:rPr>
                        <a:t>Time (WIB)</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Technical Events</a:t>
                      </a:r>
                      <a:endParaRPr lang="en-US" sz="1100" b="1" i="0" u="none" strike="noStrike">
                        <a:solidFill>
                          <a:srgbClr val="000000"/>
                        </a:solidFill>
                        <a:effectLst/>
                        <a:latin typeface="Calibri" panose="020F0502020204030204" pitchFamily="34" charset="0"/>
                      </a:endParaRPr>
                    </a:p>
                  </a:txBody>
                  <a:tcPr marL="9525" marR="9525" marT="9525" marB="0" anchor="ctr"/>
                </a:tc>
              </a:tr>
              <a:tr h="178628">
                <a:tc>
                  <a:txBody>
                    <a:bodyPr/>
                    <a:lstStyle/>
                    <a:p>
                      <a:pPr algn="l" fontAlgn="b"/>
                      <a:r>
                        <a:rPr lang="en-US" sz="1100" u="none" strike="noStrike" dirty="0">
                          <a:effectLst/>
                        </a:rPr>
                        <a:t>17.00 - 17.10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Opening</a:t>
                      </a:r>
                      <a:endParaRPr lang="en-US" sz="1100" b="0" i="0" u="none" strike="noStrike">
                        <a:solidFill>
                          <a:srgbClr val="000000"/>
                        </a:solidFill>
                        <a:effectLst/>
                        <a:latin typeface="Calibri" panose="020F0502020204030204" pitchFamily="34" charset="0"/>
                      </a:endParaRPr>
                    </a:p>
                  </a:txBody>
                  <a:tcPr marL="9525" marR="9525" marT="9525" marB="0" anchor="b"/>
                </a:tc>
              </a:tr>
              <a:tr h="347653">
                <a:tc>
                  <a:txBody>
                    <a:bodyPr/>
                    <a:lstStyle/>
                    <a:p>
                      <a:pPr algn="l" fontAlgn="b"/>
                      <a:r>
                        <a:rPr lang="en-US" sz="1100" u="none" strike="noStrike">
                          <a:effectLst/>
                        </a:rPr>
                        <a:t>17.10 - 18.10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Homework review + Tech Hands-on session</a:t>
                      </a:r>
                      <a:endParaRPr lang="en-US" sz="1100" b="0" i="0" u="none" strike="noStrike">
                        <a:solidFill>
                          <a:srgbClr val="000000"/>
                        </a:solidFill>
                        <a:effectLst/>
                        <a:latin typeface="Calibri" panose="020F0502020204030204" pitchFamily="34" charset="0"/>
                      </a:endParaRPr>
                    </a:p>
                  </a:txBody>
                  <a:tcPr marL="9525" marR="9525" marT="9525" marB="0" anchor="b"/>
                </a:tc>
              </a:tr>
              <a:tr h="178628">
                <a:tc>
                  <a:txBody>
                    <a:bodyPr/>
                    <a:lstStyle/>
                    <a:p>
                      <a:pPr algn="l" fontAlgn="b"/>
                      <a:r>
                        <a:rPr lang="en-US" sz="1100" u="none" strike="noStrike">
                          <a:effectLst/>
                        </a:rPr>
                        <a:t>18.10 - 18.30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Break</a:t>
                      </a:r>
                      <a:endParaRPr lang="en-US" sz="1100" b="0" i="0" u="none" strike="noStrike">
                        <a:solidFill>
                          <a:srgbClr val="000000"/>
                        </a:solidFill>
                        <a:effectLst/>
                        <a:latin typeface="Calibri" panose="020F0502020204030204" pitchFamily="34" charset="0"/>
                      </a:endParaRPr>
                    </a:p>
                  </a:txBody>
                  <a:tcPr marL="9525" marR="9525" marT="9525" marB="0" anchor="b"/>
                </a:tc>
              </a:tr>
              <a:tr h="178628">
                <a:tc>
                  <a:txBody>
                    <a:bodyPr/>
                    <a:lstStyle/>
                    <a:p>
                      <a:pPr algn="l" fontAlgn="b"/>
                      <a:r>
                        <a:rPr lang="en-US" sz="1100" u="none" strike="noStrike">
                          <a:effectLst/>
                        </a:rPr>
                        <a:t>18.30 - 19.30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Tech Discussion</a:t>
                      </a:r>
                      <a:endParaRPr lang="en-US" sz="1100" b="0" i="0" u="none" strike="noStrike">
                        <a:solidFill>
                          <a:srgbClr val="000000"/>
                        </a:solidFill>
                        <a:effectLst/>
                        <a:latin typeface="Calibri" panose="020F0502020204030204" pitchFamily="34" charset="0"/>
                      </a:endParaRPr>
                    </a:p>
                  </a:txBody>
                  <a:tcPr marL="9525" marR="9525" marT="9525" marB="0" anchor="b"/>
                </a:tc>
              </a:tr>
              <a:tr h="178628">
                <a:tc>
                  <a:txBody>
                    <a:bodyPr/>
                    <a:lstStyle/>
                    <a:p>
                      <a:pPr algn="l" fontAlgn="b"/>
                      <a:r>
                        <a:rPr lang="en-US" sz="1100" u="none" strike="noStrike">
                          <a:effectLst/>
                        </a:rPr>
                        <a:t>19.30 - 20.00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Closing</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26673385"/>
              </p:ext>
            </p:extLst>
          </p:nvPr>
        </p:nvGraphicFramePr>
        <p:xfrm>
          <a:off x="5775161" y="3080382"/>
          <a:ext cx="3026608" cy="1544567"/>
        </p:xfrm>
        <a:graphic>
          <a:graphicData uri="http://schemas.openxmlformats.org/drawingml/2006/table">
            <a:tbl>
              <a:tblPr>
                <a:tableStyleId>{5C22544A-7EE6-4342-B048-85BDC9FD1C3A}</a:tableStyleId>
              </a:tblPr>
              <a:tblGrid>
                <a:gridCol w="884349"/>
                <a:gridCol w="2142259"/>
              </a:tblGrid>
              <a:tr h="196855">
                <a:tc gridSpan="2">
                  <a:txBody>
                    <a:bodyPr/>
                    <a:lstStyle/>
                    <a:p>
                      <a:pPr algn="l" fontAlgn="b"/>
                      <a:r>
                        <a:rPr lang="en-US" sz="1100" b="1" u="none" strike="noStrike" dirty="0">
                          <a:effectLst/>
                        </a:rPr>
                        <a:t>For Ramadan Days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6855">
                <a:tc>
                  <a:txBody>
                    <a:bodyPr/>
                    <a:lstStyle/>
                    <a:p>
                      <a:pPr algn="ctr" fontAlgn="ctr"/>
                      <a:r>
                        <a:rPr lang="en-US" sz="1100" u="none" strike="noStrike">
                          <a:effectLst/>
                        </a:rPr>
                        <a:t>Time (WIB)</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Technical Events</a:t>
                      </a:r>
                      <a:endParaRPr lang="en-US" sz="1100" b="1" i="0" u="none" strike="noStrike" dirty="0">
                        <a:solidFill>
                          <a:srgbClr val="000000"/>
                        </a:solidFill>
                        <a:effectLst/>
                        <a:latin typeface="Calibri" panose="020F0502020204030204" pitchFamily="34" charset="0"/>
                      </a:endParaRPr>
                    </a:p>
                  </a:txBody>
                  <a:tcPr marL="9525" marR="9525" marT="9525" marB="0" anchor="ctr"/>
                </a:tc>
              </a:tr>
              <a:tr h="196855">
                <a:tc>
                  <a:txBody>
                    <a:bodyPr/>
                    <a:lstStyle/>
                    <a:p>
                      <a:pPr algn="l" fontAlgn="b"/>
                      <a:r>
                        <a:rPr lang="en-US" sz="1100" u="none" strike="noStrike">
                          <a:effectLst/>
                        </a:rPr>
                        <a:t>08.00 - 08.05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Opening</a:t>
                      </a:r>
                      <a:endParaRPr lang="en-US" sz="1100" b="0" i="0" u="none" strike="noStrike" dirty="0">
                        <a:solidFill>
                          <a:srgbClr val="000000"/>
                        </a:solidFill>
                        <a:effectLst/>
                        <a:latin typeface="Calibri" panose="020F0502020204030204" pitchFamily="34" charset="0"/>
                      </a:endParaRPr>
                    </a:p>
                  </a:txBody>
                  <a:tcPr marL="9525" marR="9525" marT="9525" marB="0" anchor="b"/>
                </a:tc>
              </a:tr>
              <a:tr h="383127">
                <a:tc>
                  <a:txBody>
                    <a:bodyPr/>
                    <a:lstStyle/>
                    <a:p>
                      <a:pPr algn="l" fontAlgn="b"/>
                      <a:r>
                        <a:rPr lang="en-US" sz="1100" u="none" strike="noStrike">
                          <a:effectLst/>
                        </a:rPr>
                        <a:t>08.05 - 09.00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Homework review + Tech Hands-on session</a:t>
                      </a:r>
                      <a:endParaRPr lang="en-US" sz="1100" b="0" i="0" u="none" strike="noStrike">
                        <a:solidFill>
                          <a:srgbClr val="000000"/>
                        </a:solidFill>
                        <a:effectLst/>
                        <a:latin typeface="Calibri" panose="020F0502020204030204" pitchFamily="34" charset="0"/>
                      </a:endParaRPr>
                    </a:p>
                  </a:txBody>
                  <a:tcPr marL="9525" marR="9525" marT="9525" marB="0" anchor="b"/>
                </a:tc>
              </a:tr>
              <a:tr h="196855">
                <a:tc>
                  <a:txBody>
                    <a:bodyPr/>
                    <a:lstStyle/>
                    <a:p>
                      <a:pPr algn="l" fontAlgn="b"/>
                      <a:r>
                        <a:rPr lang="en-US" sz="1100" u="none" strike="noStrike">
                          <a:effectLst/>
                        </a:rPr>
                        <a:t>09.00 - 09.10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Break</a:t>
                      </a:r>
                      <a:endParaRPr lang="en-US" sz="1100" b="0" i="0" u="none" strike="noStrike">
                        <a:solidFill>
                          <a:srgbClr val="000000"/>
                        </a:solidFill>
                        <a:effectLst/>
                        <a:latin typeface="Calibri" panose="020F0502020204030204" pitchFamily="34" charset="0"/>
                      </a:endParaRPr>
                    </a:p>
                  </a:txBody>
                  <a:tcPr marL="9525" marR="9525" marT="9525" marB="0" anchor="b"/>
                </a:tc>
              </a:tr>
              <a:tr h="50433">
                <a:tc>
                  <a:txBody>
                    <a:bodyPr/>
                    <a:lstStyle/>
                    <a:p>
                      <a:pPr algn="l" fontAlgn="b"/>
                      <a:r>
                        <a:rPr lang="en-US" sz="1100" u="none" strike="noStrike">
                          <a:effectLst/>
                        </a:rPr>
                        <a:t>09.10 - 09.50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Tech Discussion</a:t>
                      </a:r>
                      <a:endParaRPr lang="en-US" sz="1100" b="0" i="0" u="none" strike="noStrike">
                        <a:solidFill>
                          <a:srgbClr val="000000"/>
                        </a:solidFill>
                        <a:effectLst/>
                        <a:latin typeface="Calibri" panose="020F0502020204030204" pitchFamily="34" charset="0"/>
                      </a:endParaRPr>
                    </a:p>
                  </a:txBody>
                  <a:tcPr marL="9525" marR="9525" marT="9525" marB="0" anchor="b"/>
                </a:tc>
              </a:tr>
              <a:tr h="196855">
                <a:tc>
                  <a:txBody>
                    <a:bodyPr/>
                    <a:lstStyle/>
                    <a:p>
                      <a:pPr algn="l" fontAlgn="b"/>
                      <a:r>
                        <a:rPr lang="en-US" sz="1100" u="none" strike="noStrike">
                          <a:effectLst/>
                        </a:rPr>
                        <a:t>09.50 - 10.00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Closing</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5716361"/>
              </p:ext>
            </p:extLst>
          </p:nvPr>
        </p:nvGraphicFramePr>
        <p:xfrm>
          <a:off x="530309" y="2924196"/>
          <a:ext cx="4968124" cy="1910715"/>
        </p:xfrm>
        <a:graphic>
          <a:graphicData uri="http://schemas.openxmlformats.org/drawingml/2006/table">
            <a:tbl>
              <a:tblPr>
                <a:tableStyleId>{5C22544A-7EE6-4342-B048-85BDC9FD1C3A}</a:tableStyleId>
              </a:tblPr>
              <a:tblGrid>
                <a:gridCol w="764328"/>
                <a:gridCol w="1205791"/>
                <a:gridCol w="751148"/>
                <a:gridCol w="1205791"/>
                <a:gridCol w="1041066"/>
              </a:tblGrid>
              <a:tr h="156781">
                <a:tc gridSpan="5">
                  <a:txBody>
                    <a:bodyPr/>
                    <a:lstStyle/>
                    <a:p>
                      <a:pPr algn="l" fontAlgn="b"/>
                      <a:r>
                        <a:rPr lang="en-US" sz="1100" b="1" u="none" strike="noStrike" dirty="0">
                          <a:effectLst/>
                        </a:rPr>
                        <a:t>April (</a:t>
                      </a:r>
                      <a:r>
                        <a:rPr lang="en-US" sz="1100" b="1" u="none" strike="noStrike" dirty="0" err="1">
                          <a:effectLst/>
                        </a:rPr>
                        <a:t>Ramadhan</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6781">
                <a:tc>
                  <a:txBody>
                    <a:bodyPr/>
                    <a:lstStyle/>
                    <a:p>
                      <a:pPr algn="l" fontAlgn="b"/>
                      <a:r>
                        <a:rPr lang="en-US" sz="1100" u="none" strike="noStrike">
                          <a:effectLst/>
                        </a:rPr>
                        <a:t>Monday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Tuesday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Wednesday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Thusday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Friday</a:t>
                      </a:r>
                      <a:endParaRPr lang="en-US" sz="1100" b="1" i="0" u="none" strike="noStrike">
                        <a:solidFill>
                          <a:srgbClr val="000000"/>
                        </a:solidFill>
                        <a:effectLst/>
                        <a:latin typeface="Calibri" panose="020F0502020204030204" pitchFamily="34" charset="0"/>
                      </a:endParaRPr>
                    </a:p>
                  </a:txBody>
                  <a:tcPr marL="9525" marR="9525" marT="9525" marB="0" anchor="b"/>
                </a:tc>
              </a:tr>
              <a:tr h="305133">
                <a:tc>
                  <a:txBody>
                    <a:bodyPr/>
                    <a:lstStyle/>
                    <a:p>
                      <a:pPr algn="l" fontAlgn="b"/>
                      <a:r>
                        <a:rPr lang="en-US" sz="1100" u="none" strike="noStrike">
                          <a:effectLst/>
                        </a:rPr>
                        <a:t>08.00 - 10.00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(Between 10.00 - 16.00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08.00 - 10.00 WIB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(Between 10.00 - 16.00 WIB)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08.00 - 10.00 WIB</a:t>
                      </a:r>
                      <a:endParaRPr lang="en-US" sz="1100" b="0" i="0" u="none" strike="noStrike">
                        <a:solidFill>
                          <a:srgbClr val="000000"/>
                        </a:solidFill>
                        <a:effectLst/>
                        <a:latin typeface="Calibri" panose="020F0502020204030204" pitchFamily="34" charset="0"/>
                      </a:endParaRPr>
                    </a:p>
                  </a:txBody>
                  <a:tcPr marL="9525" marR="9525" marT="9525" marB="0" anchor="b"/>
                </a:tc>
              </a:tr>
              <a:tr h="305133">
                <a:tc>
                  <a:txBody>
                    <a:bodyPr/>
                    <a:lstStyle/>
                    <a:p>
                      <a:pPr algn="l" fontAlgn="b"/>
                      <a:r>
                        <a:rPr lang="en-US" sz="1100" u="none" strike="noStrike">
                          <a:effectLst/>
                        </a:rPr>
                        <a:t>Technical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Cakap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Technical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Cakap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Tehnical Class in English</a:t>
                      </a:r>
                      <a:endParaRPr lang="en-US" sz="1100" b="0" i="0" u="none" strike="noStrike">
                        <a:solidFill>
                          <a:srgbClr val="000000"/>
                        </a:solidFill>
                        <a:effectLst/>
                        <a:latin typeface="Calibri" panose="020F0502020204030204" pitchFamily="34" charset="0"/>
                      </a:endParaRPr>
                    </a:p>
                  </a:txBody>
                  <a:tcPr marL="9525" marR="9525" marT="9525" marB="0" anchor="b"/>
                </a:tc>
              </a:tr>
              <a:tr h="15678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5678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08.00 - 10.00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08.00 - 10.00 WIB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305133">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Soft Skill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Career Readness Workshop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298502"/>
              </p:ext>
            </p:extLst>
          </p:nvPr>
        </p:nvGraphicFramePr>
        <p:xfrm>
          <a:off x="505325" y="812357"/>
          <a:ext cx="4957013" cy="1910715"/>
        </p:xfrm>
        <a:graphic>
          <a:graphicData uri="http://schemas.openxmlformats.org/drawingml/2006/table">
            <a:tbl>
              <a:tblPr>
                <a:tableStyleId>{5C22544A-7EE6-4342-B048-85BDC9FD1C3A}</a:tableStyleId>
              </a:tblPr>
              <a:tblGrid>
                <a:gridCol w="762618"/>
                <a:gridCol w="1203095"/>
                <a:gridCol w="749468"/>
                <a:gridCol w="1203095"/>
                <a:gridCol w="1038737"/>
              </a:tblGrid>
              <a:tr h="175684">
                <a:tc gridSpan="5">
                  <a:txBody>
                    <a:bodyPr/>
                    <a:lstStyle/>
                    <a:p>
                      <a:pPr algn="l" fontAlgn="b"/>
                      <a:r>
                        <a:rPr lang="en-US" sz="1100" b="1" u="none" strike="noStrike" dirty="0">
                          <a:effectLst/>
                        </a:rPr>
                        <a:t>March</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1924">
                <a:tc>
                  <a:txBody>
                    <a:bodyPr/>
                    <a:lstStyle/>
                    <a:p>
                      <a:pPr algn="l" fontAlgn="b"/>
                      <a:r>
                        <a:rPr lang="en-US" sz="1100" u="none" strike="noStrike">
                          <a:effectLst/>
                        </a:rPr>
                        <a:t>Monday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Tuesday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Wednesday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Thusday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Friday</a:t>
                      </a:r>
                      <a:endParaRPr lang="en-US" sz="1100" b="1" i="0" u="none" strike="noStrike">
                        <a:solidFill>
                          <a:srgbClr val="000000"/>
                        </a:solidFill>
                        <a:effectLst/>
                        <a:latin typeface="Calibri" panose="020F0502020204030204" pitchFamily="34" charset="0"/>
                      </a:endParaRPr>
                    </a:p>
                  </a:txBody>
                  <a:tcPr marL="9525" marR="9525" marT="9525" marB="0" anchor="b"/>
                </a:tc>
              </a:tr>
              <a:tr h="341924">
                <a:tc>
                  <a:txBody>
                    <a:bodyPr/>
                    <a:lstStyle/>
                    <a:p>
                      <a:pPr algn="l" fontAlgn="b"/>
                      <a:r>
                        <a:rPr lang="en-US" sz="1100" u="none" strike="noStrike">
                          <a:effectLst/>
                        </a:rPr>
                        <a:t>17.00 - 20.00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(Between 10.00 - 16.00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17.00 - 20.00 WIB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(Between 10.00 - 16.00 WIB)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17.00 - 20.00 WIB</a:t>
                      </a:r>
                      <a:endParaRPr lang="en-US" sz="1100" b="0" i="0" u="none" strike="noStrike">
                        <a:solidFill>
                          <a:srgbClr val="000000"/>
                        </a:solidFill>
                        <a:effectLst/>
                        <a:latin typeface="Calibri" panose="020F0502020204030204" pitchFamily="34" charset="0"/>
                      </a:endParaRPr>
                    </a:p>
                  </a:txBody>
                  <a:tcPr marL="9525" marR="9525" marT="9525" marB="0" anchor="b"/>
                </a:tc>
              </a:tr>
              <a:tr h="341924">
                <a:tc>
                  <a:txBody>
                    <a:bodyPr/>
                    <a:lstStyle/>
                    <a:p>
                      <a:pPr algn="l" fontAlgn="b"/>
                      <a:r>
                        <a:rPr lang="en-US" sz="1100" u="none" strike="noStrike">
                          <a:effectLst/>
                        </a:rPr>
                        <a:t>Technical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Cakap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Technical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Cakap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Tehnical Class in English</a:t>
                      </a:r>
                      <a:endParaRPr lang="en-US" sz="1100" b="0" i="0" u="none" strike="noStrike">
                        <a:solidFill>
                          <a:srgbClr val="000000"/>
                        </a:solidFill>
                        <a:effectLst/>
                        <a:latin typeface="Calibri" panose="020F0502020204030204" pitchFamily="34" charset="0"/>
                      </a:endParaRPr>
                    </a:p>
                  </a:txBody>
                  <a:tcPr marL="9525" marR="9525" marT="9525" marB="0" anchor="b"/>
                </a:tc>
              </a:tr>
              <a:tr h="17568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7568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17.00 - 20.00 WIB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17.00 - 20.00 WIB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34192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Soft Skill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Career Readness Workshop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815147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66"/>
        <p:cNvGrpSpPr/>
        <p:nvPr/>
      </p:nvGrpSpPr>
      <p:grpSpPr>
        <a:xfrm>
          <a:off x="0" y="0"/>
          <a:ext cx="0" cy="0"/>
          <a:chOff x="0" y="0"/>
          <a:chExt cx="0" cy="0"/>
        </a:xfrm>
      </p:grpSpPr>
      <p:grpSp>
        <p:nvGrpSpPr>
          <p:cNvPr id="67" name="Google Shape;67;p15"/>
          <p:cNvGrpSpPr/>
          <p:nvPr/>
        </p:nvGrpSpPr>
        <p:grpSpPr>
          <a:xfrm>
            <a:off x="-2131159" y="3484805"/>
            <a:ext cx="856973" cy="789499"/>
            <a:chOff x="9523125" y="1329375"/>
            <a:chExt cx="1238400" cy="783000"/>
          </a:xfrm>
        </p:grpSpPr>
        <p:sp>
          <p:nvSpPr>
            <p:cNvPr id="68" name="Google Shape;68;p15"/>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txBox="1"/>
          <p:nvPr/>
        </p:nvSpPr>
        <p:spPr>
          <a:xfrm>
            <a:off x="1190940" y="1221309"/>
            <a:ext cx="6574800" cy="1769685"/>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lvl="0" algn="ctr"/>
            <a:r>
              <a:rPr lang="en-US" sz="3200" dirty="0">
                <a:solidFill>
                  <a:srgbClr val="FCDE32"/>
                </a:solidFill>
                <a:latin typeface="Russo One"/>
                <a:ea typeface="Russo One"/>
                <a:cs typeface="Russo One"/>
                <a:sym typeface="Russo One"/>
              </a:rPr>
              <a:t>CAPSTONE PROYEK</a:t>
            </a:r>
            <a:endParaRPr lang="en-US" sz="10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1700" b="1" dirty="0">
              <a:solidFill>
                <a:schemeClr val="lt1"/>
              </a:solidFill>
              <a:latin typeface="Montserrat"/>
              <a:ea typeface="Montserrat"/>
              <a:cs typeface="Montserrat"/>
              <a:sym typeface="Montserrat"/>
            </a:endParaRPr>
          </a:p>
        </p:txBody>
      </p:sp>
      <p:pic>
        <p:nvPicPr>
          <p:cNvPr id="73" name="Google Shape;73;p15"/>
          <p:cNvPicPr preferRelativeResize="0"/>
          <p:nvPr/>
        </p:nvPicPr>
        <p:blipFill rotWithShape="1">
          <a:blip r:embed="rId3">
            <a:alphaModFix/>
          </a:blip>
          <a:srcRect t="31067"/>
          <a:stretch/>
        </p:blipFill>
        <p:spPr>
          <a:xfrm>
            <a:off x="3547633" y="1829886"/>
            <a:ext cx="1861414" cy="1370680"/>
          </a:xfrm>
          <a:prstGeom prst="rect">
            <a:avLst/>
          </a:prstGeom>
          <a:noFill/>
          <a:ln>
            <a:noFill/>
          </a:ln>
        </p:spPr>
      </p:pic>
      <p:sp>
        <p:nvSpPr>
          <p:cNvPr id="9" name="Google Shape;72;p15"/>
          <p:cNvSpPr txBox="1"/>
          <p:nvPr/>
        </p:nvSpPr>
        <p:spPr>
          <a:xfrm>
            <a:off x="1280590" y="3389461"/>
            <a:ext cx="6574800" cy="1769685"/>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lvl="0" algn="ctr"/>
            <a:r>
              <a:rPr lang="en-US" sz="3200" dirty="0" smtClean="0">
                <a:solidFill>
                  <a:srgbClr val="FCDE32"/>
                </a:solidFill>
                <a:latin typeface="Russo One"/>
                <a:ea typeface="Russo One"/>
                <a:cs typeface="Russo One"/>
                <a:sym typeface="Russo One"/>
              </a:rPr>
              <a:t>WASTE</a:t>
            </a:r>
            <a:endParaRPr lang="en-US" sz="10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27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sz="17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88"/>
        <p:cNvGrpSpPr/>
        <p:nvPr/>
      </p:nvGrpSpPr>
      <p:grpSpPr>
        <a:xfrm>
          <a:off x="0" y="0"/>
          <a:ext cx="0" cy="0"/>
          <a:chOff x="0" y="0"/>
          <a:chExt cx="0" cy="0"/>
        </a:xfrm>
      </p:grpSpPr>
      <p:sp>
        <p:nvSpPr>
          <p:cNvPr id="89" name="Google Shape;89;p17"/>
          <p:cNvSpPr txBox="1"/>
          <p:nvPr/>
        </p:nvSpPr>
        <p:spPr>
          <a:xfrm>
            <a:off x="4572000" y="342775"/>
            <a:ext cx="4293600" cy="12006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r" rtl="0">
              <a:spcBef>
                <a:spcPts val="0"/>
              </a:spcBef>
              <a:spcAft>
                <a:spcPts val="0"/>
              </a:spcAft>
              <a:buNone/>
            </a:pPr>
            <a:r>
              <a:rPr lang="en-GB" sz="3300" b="1">
                <a:solidFill>
                  <a:schemeClr val="lt1"/>
                </a:solidFill>
                <a:latin typeface="Rubik"/>
                <a:ea typeface="Rubik"/>
                <a:cs typeface="Rubik"/>
                <a:sym typeface="Rubik"/>
              </a:rPr>
              <a:t>Problem </a:t>
            </a:r>
            <a:endParaRPr sz="3300" b="1">
              <a:solidFill>
                <a:schemeClr val="lt1"/>
              </a:solidFill>
              <a:latin typeface="Rubik"/>
              <a:ea typeface="Rubik"/>
              <a:cs typeface="Rubik"/>
              <a:sym typeface="Rubik"/>
            </a:endParaRPr>
          </a:p>
          <a:p>
            <a:pPr marL="0" lvl="0" indent="0" algn="r" rtl="0">
              <a:spcBef>
                <a:spcPts val="0"/>
              </a:spcBef>
              <a:spcAft>
                <a:spcPts val="0"/>
              </a:spcAft>
              <a:buNone/>
            </a:pPr>
            <a:r>
              <a:rPr lang="en-GB" sz="3300" b="1">
                <a:solidFill>
                  <a:schemeClr val="lt1"/>
                </a:solidFill>
                <a:latin typeface="Rubik"/>
                <a:ea typeface="Rubik"/>
                <a:cs typeface="Rubik"/>
                <a:sym typeface="Rubik"/>
              </a:rPr>
              <a:t>Statement</a:t>
            </a:r>
            <a:endParaRPr sz="3300" b="1">
              <a:solidFill>
                <a:schemeClr val="lt1"/>
              </a:solidFill>
              <a:latin typeface="Rubik"/>
              <a:ea typeface="Rubik"/>
              <a:cs typeface="Rubik"/>
              <a:sym typeface="Rubik"/>
            </a:endParaRPr>
          </a:p>
        </p:txBody>
      </p:sp>
      <p:grpSp>
        <p:nvGrpSpPr>
          <p:cNvPr id="90" name="Google Shape;90;p17"/>
          <p:cNvGrpSpPr/>
          <p:nvPr/>
        </p:nvGrpSpPr>
        <p:grpSpPr>
          <a:xfrm>
            <a:off x="-2131159" y="3484805"/>
            <a:ext cx="856973" cy="789499"/>
            <a:chOff x="9523125" y="1329375"/>
            <a:chExt cx="1238400" cy="783000"/>
          </a:xfrm>
        </p:grpSpPr>
        <p:sp>
          <p:nvSpPr>
            <p:cNvPr id="91" name="Google Shape;91;p17"/>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 name="Google Shape;95;p17"/>
          <p:cNvPicPr preferRelativeResize="0"/>
          <p:nvPr/>
        </p:nvPicPr>
        <p:blipFill>
          <a:blip r:embed="rId3">
            <a:alphaModFix/>
          </a:blip>
          <a:stretch>
            <a:fillRect/>
          </a:stretch>
        </p:blipFill>
        <p:spPr>
          <a:xfrm>
            <a:off x="7149150" y="3812525"/>
            <a:ext cx="1994850" cy="1330974"/>
          </a:xfrm>
          <a:prstGeom prst="rect">
            <a:avLst/>
          </a:prstGeom>
          <a:noFill/>
          <a:ln>
            <a:noFill/>
          </a:ln>
        </p:spPr>
      </p:pic>
      <p:pic>
        <p:nvPicPr>
          <p:cNvPr id="96" name="Google Shape;96;p17"/>
          <p:cNvPicPr preferRelativeResize="0"/>
          <p:nvPr/>
        </p:nvPicPr>
        <p:blipFill>
          <a:blip r:embed="rId4">
            <a:alphaModFix/>
          </a:blip>
          <a:stretch>
            <a:fillRect/>
          </a:stretch>
        </p:blipFill>
        <p:spPr>
          <a:xfrm>
            <a:off x="556613" y="1016525"/>
            <a:ext cx="1302600" cy="2530600"/>
          </a:xfrm>
          <a:prstGeom prst="rect">
            <a:avLst/>
          </a:prstGeom>
          <a:noFill/>
          <a:ln>
            <a:noFill/>
          </a:ln>
        </p:spPr>
      </p:pic>
      <p:pic>
        <p:nvPicPr>
          <p:cNvPr id="97" name="Google Shape;97;p17"/>
          <p:cNvPicPr preferRelativeResize="0"/>
          <p:nvPr/>
        </p:nvPicPr>
        <p:blipFill>
          <a:blip r:embed="rId5">
            <a:alphaModFix/>
          </a:blip>
          <a:stretch>
            <a:fillRect/>
          </a:stretch>
        </p:blipFill>
        <p:spPr>
          <a:xfrm>
            <a:off x="2942675" y="1038950"/>
            <a:ext cx="1302600" cy="2541789"/>
          </a:xfrm>
          <a:prstGeom prst="rect">
            <a:avLst/>
          </a:prstGeom>
          <a:noFill/>
          <a:ln>
            <a:noFill/>
          </a:ln>
        </p:spPr>
      </p:pic>
      <p:pic>
        <p:nvPicPr>
          <p:cNvPr id="98" name="Google Shape;98;p17"/>
          <p:cNvPicPr preferRelativeResize="0"/>
          <p:nvPr/>
        </p:nvPicPr>
        <p:blipFill>
          <a:blip r:embed="rId6">
            <a:alphaModFix/>
          </a:blip>
          <a:stretch>
            <a:fillRect/>
          </a:stretch>
        </p:blipFill>
        <p:spPr>
          <a:xfrm>
            <a:off x="5328733" y="1044538"/>
            <a:ext cx="1302600" cy="2530619"/>
          </a:xfrm>
          <a:prstGeom prst="rect">
            <a:avLst/>
          </a:prstGeom>
          <a:noFill/>
          <a:ln>
            <a:noFill/>
          </a:ln>
        </p:spPr>
      </p:pic>
      <p:pic>
        <p:nvPicPr>
          <p:cNvPr id="99" name="Google Shape;99;p17"/>
          <p:cNvPicPr preferRelativeResize="0"/>
          <p:nvPr/>
        </p:nvPicPr>
        <p:blipFill>
          <a:blip r:embed="rId7">
            <a:alphaModFix/>
          </a:blip>
          <a:stretch>
            <a:fillRect/>
          </a:stretch>
        </p:blipFill>
        <p:spPr>
          <a:xfrm>
            <a:off x="103774" y="3682225"/>
            <a:ext cx="2208266" cy="789500"/>
          </a:xfrm>
          <a:prstGeom prst="rect">
            <a:avLst/>
          </a:prstGeom>
          <a:noFill/>
          <a:ln>
            <a:noFill/>
          </a:ln>
        </p:spPr>
      </p:pic>
      <p:pic>
        <p:nvPicPr>
          <p:cNvPr id="100" name="Google Shape;100;p17"/>
          <p:cNvPicPr preferRelativeResize="0"/>
          <p:nvPr/>
        </p:nvPicPr>
        <p:blipFill>
          <a:blip r:embed="rId8">
            <a:alphaModFix/>
          </a:blip>
          <a:stretch>
            <a:fillRect/>
          </a:stretch>
        </p:blipFill>
        <p:spPr>
          <a:xfrm>
            <a:off x="2480075" y="3682225"/>
            <a:ext cx="2227797" cy="789500"/>
          </a:xfrm>
          <a:prstGeom prst="rect">
            <a:avLst/>
          </a:prstGeom>
          <a:noFill/>
          <a:ln>
            <a:noFill/>
          </a:ln>
        </p:spPr>
      </p:pic>
      <p:pic>
        <p:nvPicPr>
          <p:cNvPr id="101" name="Google Shape;101;p17"/>
          <p:cNvPicPr preferRelativeResize="0"/>
          <p:nvPr/>
        </p:nvPicPr>
        <p:blipFill>
          <a:blip r:embed="rId9">
            <a:alphaModFix/>
          </a:blip>
          <a:stretch>
            <a:fillRect/>
          </a:stretch>
        </p:blipFill>
        <p:spPr>
          <a:xfrm>
            <a:off x="4892305" y="3680825"/>
            <a:ext cx="2208275" cy="79231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29C"/>
        </a:solidFill>
        <a:effectLst/>
      </p:bgPr>
    </p:bg>
    <p:spTree>
      <p:nvGrpSpPr>
        <p:cNvPr id="1" name="Shape 105"/>
        <p:cNvGrpSpPr/>
        <p:nvPr/>
      </p:nvGrpSpPr>
      <p:grpSpPr>
        <a:xfrm>
          <a:off x="0" y="0"/>
          <a:ext cx="0" cy="0"/>
          <a:chOff x="0" y="0"/>
          <a:chExt cx="0" cy="0"/>
        </a:xfrm>
      </p:grpSpPr>
      <p:sp>
        <p:nvSpPr>
          <p:cNvPr id="106" name="Google Shape;106;p18"/>
          <p:cNvSpPr txBox="1"/>
          <p:nvPr/>
        </p:nvSpPr>
        <p:spPr>
          <a:xfrm>
            <a:off x="532975" y="387175"/>
            <a:ext cx="5474400" cy="785100"/>
          </a:xfrm>
          <a:prstGeom prst="rect">
            <a:avLst/>
          </a:prstGeom>
          <a:noFill/>
          <a:ln>
            <a:noFill/>
          </a:ln>
          <a:effectLst>
            <a:outerShdw blurRad="57150" dist="19050" dir="5400000" algn="bl" rotWithShape="0">
              <a:srgbClr val="000000">
                <a:alpha val="15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3900" b="1">
                <a:solidFill>
                  <a:schemeClr val="lt1"/>
                </a:solidFill>
                <a:latin typeface="Rubik"/>
                <a:ea typeface="Rubik"/>
                <a:cs typeface="Rubik"/>
                <a:sym typeface="Rubik"/>
              </a:rPr>
              <a:t>Project Goals</a:t>
            </a:r>
            <a:endParaRPr sz="5600" b="1">
              <a:solidFill>
                <a:schemeClr val="lt1"/>
              </a:solidFill>
              <a:latin typeface="Rubik"/>
              <a:ea typeface="Rubik"/>
              <a:cs typeface="Rubik"/>
              <a:sym typeface="Rubik"/>
            </a:endParaRPr>
          </a:p>
        </p:txBody>
      </p:sp>
      <p:grpSp>
        <p:nvGrpSpPr>
          <p:cNvPr id="107" name="Google Shape;107;p18"/>
          <p:cNvGrpSpPr/>
          <p:nvPr/>
        </p:nvGrpSpPr>
        <p:grpSpPr>
          <a:xfrm>
            <a:off x="-2131159" y="3484805"/>
            <a:ext cx="856973" cy="789499"/>
            <a:chOff x="9523125" y="1329375"/>
            <a:chExt cx="1238400" cy="783000"/>
          </a:xfrm>
        </p:grpSpPr>
        <p:sp>
          <p:nvSpPr>
            <p:cNvPr id="108" name="Google Shape;108;p18"/>
            <p:cNvSpPr/>
            <p:nvPr/>
          </p:nvSpPr>
          <p:spPr>
            <a:xfrm>
              <a:off x="9866625" y="1329375"/>
              <a:ext cx="551400" cy="7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9749175" y="1413075"/>
              <a:ext cx="786300" cy="61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9645225" y="1512975"/>
              <a:ext cx="994200" cy="4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9523125" y="1594275"/>
              <a:ext cx="1238400" cy="25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8"/>
          <p:cNvSpPr txBox="1"/>
          <p:nvPr/>
        </p:nvSpPr>
        <p:spPr>
          <a:xfrm>
            <a:off x="2547975" y="1259088"/>
            <a:ext cx="5962800" cy="22257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FFFFFF"/>
              </a:buClr>
              <a:buSzPts val="1300"/>
              <a:buAutoNum type="arabicPeriod"/>
            </a:pPr>
            <a:r>
              <a:rPr lang="en-GB" sz="1300">
                <a:solidFill>
                  <a:srgbClr val="FFFFFF"/>
                </a:solidFill>
              </a:rPr>
              <a:t>Terciptanya dashboard yang dapat digunakan oleh pemerintah untuk membuat kebijakan terhadap FLW.</a:t>
            </a:r>
            <a:endParaRPr sz="1300">
              <a:solidFill>
                <a:srgbClr val="FFFFFF"/>
              </a:solidFill>
            </a:endParaRPr>
          </a:p>
          <a:p>
            <a:pPr marL="457200" lvl="0" indent="0" algn="l" rtl="0">
              <a:lnSpc>
                <a:spcPct val="115000"/>
              </a:lnSpc>
              <a:spcBef>
                <a:spcPts val="0"/>
              </a:spcBef>
              <a:spcAft>
                <a:spcPts val="0"/>
              </a:spcAft>
              <a:buNone/>
            </a:pPr>
            <a:endParaRPr sz="1300">
              <a:solidFill>
                <a:srgbClr val="FFFFFF"/>
              </a:solidFill>
            </a:endParaRPr>
          </a:p>
          <a:p>
            <a:pPr marL="457200" lvl="0" indent="-311150" algn="l" rtl="0">
              <a:lnSpc>
                <a:spcPct val="115000"/>
              </a:lnSpc>
              <a:spcBef>
                <a:spcPts val="0"/>
              </a:spcBef>
              <a:spcAft>
                <a:spcPts val="0"/>
              </a:spcAft>
              <a:buClr>
                <a:srgbClr val="FFFFFF"/>
              </a:buClr>
              <a:buSzPts val="1300"/>
              <a:buAutoNum type="arabicPeriod"/>
            </a:pPr>
            <a:r>
              <a:rPr lang="en-GB" sz="1300">
                <a:solidFill>
                  <a:srgbClr val="FFFFFF"/>
                </a:solidFill>
              </a:rPr>
              <a:t>Dashboard dapat digunakan untuk menghitung setiap risiko atas kebijakan yang berlaku terhadap penanganan sampah terkhusus sampah makanan.</a:t>
            </a:r>
            <a:endParaRPr sz="1300">
              <a:solidFill>
                <a:srgbClr val="FFFFFF"/>
              </a:solidFill>
            </a:endParaRPr>
          </a:p>
          <a:p>
            <a:pPr marL="457200" lvl="0" indent="0" algn="l" rtl="0">
              <a:lnSpc>
                <a:spcPct val="115000"/>
              </a:lnSpc>
              <a:spcBef>
                <a:spcPts val="0"/>
              </a:spcBef>
              <a:spcAft>
                <a:spcPts val="0"/>
              </a:spcAft>
              <a:buNone/>
            </a:pPr>
            <a:endParaRPr sz="1300">
              <a:solidFill>
                <a:srgbClr val="FFFFFF"/>
              </a:solidFill>
            </a:endParaRPr>
          </a:p>
          <a:p>
            <a:pPr marL="457200" lvl="0" indent="-311150" algn="l" rtl="0">
              <a:lnSpc>
                <a:spcPct val="115000"/>
              </a:lnSpc>
              <a:spcBef>
                <a:spcPts val="0"/>
              </a:spcBef>
              <a:spcAft>
                <a:spcPts val="0"/>
              </a:spcAft>
              <a:buClr>
                <a:srgbClr val="FFFFFF"/>
              </a:buClr>
              <a:buSzPts val="1300"/>
              <a:buAutoNum type="arabicPeriod"/>
            </a:pPr>
            <a:r>
              <a:rPr lang="en-GB" sz="1300">
                <a:solidFill>
                  <a:srgbClr val="FFFFFF"/>
                </a:solidFill>
              </a:rPr>
              <a:t>Dashboard dapat digunakan oleh masyarakat setempat untuk melakukan kampanye bebas sampah makanan. </a:t>
            </a:r>
            <a:endParaRPr sz="1300">
              <a:solidFill>
                <a:srgbClr val="FFFFFF"/>
              </a:solidFill>
            </a:endParaRPr>
          </a:p>
        </p:txBody>
      </p:sp>
      <p:pic>
        <p:nvPicPr>
          <p:cNvPr id="113" name="Google Shape;113;p18"/>
          <p:cNvPicPr preferRelativeResize="0"/>
          <p:nvPr/>
        </p:nvPicPr>
        <p:blipFill>
          <a:blip r:embed="rId3">
            <a:alphaModFix/>
          </a:blip>
          <a:stretch>
            <a:fillRect/>
          </a:stretch>
        </p:blipFill>
        <p:spPr>
          <a:xfrm>
            <a:off x="0" y="1673325"/>
            <a:ext cx="2874724" cy="2874724"/>
          </a:xfrm>
          <a:prstGeom prst="rect">
            <a:avLst/>
          </a:prstGeom>
          <a:noFill/>
          <a:ln>
            <a:noFill/>
          </a:ln>
        </p:spPr>
      </p:pic>
      <p:pic>
        <p:nvPicPr>
          <p:cNvPr id="114" name="Google Shape;114;p18"/>
          <p:cNvPicPr preferRelativeResize="0"/>
          <p:nvPr/>
        </p:nvPicPr>
        <p:blipFill>
          <a:blip r:embed="rId4">
            <a:alphaModFix/>
          </a:blip>
          <a:stretch>
            <a:fillRect/>
          </a:stretch>
        </p:blipFill>
        <p:spPr>
          <a:xfrm>
            <a:off x="-709325" y="3714349"/>
            <a:ext cx="10115598" cy="2497550"/>
          </a:xfrm>
          <a:prstGeom prst="rect">
            <a:avLst/>
          </a:prstGeom>
          <a:noFill/>
          <a:ln>
            <a:noFill/>
          </a:ln>
        </p:spPr>
      </p:pic>
      <p:pic>
        <p:nvPicPr>
          <p:cNvPr id="115" name="Google Shape;115;p18"/>
          <p:cNvPicPr preferRelativeResize="0"/>
          <p:nvPr/>
        </p:nvPicPr>
        <p:blipFill>
          <a:blip r:embed="rId5">
            <a:alphaModFix/>
          </a:blip>
          <a:stretch>
            <a:fillRect/>
          </a:stretch>
        </p:blipFill>
        <p:spPr>
          <a:xfrm>
            <a:off x="6955926" y="2920837"/>
            <a:ext cx="1833175" cy="19174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7300</TotalTime>
  <Words>807</Words>
  <Application>Microsoft Office PowerPoint</Application>
  <PresentationFormat>On-screen Show (16:9)</PresentationFormat>
  <Paragraphs>180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Times New Roman</vt:lpstr>
      <vt:lpstr>Rubik</vt:lpstr>
      <vt:lpstr>Montserrat</vt:lpstr>
      <vt:lpstr>Calibri</vt:lpstr>
      <vt:lpstr>Wingdings</vt:lpstr>
      <vt:lpstr>Arial</vt:lpstr>
      <vt:lpstr>Russo One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 yani</dc:creator>
  <cp:lastModifiedBy>mila yani</cp:lastModifiedBy>
  <cp:revision>12</cp:revision>
  <dcterms:modified xsi:type="dcterms:W3CDTF">2022-08-04T16:15:24Z</dcterms:modified>
</cp:coreProperties>
</file>