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69309d580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69309d580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69309d580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69309d580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69309d5805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69309d5805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69309d5805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69309d5805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69309d5805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69309d580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69309d580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69309d580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69309d580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69309d580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69309d580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69309d580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69309d580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69309d580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69309d580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69309d580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69309d580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69309d580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69309d580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69309d580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69309d580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69309d580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282C3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 Id="rId10" Type="http://schemas.openxmlformats.org/officeDocument/2006/relationships/image" Target="../media/image7.png"/><Relationship Id="rId9"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11.png"/><Relationship Id="rId7" Type="http://schemas.openxmlformats.org/officeDocument/2006/relationships/image" Target="../media/image13.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a:latin typeface="Roboto"/>
                <a:ea typeface="Roboto"/>
                <a:cs typeface="Roboto"/>
                <a:sym typeface="Roboto"/>
              </a:rPr>
              <a:t>ML-Homework 3</a:t>
            </a:r>
            <a:endParaRPr>
              <a:latin typeface="Roboto"/>
              <a:ea typeface="Roboto"/>
              <a:cs typeface="Roboto"/>
              <a:sym typeface="Roboto"/>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a:latin typeface="Roboto"/>
                <a:ea typeface="Roboto"/>
                <a:cs typeface="Roboto"/>
                <a:sym typeface="Roboto"/>
              </a:rPr>
              <a:t>Milazzo Riccardo 1000059678</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idx="1" type="body"/>
          </p:nvPr>
        </p:nvSpPr>
        <p:spPr>
          <a:xfrm>
            <a:off x="311700" y="3042325"/>
            <a:ext cx="8520600" cy="185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1000"/>
              </a:spcBef>
              <a:spcAft>
                <a:spcPts val="0"/>
              </a:spcAft>
              <a:buNone/>
            </a:pPr>
            <a:r>
              <a:rPr lang="it">
                <a:latin typeface="Roboto"/>
                <a:ea typeface="Roboto"/>
                <a:cs typeface="Roboto"/>
                <a:sym typeface="Roboto"/>
              </a:rPr>
              <a:t>L’immagine a sinistra mostra l’immagine originale presente nel dataset, mentre quella a destra rappresenta un campione del dataset dopo la trasformazione.</a:t>
            </a:r>
            <a:endParaRPr>
              <a:latin typeface="Roboto"/>
              <a:ea typeface="Roboto"/>
              <a:cs typeface="Roboto"/>
              <a:sym typeface="Roboto"/>
            </a:endParaRPr>
          </a:p>
          <a:p>
            <a:pPr indent="0" lvl="0" marL="0" rtl="0" algn="l">
              <a:spcBef>
                <a:spcPts val="1000"/>
              </a:spcBef>
              <a:spcAft>
                <a:spcPts val="0"/>
              </a:spcAft>
              <a:buNone/>
            </a:pPr>
            <a:r>
              <a:rPr lang="it">
                <a:latin typeface="Roboto"/>
                <a:ea typeface="Roboto"/>
                <a:cs typeface="Roboto"/>
                <a:sym typeface="Roboto"/>
              </a:rPr>
              <a:t>Nel dataset fornito, ogni immagine di training contiene un blocco artificiale colorato uniformemente, introdotto come rumore per ostacolare l’apprendimento del modello (immagine a sinistra).</a:t>
            </a:r>
            <a:endParaRPr>
              <a:latin typeface="Roboto"/>
              <a:ea typeface="Roboto"/>
              <a:cs typeface="Roboto"/>
              <a:sym typeface="Roboto"/>
            </a:endParaRPr>
          </a:p>
          <a:p>
            <a:pPr indent="0" lvl="0" marL="0" rtl="0" algn="l">
              <a:spcBef>
                <a:spcPts val="1000"/>
              </a:spcBef>
              <a:spcAft>
                <a:spcPts val="0"/>
              </a:spcAft>
              <a:buNone/>
            </a:pPr>
            <a:r>
              <a:rPr lang="it">
                <a:latin typeface="Roboto"/>
                <a:ea typeface="Roboto"/>
                <a:cs typeface="Roboto"/>
                <a:sym typeface="Roboto"/>
              </a:rPr>
              <a:t>Ho applicato il processo "color" sul blocco identificato, sostituendolo con un colore grigio medio (128, 128, 128), come mostrato nell’immagine a destra.</a:t>
            </a:r>
            <a:endParaRPr>
              <a:latin typeface="Roboto"/>
              <a:ea typeface="Roboto"/>
              <a:cs typeface="Roboto"/>
              <a:sym typeface="Roboto"/>
            </a:endParaRPr>
          </a:p>
          <a:p>
            <a:pPr indent="0" lvl="0" marL="0" rtl="0" algn="l">
              <a:spcBef>
                <a:spcPts val="1000"/>
              </a:spcBef>
              <a:spcAft>
                <a:spcPts val="0"/>
              </a:spcAft>
              <a:buNone/>
            </a:pPr>
            <a:r>
              <a:rPr lang="it">
                <a:latin typeface="Roboto"/>
                <a:ea typeface="Roboto"/>
                <a:cs typeface="Roboto"/>
                <a:sym typeface="Roboto"/>
              </a:rPr>
              <a:t>Tra tutti i pro</a:t>
            </a:r>
            <a:r>
              <a:rPr lang="it">
                <a:latin typeface="Roboto"/>
                <a:ea typeface="Roboto"/>
                <a:cs typeface="Roboto"/>
                <a:sym typeface="Roboto"/>
              </a:rPr>
              <a:t>c</a:t>
            </a:r>
            <a:r>
              <a:rPr lang="it">
                <a:latin typeface="Roboto"/>
                <a:ea typeface="Roboto"/>
                <a:cs typeface="Roboto"/>
                <a:sym typeface="Roboto"/>
              </a:rPr>
              <a:t>essi testati, l’abbinamento del processo "color" con il grigio medio si è rivelato il più efficace nel migliorare le prestazioni in fase di validazione, risultando visivamente neutro e meno invasivo per il modello.</a:t>
            </a:r>
            <a:endParaRPr>
              <a:latin typeface="Roboto"/>
              <a:ea typeface="Roboto"/>
              <a:cs typeface="Roboto"/>
              <a:sym typeface="Roboto"/>
            </a:endParaRPr>
          </a:p>
          <a:p>
            <a:pPr indent="0" lvl="0" marL="0" rtl="0" algn="l">
              <a:spcBef>
                <a:spcPts val="1000"/>
              </a:spcBef>
              <a:spcAft>
                <a:spcPts val="0"/>
              </a:spcAft>
              <a:buNone/>
            </a:pPr>
            <a:r>
              <a:rPr lang="it">
                <a:latin typeface="Roboto"/>
                <a:ea typeface="Roboto"/>
                <a:cs typeface="Roboto"/>
                <a:sym typeface="Roboto"/>
              </a:rPr>
              <a:t>Tuttavia, abbiamo ottenuto prestazioni comparabili anche utilizzando il processo "inpaint", che ricostruisce il contenuto del blocco basandosi sui pixel circostanti.</a:t>
            </a:r>
            <a:endParaRPr>
              <a:latin typeface="Roboto"/>
              <a:ea typeface="Roboto"/>
              <a:cs typeface="Roboto"/>
              <a:sym typeface="Roboto"/>
            </a:endParaRPr>
          </a:p>
          <a:p>
            <a:pPr indent="0" lvl="0" marL="0" rtl="0" algn="l">
              <a:spcBef>
                <a:spcPts val="1000"/>
              </a:spcBef>
              <a:spcAft>
                <a:spcPts val="0"/>
              </a:spcAft>
              <a:buNone/>
            </a:pPr>
            <a:r>
              <a:rPr lang="it">
                <a:latin typeface="Roboto"/>
                <a:ea typeface="Roboto"/>
                <a:cs typeface="Roboto"/>
                <a:sym typeface="Roboto"/>
              </a:rPr>
              <a:t>Queste trasformazioni hanno contribuito a ridurre significativamente l’overfitting e a migliorare l’accuracy complessiva del modello.</a:t>
            </a:r>
            <a:endParaRPr>
              <a:latin typeface="Roboto"/>
              <a:ea typeface="Roboto"/>
              <a:cs typeface="Roboto"/>
              <a:sym typeface="Roboto"/>
            </a:endParaRPr>
          </a:p>
        </p:txBody>
      </p:sp>
      <p:pic>
        <p:nvPicPr>
          <p:cNvPr id="127" name="Google Shape;127;p22"/>
          <p:cNvPicPr preferRelativeResize="0"/>
          <p:nvPr/>
        </p:nvPicPr>
        <p:blipFill>
          <a:blip r:embed="rId3">
            <a:alphaModFix/>
          </a:blip>
          <a:stretch>
            <a:fillRect/>
          </a:stretch>
        </p:blipFill>
        <p:spPr>
          <a:xfrm>
            <a:off x="311700" y="152400"/>
            <a:ext cx="2717591" cy="2737525"/>
          </a:xfrm>
          <a:prstGeom prst="rect">
            <a:avLst/>
          </a:prstGeom>
          <a:noFill/>
          <a:ln>
            <a:noFill/>
          </a:ln>
        </p:spPr>
      </p:pic>
      <p:pic>
        <p:nvPicPr>
          <p:cNvPr id="128" name="Google Shape;128;p22"/>
          <p:cNvPicPr preferRelativeResize="0"/>
          <p:nvPr/>
        </p:nvPicPr>
        <p:blipFill>
          <a:blip r:embed="rId4">
            <a:alphaModFix/>
          </a:blip>
          <a:stretch>
            <a:fillRect/>
          </a:stretch>
        </p:blipFill>
        <p:spPr>
          <a:xfrm>
            <a:off x="6108216" y="152400"/>
            <a:ext cx="2724073" cy="2737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3" title="carbon (5).png"/>
          <p:cNvPicPr preferRelativeResize="0"/>
          <p:nvPr/>
        </p:nvPicPr>
        <p:blipFill rotWithShape="1">
          <a:blip r:embed="rId3">
            <a:alphaModFix/>
          </a:blip>
          <a:srcRect b="0" l="0" r="25345" t="11590"/>
          <a:stretch/>
        </p:blipFill>
        <p:spPr>
          <a:xfrm>
            <a:off x="0" y="1336338"/>
            <a:ext cx="6826250" cy="3048676"/>
          </a:xfrm>
          <a:prstGeom prst="rect">
            <a:avLst/>
          </a:prstGeom>
          <a:noFill/>
          <a:ln>
            <a:noFill/>
          </a:ln>
        </p:spPr>
      </p:pic>
      <p:sp>
        <p:nvSpPr>
          <p:cNvPr id="134" name="Google Shape;13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Roboto"/>
                <a:ea typeface="Roboto"/>
                <a:cs typeface="Roboto"/>
                <a:sym typeface="Roboto"/>
              </a:rPr>
              <a:t>Descrizione della metodologia adottata</a:t>
            </a:r>
            <a:endParaRPr>
              <a:latin typeface="Roboto"/>
              <a:ea typeface="Roboto"/>
              <a:cs typeface="Roboto"/>
              <a:sym typeface="Roboto"/>
            </a:endParaRPr>
          </a:p>
        </p:txBody>
      </p:sp>
      <p:sp>
        <p:nvSpPr>
          <p:cNvPr id="135" name="Google Shape;135;p23"/>
          <p:cNvSpPr txBox="1"/>
          <p:nvPr>
            <p:ph idx="1" type="body"/>
          </p:nvPr>
        </p:nvSpPr>
        <p:spPr>
          <a:xfrm>
            <a:off x="4342950" y="1152475"/>
            <a:ext cx="4489200" cy="2657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it">
                <a:latin typeface="Roboto"/>
                <a:ea typeface="Roboto"/>
                <a:cs typeface="Roboto"/>
                <a:sym typeface="Roboto"/>
              </a:rPr>
              <a:t>Infine ho</a:t>
            </a:r>
            <a:r>
              <a:rPr lang="it">
                <a:latin typeface="Roboto"/>
                <a:ea typeface="Roboto"/>
                <a:cs typeface="Roboto"/>
                <a:sym typeface="Roboto"/>
              </a:rPr>
              <a:t> utilizzato un MLPClassifier (Multi-Layer Perceptron) come modello di classificazione per affrontare il problema supervisionato.</a:t>
            </a:r>
            <a:endParaRPr>
              <a:latin typeface="Roboto"/>
              <a:ea typeface="Roboto"/>
              <a:cs typeface="Roboto"/>
              <a:sym typeface="Roboto"/>
            </a:endParaRPr>
          </a:p>
          <a:p>
            <a:pPr indent="0" lvl="0" marL="0" rtl="0" algn="l">
              <a:spcBef>
                <a:spcPts val="1200"/>
              </a:spcBef>
              <a:spcAft>
                <a:spcPts val="0"/>
              </a:spcAft>
              <a:buNone/>
            </a:pPr>
            <a:r>
              <a:rPr lang="it">
                <a:latin typeface="Roboto"/>
                <a:ea typeface="Roboto"/>
                <a:cs typeface="Roboto"/>
                <a:sym typeface="Roboto"/>
              </a:rPr>
              <a:t>È stata definita una griglia di iperparametri (param_grid) comprendente diverse configurazioni per l'attivazione, il solver, il tasso di apprendimento iniziale (learning_rate_init) e il parametro di regolarizzazione alpha. La struttura della rete è stata fissata a quattro layer nascosti decrescenti: (1024, 512, 256, 128).</a:t>
            </a:r>
            <a:endParaRPr>
              <a:latin typeface="Roboto"/>
              <a:ea typeface="Roboto"/>
              <a:cs typeface="Roboto"/>
              <a:sym typeface="Roboto"/>
            </a:endParaRPr>
          </a:p>
          <a:p>
            <a:pPr indent="0" lvl="0" marL="0" rtl="0" algn="l">
              <a:spcBef>
                <a:spcPts val="1200"/>
              </a:spcBef>
              <a:spcAft>
                <a:spcPts val="0"/>
              </a:spcAft>
              <a:buNone/>
            </a:pPr>
            <a:r>
              <a:rPr lang="it">
                <a:latin typeface="Roboto"/>
                <a:ea typeface="Roboto"/>
                <a:cs typeface="Roboto"/>
                <a:sym typeface="Roboto"/>
              </a:rPr>
              <a:t>Per selezionare la configurazione ottimale è stata eseguita una Grid Search con validazione incrociata a 5 fold, utilizzando la metrica di accuratezza come criterio di scoring.</a:t>
            </a:r>
            <a:endParaRPr>
              <a:latin typeface="Roboto"/>
              <a:ea typeface="Roboto"/>
              <a:cs typeface="Roboto"/>
              <a:sym typeface="Roboto"/>
            </a:endParaRPr>
          </a:p>
          <a:p>
            <a:pPr indent="0" lvl="0" marL="0" rtl="0" algn="l">
              <a:spcBef>
                <a:spcPts val="1200"/>
              </a:spcBef>
              <a:spcAft>
                <a:spcPts val="1200"/>
              </a:spcAft>
              <a:buNone/>
            </a:pPr>
            <a:r>
              <a:rPr lang="it">
                <a:latin typeface="Roboto"/>
                <a:ea typeface="Roboto"/>
                <a:cs typeface="Roboto"/>
                <a:sym typeface="Roboto"/>
              </a:rPr>
              <a:t>Il modello include early stopping con validation_fraction=0.1 per interrompere l’addestramento se non vengono osservati miglioramenti sulle prestazioni della validation per 10 epoche consecutive, riducendo così il rischio di overfitting.</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Roboto"/>
                <a:ea typeface="Roboto"/>
                <a:cs typeface="Roboto"/>
                <a:sym typeface="Roboto"/>
              </a:rPr>
              <a:t>D</a:t>
            </a:r>
            <a:r>
              <a:rPr lang="it">
                <a:latin typeface="Roboto"/>
                <a:ea typeface="Roboto"/>
                <a:cs typeface="Roboto"/>
                <a:sym typeface="Roboto"/>
              </a:rPr>
              <a:t>escrizione dei risultati</a:t>
            </a:r>
            <a:endParaRPr>
              <a:latin typeface="Roboto"/>
              <a:ea typeface="Roboto"/>
              <a:cs typeface="Roboto"/>
              <a:sym typeface="Roboto"/>
            </a:endParaRPr>
          </a:p>
        </p:txBody>
      </p:sp>
      <p:sp>
        <p:nvSpPr>
          <p:cNvPr id="141" name="Google Shape;141;p24"/>
          <p:cNvSpPr txBox="1"/>
          <p:nvPr>
            <p:ph idx="1" type="body"/>
          </p:nvPr>
        </p:nvSpPr>
        <p:spPr>
          <a:xfrm>
            <a:off x="311700" y="1017725"/>
            <a:ext cx="8520600" cy="11379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it">
                <a:latin typeface="Roboto"/>
                <a:ea typeface="Roboto"/>
                <a:cs typeface="Roboto"/>
                <a:sym typeface="Roboto"/>
              </a:rPr>
              <a:t>Dopo un tempo di addestramento pari a 7 ore, 51 minuti e 59,8 secondi, il modello MLP ha raggiunto un accuracy del 51,49% sul set di test.</a:t>
            </a:r>
            <a:endParaRPr>
              <a:latin typeface="Roboto"/>
              <a:ea typeface="Roboto"/>
              <a:cs typeface="Roboto"/>
              <a:sym typeface="Roboto"/>
            </a:endParaRPr>
          </a:p>
          <a:p>
            <a:pPr indent="0" lvl="0" marL="0" rtl="0" algn="l">
              <a:spcBef>
                <a:spcPts val="1200"/>
              </a:spcBef>
              <a:spcAft>
                <a:spcPts val="0"/>
              </a:spcAft>
              <a:buNone/>
            </a:pPr>
            <a:r>
              <a:rPr lang="it">
                <a:latin typeface="Roboto"/>
                <a:ea typeface="Roboto"/>
                <a:cs typeface="Roboto"/>
                <a:sym typeface="Roboto"/>
              </a:rPr>
              <a:t>Questa performance è stata ottenuta applicando il processo di trasformazione "color" sui blocchi artificiali presenti nel dataset, utilizzando un colore uniforme grigio medio (128, 128, 128), che si è dimostrato particolarmente efficace nel ridurre l’impatto del rumore.</a:t>
            </a:r>
            <a:endParaRPr>
              <a:latin typeface="Roboto"/>
              <a:ea typeface="Roboto"/>
              <a:cs typeface="Roboto"/>
              <a:sym typeface="Roboto"/>
            </a:endParaRPr>
          </a:p>
          <a:p>
            <a:pPr indent="0" lvl="0" marL="0" rtl="0" algn="l">
              <a:spcBef>
                <a:spcPts val="1200"/>
              </a:spcBef>
              <a:spcAft>
                <a:spcPts val="1200"/>
              </a:spcAft>
              <a:buNone/>
            </a:pPr>
            <a:r>
              <a:rPr lang="it">
                <a:latin typeface="Roboto"/>
                <a:ea typeface="Roboto"/>
                <a:cs typeface="Roboto"/>
                <a:sym typeface="Roboto"/>
              </a:rPr>
              <a:t>La configurazione ottimale selezionata tramite Grid Search è la seguente:</a:t>
            </a:r>
            <a:endParaRPr>
              <a:latin typeface="Roboto"/>
              <a:ea typeface="Roboto"/>
              <a:cs typeface="Roboto"/>
              <a:sym typeface="Roboto"/>
            </a:endParaRPr>
          </a:p>
        </p:txBody>
      </p:sp>
      <p:pic>
        <p:nvPicPr>
          <p:cNvPr id="142" name="Google Shape;142;p24" title="carbon (6).png"/>
          <p:cNvPicPr preferRelativeResize="0"/>
          <p:nvPr/>
        </p:nvPicPr>
        <p:blipFill rotWithShape="1">
          <a:blip r:embed="rId3">
            <a:alphaModFix/>
          </a:blip>
          <a:srcRect b="0" l="0" r="58333" t="22185"/>
          <a:stretch/>
        </p:blipFill>
        <p:spPr>
          <a:xfrm>
            <a:off x="311700" y="2109150"/>
            <a:ext cx="3810001" cy="1484525"/>
          </a:xfrm>
          <a:prstGeom prst="rect">
            <a:avLst/>
          </a:prstGeom>
          <a:noFill/>
          <a:ln>
            <a:noFill/>
          </a:ln>
        </p:spPr>
      </p:pic>
      <p:sp>
        <p:nvSpPr>
          <p:cNvPr id="143" name="Google Shape;143;p24"/>
          <p:cNvSpPr txBox="1"/>
          <p:nvPr>
            <p:ph idx="1" type="body"/>
          </p:nvPr>
        </p:nvSpPr>
        <p:spPr>
          <a:xfrm>
            <a:off x="311700" y="3661700"/>
            <a:ext cx="8520600" cy="77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sz="950">
                <a:latin typeface="Roboto"/>
                <a:ea typeface="Roboto"/>
                <a:cs typeface="Roboto"/>
                <a:sym typeface="Roboto"/>
              </a:rPr>
              <a:t>Questi risultati indicano che una rete profonda con attivazione ReLU, ottimizzatore SGD e tasso di apprendimento relativamente elevato (0.01) riesce a gestire in modo efficace la presenza di rumore, soprattutto se supportata da un preprocessing mirato.</a:t>
            </a:r>
            <a:endParaRPr sz="95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Roboto"/>
                <a:ea typeface="Roboto"/>
                <a:cs typeface="Roboto"/>
                <a:sym typeface="Roboto"/>
              </a:rPr>
              <a:t>Descrizione dei risultati</a:t>
            </a:r>
            <a:endParaRPr/>
          </a:p>
        </p:txBody>
      </p:sp>
      <p:sp>
        <p:nvSpPr>
          <p:cNvPr id="149" name="Google Shape;149;p25"/>
          <p:cNvSpPr txBox="1"/>
          <p:nvPr>
            <p:ph idx="1" type="body"/>
          </p:nvPr>
        </p:nvSpPr>
        <p:spPr>
          <a:xfrm>
            <a:off x="311700" y="1017725"/>
            <a:ext cx="8520600" cy="12954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it">
                <a:latin typeface="Roboto"/>
                <a:ea typeface="Roboto"/>
                <a:cs typeface="Roboto"/>
                <a:sym typeface="Roboto"/>
              </a:rPr>
              <a:t>Anche la configurazione basata sul processo di inpainting ha fornito risultati comparabili. Dopo un tempo di addestramento pari a 9 ore, 37 minuti e 9,4 secondi, il modello ha raggiunto un’accuracy del 51,47% sul set di test.</a:t>
            </a:r>
            <a:endParaRPr>
              <a:latin typeface="Roboto"/>
              <a:ea typeface="Roboto"/>
              <a:cs typeface="Roboto"/>
              <a:sym typeface="Roboto"/>
            </a:endParaRPr>
          </a:p>
          <a:p>
            <a:pPr indent="0" lvl="0" marL="0" rtl="0" algn="l">
              <a:spcBef>
                <a:spcPts val="1200"/>
              </a:spcBef>
              <a:spcAft>
                <a:spcPts val="0"/>
              </a:spcAft>
              <a:buNone/>
            </a:pPr>
            <a:r>
              <a:rPr lang="it">
                <a:latin typeface="Roboto"/>
                <a:ea typeface="Roboto"/>
                <a:cs typeface="Roboto"/>
                <a:sym typeface="Roboto"/>
              </a:rPr>
              <a:t>L’inpainting consente di ricostruire il contenuto dei blocchi artificiali basandosi sul contesto locale dell’immagine, rivelandosi una tecnica efficace per la rimozione del rumore visivo introdotto nel dataset.</a:t>
            </a:r>
            <a:endParaRPr>
              <a:latin typeface="Roboto"/>
              <a:ea typeface="Roboto"/>
              <a:cs typeface="Roboto"/>
              <a:sym typeface="Roboto"/>
            </a:endParaRPr>
          </a:p>
          <a:p>
            <a:pPr indent="0" lvl="0" marL="0" rtl="0" algn="l">
              <a:spcBef>
                <a:spcPts val="1200"/>
              </a:spcBef>
              <a:spcAft>
                <a:spcPts val="1200"/>
              </a:spcAft>
              <a:buNone/>
            </a:pPr>
            <a:r>
              <a:rPr lang="it">
                <a:latin typeface="Roboto"/>
                <a:ea typeface="Roboto"/>
                <a:cs typeface="Roboto"/>
                <a:sym typeface="Roboto"/>
              </a:rPr>
              <a:t>La configurazione ottimale ottenuta tramite Grid Search è la seguente:</a:t>
            </a:r>
            <a:endParaRPr>
              <a:latin typeface="Roboto"/>
              <a:ea typeface="Roboto"/>
              <a:cs typeface="Roboto"/>
              <a:sym typeface="Roboto"/>
            </a:endParaRPr>
          </a:p>
        </p:txBody>
      </p:sp>
      <p:pic>
        <p:nvPicPr>
          <p:cNvPr id="150" name="Google Shape;150;p25" title="carbon (7).png"/>
          <p:cNvPicPr preferRelativeResize="0"/>
          <p:nvPr/>
        </p:nvPicPr>
        <p:blipFill rotWithShape="1">
          <a:blip r:embed="rId3">
            <a:alphaModFix/>
          </a:blip>
          <a:srcRect b="0" l="0" r="0" t="21396"/>
          <a:stretch/>
        </p:blipFill>
        <p:spPr>
          <a:xfrm>
            <a:off x="311700" y="2233750"/>
            <a:ext cx="3520975" cy="1397200"/>
          </a:xfrm>
          <a:prstGeom prst="rect">
            <a:avLst/>
          </a:prstGeom>
          <a:noFill/>
          <a:ln>
            <a:noFill/>
          </a:ln>
        </p:spPr>
      </p:pic>
      <p:sp>
        <p:nvSpPr>
          <p:cNvPr id="151" name="Google Shape;151;p25"/>
          <p:cNvSpPr txBox="1"/>
          <p:nvPr>
            <p:ph idx="1" type="body"/>
          </p:nvPr>
        </p:nvSpPr>
        <p:spPr>
          <a:xfrm>
            <a:off x="311700" y="3661700"/>
            <a:ext cx="8520600" cy="77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sz="950">
                <a:latin typeface="Roboto"/>
                <a:ea typeface="Roboto"/>
                <a:cs typeface="Roboto"/>
                <a:sym typeface="Roboto"/>
              </a:rPr>
              <a:t>Rispetto alla variante con "color", questa configurazione adotta l’ottimizzatore Adam con un learning rate più basso, in combinazione con un livello di regolarizzazione minore (alpha = 0.001), favorendo una convergenza più stabile su immagini parzialmente ricostruite.</a:t>
            </a:r>
            <a:endParaRPr sz="95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13" y="88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Roboto"/>
                <a:ea typeface="Roboto"/>
                <a:cs typeface="Roboto"/>
                <a:sym typeface="Roboto"/>
              </a:rPr>
              <a:t>Descrizione dei risultati</a:t>
            </a:r>
            <a:endParaRPr>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latin typeface="Roboto"/>
              <a:ea typeface="Roboto"/>
              <a:cs typeface="Roboto"/>
              <a:sym typeface="Roboto"/>
            </a:endParaRPr>
          </a:p>
        </p:txBody>
      </p:sp>
      <p:pic>
        <p:nvPicPr>
          <p:cNvPr id="157" name="Google Shape;157;p26"/>
          <p:cNvPicPr preferRelativeResize="0"/>
          <p:nvPr/>
        </p:nvPicPr>
        <p:blipFill>
          <a:blip r:embed="rId3">
            <a:alphaModFix/>
          </a:blip>
          <a:stretch>
            <a:fillRect/>
          </a:stretch>
        </p:blipFill>
        <p:spPr>
          <a:xfrm>
            <a:off x="916750" y="661275"/>
            <a:ext cx="7310500" cy="4152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Roboto"/>
                <a:ea typeface="Roboto"/>
                <a:cs typeface="Roboto"/>
                <a:sym typeface="Roboto"/>
              </a:rPr>
              <a:t>Descrizione del Dataset</a:t>
            </a:r>
            <a:endParaRPr>
              <a:latin typeface="Roboto"/>
              <a:ea typeface="Roboto"/>
              <a:cs typeface="Roboto"/>
              <a:sym typeface="Roboto"/>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latin typeface="Roboto"/>
                <a:ea typeface="Roboto"/>
                <a:cs typeface="Roboto"/>
                <a:sym typeface="Roboto"/>
              </a:rPr>
              <a:t>Vogliamo affrontare un problema di model selection, i</a:t>
            </a:r>
            <a:r>
              <a:rPr lang="it">
                <a:latin typeface="Roboto"/>
                <a:ea typeface="Roboto"/>
                <a:cs typeface="Roboto"/>
                <a:sym typeface="Roboto"/>
              </a:rPr>
              <a:t>l dataset utilizzato è una variante del CIFAR-10, contenente immagini a colori a bassa risoluzione (32×32 pixel) appartenenti a 10 classi (aeroplane, automobile, bird, cat, deer, dog, frog, horse, ship, truck).</a:t>
            </a:r>
            <a:endParaRPr>
              <a:latin typeface="Roboto"/>
              <a:ea typeface="Roboto"/>
              <a:cs typeface="Roboto"/>
              <a:sym typeface="Roboto"/>
            </a:endParaRPr>
          </a:p>
          <a:p>
            <a:pPr indent="0" lvl="0" marL="0" rtl="0" algn="l">
              <a:spcBef>
                <a:spcPts val="1200"/>
              </a:spcBef>
              <a:spcAft>
                <a:spcPts val="0"/>
              </a:spcAft>
              <a:buNone/>
            </a:pPr>
            <a:r>
              <a:rPr lang="it">
                <a:latin typeface="Roboto"/>
                <a:ea typeface="Roboto"/>
                <a:cs typeface="Roboto"/>
                <a:sym typeface="Roboto"/>
              </a:rPr>
              <a:t>La particolarità di questa versione è la presenza di rumore artificiale nel training set, ottenuto sovrapponendo quadratini casuali su ogni immagine di addestramento, rendendo più difficile l’apprendimento del modello.</a:t>
            </a:r>
            <a:endParaRPr>
              <a:latin typeface="Roboto"/>
              <a:ea typeface="Roboto"/>
              <a:cs typeface="Roboto"/>
              <a:sym typeface="Roboto"/>
            </a:endParaRPr>
          </a:p>
          <a:p>
            <a:pPr indent="0" lvl="0" marL="0" rtl="0" algn="l">
              <a:spcBef>
                <a:spcPts val="1200"/>
              </a:spcBef>
              <a:spcAft>
                <a:spcPts val="1200"/>
              </a:spcAft>
              <a:buNone/>
            </a:pPr>
            <a:r>
              <a:rPr lang="it">
                <a:latin typeface="Roboto"/>
                <a:ea typeface="Roboto"/>
                <a:cs typeface="Roboto"/>
                <a:sym typeface="Roboto"/>
              </a:rPr>
              <a:t>Le immagini di validation e test sono invece pulite, permettendo una corretta valutazione della capacità di generalizzazione del modello.</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title="carbon.png"/>
          <p:cNvPicPr preferRelativeResize="0"/>
          <p:nvPr/>
        </p:nvPicPr>
        <p:blipFill>
          <a:blip r:embed="rId3">
            <a:alphaModFix/>
          </a:blip>
          <a:stretch>
            <a:fillRect/>
          </a:stretch>
        </p:blipFill>
        <p:spPr>
          <a:xfrm>
            <a:off x="0" y="0"/>
            <a:ext cx="9144002" cy="451179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Roboto"/>
                <a:ea typeface="Roboto"/>
                <a:cs typeface="Roboto"/>
                <a:sym typeface="Roboto"/>
              </a:rPr>
              <a:t>D</a:t>
            </a:r>
            <a:r>
              <a:rPr lang="it">
                <a:latin typeface="Roboto"/>
                <a:ea typeface="Roboto"/>
                <a:cs typeface="Roboto"/>
                <a:sym typeface="Roboto"/>
              </a:rPr>
              <a:t>escrizione della metodologia adottata</a:t>
            </a:r>
            <a:endParaRPr>
              <a:latin typeface="Roboto"/>
              <a:ea typeface="Roboto"/>
              <a:cs typeface="Roboto"/>
              <a:sym typeface="Roboto"/>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it">
                <a:latin typeface="Roboto"/>
                <a:ea typeface="Roboto"/>
                <a:cs typeface="Roboto"/>
                <a:sym typeface="Roboto"/>
              </a:rPr>
              <a:t>Le funzioni definite costituiscono una struttura modulare pensata per migliorare la leggibilità e la manutenibilità del codice durante la fase di preprocessing.</a:t>
            </a:r>
            <a:endParaRPr>
              <a:latin typeface="Roboto"/>
              <a:ea typeface="Roboto"/>
              <a:cs typeface="Roboto"/>
              <a:sym typeface="Roboto"/>
            </a:endParaRPr>
          </a:p>
          <a:p>
            <a:pPr indent="0" lvl="0" marL="0" rtl="0" algn="l">
              <a:spcBef>
                <a:spcPts val="1200"/>
              </a:spcBef>
              <a:spcAft>
                <a:spcPts val="0"/>
              </a:spcAft>
              <a:buNone/>
            </a:pPr>
            <a:r>
              <a:rPr lang="it">
                <a:latin typeface="Roboto"/>
                <a:ea typeface="Roboto"/>
                <a:cs typeface="Roboto"/>
                <a:sym typeface="Roboto"/>
              </a:rPr>
              <a:t>Esse permettono di gestire in modo ordinato tutte le operazioni necessarie: dal caricamento dei dati da file .npy allo shuffling per rompere eventuali correlazioni nell’ordine dei campioni, fino al sottocampionamento per ridurre i costi computazionali nei test preliminari.</a:t>
            </a:r>
            <a:endParaRPr>
              <a:latin typeface="Roboto"/>
              <a:ea typeface="Roboto"/>
              <a:cs typeface="Roboto"/>
              <a:sym typeface="Roboto"/>
            </a:endParaRPr>
          </a:p>
          <a:p>
            <a:pPr indent="0" lvl="0" marL="0" rtl="0" algn="l">
              <a:spcBef>
                <a:spcPts val="1200"/>
              </a:spcBef>
              <a:spcAft>
                <a:spcPts val="0"/>
              </a:spcAft>
              <a:buNone/>
            </a:pPr>
            <a:r>
              <a:rPr lang="it">
                <a:latin typeface="Roboto"/>
                <a:ea typeface="Roboto"/>
                <a:cs typeface="Roboto"/>
                <a:sym typeface="Roboto"/>
              </a:rPr>
              <a:t>Seguono la normalizzazione delle immagini (scalando i pixel su [0,1]), il reshaping in vettori compatibili con l’input di un MLP, la standardizzazione con StandardScaler e la riduzione dimensionale tramite PCA, utile per migliorare la generalizzazione e ridurre l’overfitting.</a:t>
            </a:r>
            <a:endParaRPr>
              <a:latin typeface="Roboto"/>
              <a:ea typeface="Roboto"/>
              <a:cs typeface="Roboto"/>
              <a:sym typeface="Roboto"/>
            </a:endParaRPr>
          </a:p>
          <a:p>
            <a:pPr indent="0" lvl="0" marL="0" rtl="0" algn="l">
              <a:spcBef>
                <a:spcPts val="1200"/>
              </a:spcBef>
              <a:spcAft>
                <a:spcPts val="1200"/>
              </a:spcAft>
              <a:buNone/>
            </a:pPr>
            <a:r>
              <a:rPr lang="it">
                <a:latin typeface="Roboto"/>
                <a:ea typeface="Roboto"/>
                <a:cs typeface="Roboto"/>
                <a:sym typeface="Roboto"/>
              </a:rPr>
              <a:t>Infine, è inclusa una funzione di visualizzazione delle immagini per supportare l’analisi qualitativa del dataset.</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7" title="carbon (1).png"/>
          <p:cNvPicPr preferRelativeResize="0"/>
          <p:nvPr/>
        </p:nvPicPr>
        <p:blipFill>
          <a:blip r:embed="rId3">
            <a:alphaModFix/>
          </a:blip>
          <a:stretch>
            <a:fillRect/>
          </a:stretch>
        </p:blipFill>
        <p:spPr>
          <a:xfrm>
            <a:off x="0" y="0"/>
            <a:ext cx="6563324" cy="2075025"/>
          </a:xfrm>
          <a:prstGeom prst="rect">
            <a:avLst/>
          </a:prstGeom>
          <a:noFill/>
          <a:ln>
            <a:noFill/>
          </a:ln>
        </p:spPr>
      </p:pic>
      <p:sp>
        <p:nvSpPr>
          <p:cNvPr id="78" name="Google Shape;78;p17"/>
          <p:cNvSpPr/>
          <p:nvPr/>
        </p:nvSpPr>
        <p:spPr>
          <a:xfrm>
            <a:off x="361650" y="3013750"/>
            <a:ext cx="2518200" cy="1339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latin typeface="Roboto"/>
                <a:ea typeface="Roboto"/>
                <a:cs typeface="Roboto"/>
                <a:sym typeface="Roboto"/>
              </a:rPr>
              <a:t>Individua i colori che compaiono esattamente px×px (25 nel nostro caso) volte nell’immagine</a:t>
            </a:r>
            <a:endParaRPr>
              <a:latin typeface="Roboto"/>
              <a:ea typeface="Roboto"/>
              <a:cs typeface="Roboto"/>
              <a:sym typeface="Roboto"/>
            </a:endParaRPr>
          </a:p>
        </p:txBody>
      </p:sp>
      <p:sp>
        <p:nvSpPr>
          <p:cNvPr id="79" name="Google Shape;79;p17"/>
          <p:cNvSpPr/>
          <p:nvPr/>
        </p:nvSpPr>
        <p:spPr>
          <a:xfrm>
            <a:off x="3560700" y="3013750"/>
            <a:ext cx="2022600" cy="1339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latin typeface="Roboto"/>
                <a:ea typeface="Roboto"/>
                <a:cs typeface="Roboto"/>
                <a:sym typeface="Roboto"/>
              </a:rPr>
              <a:t>V</a:t>
            </a:r>
            <a:r>
              <a:rPr lang="it">
                <a:latin typeface="Roboto"/>
                <a:ea typeface="Roboto"/>
                <a:cs typeface="Roboto"/>
                <a:sym typeface="Roboto"/>
              </a:rPr>
              <a:t>erifica se quei pixel formano un quadrato uniforme di dimensioni px×px</a:t>
            </a:r>
            <a:endParaRPr>
              <a:latin typeface="Roboto"/>
              <a:ea typeface="Roboto"/>
              <a:cs typeface="Roboto"/>
              <a:sym typeface="Roboto"/>
            </a:endParaRPr>
          </a:p>
        </p:txBody>
      </p:sp>
      <p:sp>
        <p:nvSpPr>
          <p:cNvPr id="80" name="Google Shape;80;p17"/>
          <p:cNvSpPr/>
          <p:nvPr/>
        </p:nvSpPr>
        <p:spPr>
          <a:xfrm>
            <a:off x="6264150" y="3013750"/>
            <a:ext cx="2022600" cy="1339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latin typeface="Roboto"/>
                <a:ea typeface="Roboto"/>
                <a:cs typeface="Roboto"/>
                <a:sym typeface="Roboto"/>
              </a:rPr>
              <a:t>Ritorna un vettore con le coordinate dei quadrati trovati</a:t>
            </a:r>
            <a:endParaRPr>
              <a:latin typeface="Roboto"/>
              <a:ea typeface="Roboto"/>
              <a:cs typeface="Roboto"/>
              <a:sym typeface="Roboto"/>
            </a:endParaRPr>
          </a:p>
        </p:txBody>
      </p:sp>
      <p:cxnSp>
        <p:nvCxnSpPr>
          <p:cNvPr id="81" name="Google Shape;81;p17"/>
          <p:cNvCxnSpPr>
            <a:stCxn id="78" idx="3"/>
            <a:endCxn id="79" idx="1"/>
          </p:cNvCxnSpPr>
          <p:nvPr/>
        </p:nvCxnSpPr>
        <p:spPr>
          <a:xfrm>
            <a:off x="2879850" y="3683500"/>
            <a:ext cx="681000" cy="0"/>
          </a:xfrm>
          <a:prstGeom prst="straightConnector1">
            <a:avLst/>
          </a:prstGeom>
          <a:noFill/>
          <a:ln cap="flat" cmpd="sng" w="9525">
            <a:solidFill>
              <a:schemeClr val="dk1"/>
            </a:solidFill>
            <a:prstDash val="solid"/>
            <a:round/>
            <a:headEnd len="med" w="med" type="none"/>
            <a:tailEnd len="med" w="med" type="triangle"/>
          </a:ln>
        </p:spPr>
      </p:cxnSp>
      <p:cxnSp>
        <p:nvCxnSpPr>
          <p:cNvPr id="82" name="Google Shape;82;p17"/>
          <p:cNvCxnSpPr>
            <a:stCxn id="79" idx="3"/>
            <a:endCxn id="80" idx="1"/>
          </p:cNvCxnSpPr>
          <p:nvPr/>
        </p:nvCxnSpPr>
        <p:spPr>
          <a:xfrm>
            <a:off x="5583300" y="3683500"/>
            <a:ext cx="681000" cy="0"/>
          </a:xfrm>
          <a:prstGeom prst="straightConnector1">
            <a:avLst/>
          </a:prstGeom>
          <a:noFill/>
          <a:ln cap="flat" cmpd="sng" w="9525">
            <a:solidFill>
              <a:schemeClr val="dk1"/>
            </a:solidFill>
            <a:prstDash val="solid"/>
            <a:round/>
            <a:headEnd len="med" w="med" type="none"/>
            <a:tailEnd len="med" w="med" type="triangle"/>
          </a:ln>
        </p:spPr>
      </p:cxnSp>
      <p:sp>
        <p:nvSpPr>
          <p:cNvPr id="83" name="Google Shape;83;p17"/>
          <p:cNvSpPr txBox="1"/>
          <p:nvPr/>
        </p:nvSpPr>
        <p:spPr>
          <a:xfrm>
            <a:off x="361650" y="2359750"/>
            <a:ext cx="2985600" cy="6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1"/>
                </a:solidFill>
                <a:latin typeface="Roboto"/>
                <a:ea typeface="Roboto"/>
                <a:cs typeface="Roboto"/>
                <a:sym typeface="Roboto"/>
              </a:rPr>
              <a:t>findSquare Pipeline:</a:t>
            </a:r>
            <a:endParaRPr sz="18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Roboto"/>
                <a:ea typeface="Roboto"/>
                <a:cs typeface="Roboto"/>
                <a:sym typeface="Roboto"/>
              </a:rPr>
              <a:t>Descrizione della metodologia adottata</a:t>
            </a:r>
            <a:endParaRPr>
              <a:latin typeface="Roboto"/>
              <a:ea typeface="Roboto"/>
              <a:cs typeface="Roboto"/>
              <a:sym typeface="Roboto"/>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latin typeface="Roboto"/>
                <a:ea typeface="Roboto"/>
                <a:cs typeface="Roboto"/>
                <a:sym typeface="Roboto"/>
              </a:rPr>
              <a:t>Queste funzioni permettono di individuare e modificare selettivamente porzioni di immagine corrispondenti a blocchi uniformi di colore.</a:t>
            </a:r>
            <a:endParaRPr>
              <a:latin typeface="Roboto"/>
              <a:ea typeface="Roboto"/>
              <a:cs typeface="Roboto"/>
              <a:sym typeface="Roboto"/>
            </a:endParaRPr>
          </a:p>
          <a:p>
            <a:pPr indent="0" lvl="0" marL="0" rtl="0" algn="l">
              <a:spcBef>
                <a:spcPts val="1200"/>
              </a:spcBef>
              <a:spcAft>
                <a:spcPts val="0"/>
              </a:spcAft>
              <a:buNone/>
            </a:pPr>
            <a:r>
              <a:rPr lang="it">
                <a:latin typeface="Roboto"/>
                <a:ea typeface="Roboto"/>
                <a:cs typeface="Roboto"/>
                <a:sym typeface="Roboto"/>
              </a:rPr>
              <a:t>La funzione findSquare analizza ogni immagine per identificare regioni quadrate di dimensione px×px composte da pixel dello stesso colore, verificando che tali pixel siano spazialmente contigui e formino un quadrato compatto.</a:t>
            </a:r>
            <a:endParaRPr>
              <a:latin typeface="Roboto"/>
              <a:ea typeface="Roboto"/>
              <a:cs typeface="Roboto"/>
              <a:sym typeface="Roboto"/>
            </a:endParaRPr>
          </a:p>
          <a:p>
            <a:pPr indent="0" lvl="0" marL="0" rtl="0" algn="l">
              <a:spcBef>
                <a:spcPts val="1200"/>
              </a:spcBef>
              <a:spcAft>
                <a:spcPts val="1200"/>
              </a:spcAft>
              <a:buNone/>
            </a:pPr>
            <a:r>
              <a:rPr lang="it">
                <a:latin typeface="Roboto"/>
                <a:ea typeface="Roboto"/>
                <a:cs typeface="Roboto"/>
                <a:sym typeface="Roboto"/>
              </a:rPr>
              <a:t>La funzione preprocess_images utilizza questa informazione per applicare trasformazioni localizzate su ciascun quadrato rilevato, come colorazione, sfocatura, rumore, inpainting o grigio, costruendo un nuovo array di immagini preprocessate da utilizzare nella pipeline.</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9" title="carbon (2).png"/>
          <p:cNvPicPr preferRelativeResize="0"/>
          <p:nvPr/>
        </p:nvPicPr>
        <p:blipFill>
          <a:blip r:embed="rId3">
            <a:alphaModFix/>
          </a:blip>
          <a:stretch>
            <a:fillRect/>
          </a:stretch>
        </p:blipFill>
        <p:spPr>
          <a:xfrm>
            <a:off x="0" y="0"/>
            <a:ext cx="9144000" cy="498012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Roboto"/>
                <a:ea typeface="Roboto"/>
                <a:cs typeface="Roboto"/>
                <a:sym typeface="Roboto"/>
              </a:rPr>
              <a:t>Descrizione della metodologia adottata</a:t>
            </a:r>
            <a:endParaRPr>
              <a:latin typeface="Roboto"/>
              <a:ea typeface="Roboto"/>
              <a:cs typeface="Roboto"/>
              <a:sym typeface="Roboto"/>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it">
                <a:latin typeface="Roboto"/>
                <a:ea typeface="Roboto"/>
                <a:cs typeface="Roboto"/>
                <a:sym typeface="Roboto"/>
              </a:rPr>
              <a:t>Le seguenti funzioni definiscono un insieme di trasformazioni applicabili a porzioni localizzate delle immagini, identificate come blocchi quadrati di dimensione prefissata.</a:t>
            </a:r>
            <a:endParaRPr>
              <a:latin typeface="Roboto"/>
              <a:ea typeface="Roboto"/>
              <a:cs typeface="Roboto"/>
              <a:sym typeface="Roboto"/>
            </a:endParaRPr>
          </a:p>
          <a:p>
            <a:pPr indent="0" lvl="0" marL="0" rtl="0" algn="l">
              <a:spcBef>
                <a:spcPts val="1200"/>
              </a:spcBef>
              <a:spcAft>
                <a:spcPts val="0"/>
              </a:spcAft>
              <a:buNone/>
            </a:pPr>
            <a:r>
              <a:rPr lang="it">
                <a:latin typeface="Roboto"/>
                <a:ea typeface="Roboto"/>
                <a:cs typeface="Roboto"/>
                <a:sym typeface="Roboto"/>
              </a:rPr>
              <a:t>Queste trasformazioni vengono utilizzate per simulare o contrastare la presenza di rumore e artefatti visivi, introducendo variabilità nei dati e migliorando la robustezza del modello.</a:t>
            </a:r>
            <a:endParaRPr>
              <a:latin typeface="Roboto"/>
              <a:ea typeface="Roboto"/>
              <a:cs typeface="Roboto"/>
              <a:sym typeface="Roboto"/>
            </a:endParaRPr>
          </a:p>
          <a:p>
            <a:pPr indent="0" lvl="0" marL="0" rtl="0" algn="l">
              <a:spcBef>
                <a:spcPts val="1200"/>
              </a:spcBef>
              <a:spcAft>
                <a:spcPts val="0"/>
              </a:spcAft>
              <a:buNone/>
            </a:pPr>
            <a:r>
              <a:rPr lang="it">
                <a:latin typeface="Roboto"/>
                <a:ea typeface="Roboto"/>
                <a:cs typeface="Roboto"/>
                <a:sym typeface="Roboto"/>
              </a:rPr>
              <a:t>Tra le operazioni disponibili si trovano: colorazione uniforme (color), applicazione di rumore (noise), sfocatura gaussiana (blur), inserimento di bordi (border), riempimento con colore dominante (dominant), riempimento con colore medio globale (mean), ricostruzione tramite inpainting (inpaint), conversione in scala di grigi (gray) e selezione casuale tra più modalità (random).</a:t>
            </a:r>
            <a:endParaRPr>
              <a:latin typeface="Roboto"/>
              <a:ea typeface="Roboto"/>
              <a:cs typeface="Roboto"/>
              <a:sym typeface="Roboto"/>
            </a:endParaRPr>
          </a:p>
          <a:p>
            <a:pPr indent="0" lvl="0" marL="0" rtl="0" algn="l">
              <a:spcBef>
                <a:spcPts val="1200"/>
              </a:spcBef>
              <a:spcAft>
                <a:spcPts val="1200"/>
              </a:spcAft>
              <a:buNone/>
            </a:pPr>
            <a:r>
              <a:rPr lang="it">
                <a:latin typeface="Roboto"/>
                <a:ea typeface="Roboto"/>
                <a:cs typeface="Roboto"/>
                <a:sym typeface="Roboto"/>
              </a:rPr>
              <a:t>Tutte le funzioni restituiscono una copia modificata dell'immagine originale e possono essere combinate in pipeline per la generazione di varianti controllate dei dati di input.</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1"/>
          <p:cNvPicPr preferRelativeResize="0"/>
          <p:nvPr/>
        </p:nvPicPr>
        <p:blipFill>
          <a:blip r:embed="rId3">
            <a:alphaModFix/>
          </a:blip>
          <a:stretch>
            <a:fillRect/>
          </a:stretch>
        </p:blipFill>
        <p:spPr>
          <a:xfrm>
            <a:off x="6938225" y="3090225"/>
            <a:ext cx="1541650" cy="1541650"/>
          </a:xfrm>
          <a:prstGeom prst="rect">
            <a:avLst/>
          </a:prstGeom>
          <a:noFill/>
          <a:ln>
            <a:noFill/>
          </a:ln>
        </p:spPr>
      </p:pic>
      <p:pic>
        <p:nvPicPr>
          <p:cNvPr id="106" name="Google Shape;106;p21"/>
          <p:cNvPicPr preferRelativeResize="0"/>
          <p:nvPr/>
        </p:nvPicPr>
        <p:blipFill>
          <a:blip r:embed="rId4">
            <a:alphaModFix/>
          </a:blip>
          <a:stretch>
            <a:fillRect/>
          </a:stretch>
        </p:blipFill>
        <p:spPr>
          <a:xfrm>
            <a:off x="4936499" y="3106832"/>
            <a:ext cx="1517500" cy="1536318"/>
          </a:xfrm>
          <a:prstGeom prst="rect">
            <a:avLst/>
          </a:prstGeom>
          <a:noFill/>
          <a:ln>
            <a:noFill/>
          </a:ln>
        </p:spPr>
      </p:pic>
      <p:pic>
        <p:nvPicPr>
          <p:cNvPr id="107" name="Google Shape;107;p21"/>
          <p:cNvPicPr preferRelativeResize="0"/>
          <p:nvPr/>
        </p:nvPicPr>
        <p:blipFill>
          <a:blip r:embed="rId5">
            <a:alphaModFix/>
          </a:blip>
          <a:stretch>
            <a:fillRect/>
          </a:stretch>
        </p:blipFill>
        <p:spPr>
          <a:xfrm>
            <a:off x="676200" y="3141763"/>
            <a:ext cx="1517500" cy="1524938"/>
          </a:xfrm>
          <a:prstGeom prst="rect">
            <a:avLst/>
          </a:prstGeom>
          <a:noFill/>
          <a:ln>
            <a:noFill/>
          </a:ln>
        </p:spPr>
      </p:pic>
      <p:pic>
        <p:nvPicPr>
          <p:cNvPr id="108" name="Google Shape;108;p21"/>
          <p:cNvPicPr preferRelativeResize="0"/>
          <p:nvPr/>
        </p:nvPicPr>
        <p:blipFill>
          <a:blip r:embed="rId6">
            <a:alphaModFix/>
          </a:blip>
          <a:stretch>
            <a:fillRect/>
          </a:stretch>
        </p:blipFill>
        <p:spPr>
          <a:xfrm>
            <a:off x="4954875" y="811370"/>
            <a:ext cx="1517499" cy="1524954"/>
          </a:xfrm>
          <a:prstGeom prst="rect">
            <a:avLst/>
          </a:prstGeom>
          <a:noFill/>
          <a:ln>
            <a:noFill/>
          </a:ln>
        </p:spPr>
      </p:pic>
      <p:sp>
        <p:nvSpPr>
          <p:cNvPr id="109" name="Google Shape;109;p21"/>
          <p:cNvSpPr txBox="1"/>
          <p:nvPr>
            <p:ph type="title"/>
          </p:nvPr>
        </p:nvSpPr>
        <p:spPr>
          <a:xfrm>
            <a:off x="311700" y="82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Roboto"/>
                <a:ea typeface="Roboto"/>
                <a:cs typeface="Roboto"/>
                <a:sym typeface="Roboto"/>
              </a:rPr>
              <a:t>Esempi</a:t>
            </a:r>
            <a:endParaRPr>
              <a:latin typeface="Roboto"/>
              <a:ea typeface="Roboto"/>
              <a:cs typeface="Roboto"/>
              <a:sym typeface="Roboto"/>
            </a:endParaRPr>
          </a:p>
        </p:txBody>
      </p:sp>
      <p:pic>
        <p:nvPicPr>
          <p:cNvPr id="110" name="Google Shape;110;p21"/>
          <p:cNvPicPr preferRelativeResize="0"/>
          <p:nvPr/>
        </p:nvPicPr>
        <p:blipFill>
          <a:blip r:embed="rId7">
            <a:alphaModFix/>
          </a:blip>
          <a:stretch>
            <a:fillRect/>
          </a:stretch>
        </p:blipFill>
        <p:spPr>
          <a:xfrm>
            <a:off x="2690000" y="3147350"/>
            <a:ext cx="1517500" cy="1513761"/>
          </a:xfrm>
          <a:prstGeom prst="rect">
            <a:avLst/>
          </a:prstGeom>
          <a:noFill/>
          <a:ln>
            <a:noFill/>
          </a:ln>
        </p:spPr>
      </p:pic>
      <p:pic>
        <p:nvPicPr>
          <p:cNvPr id="111" name="Google Shape;111;p21"/>
          <p:cNvPicPr preferRelativeResize="0"/>
          <p:nvPr/>
        </p:nvPicPr>
        <p:blipFill>
          <a:blip r:embed="rId8">
            <a:alphaModFix/>
          </a:blip>
          <a:stretch>
            <a:fillRect/>
          </a:stretch>
        </p:blipFill>
        <p:spPr>
          <a:xfrm>
            <a:off x="676200" y="844375"/>
            <a:ext cx="1517500" cy="1528625"/>
          </a:xfrm>
          <a:prstGeom prst="rect">
            <a:avLst/>
          </a:prstGeom>
          <a:noFill/>
          <a:ln>
            <a:noFill/>
          </a:ln>
        </p:spPr>
      </p:pic>
      <p:pic>
        <p:nvPicPr>
          <p:cNvPr id="112" name="Google Shape;112;p21"/>
          <p:cNvPicPr preferRelativeResize="0"/>
          <p:nvPr/>
        </p:nvPicPr>
        <p:blipFill>
          <a:blip r:embed="rId9">
            <a:alphaModFix/>
          </a:blip>
          <a:stretch>
            <a:fillRect/>
          </a:stretch>
        </p:blipFill>
        <p:spPr>
          <a:xfrm>
            <a:off x="2690000" y="846212"/>
            <a:ext cx="1517500" cy="1524989"/>
          </a:xfrm>
          <a:prstGeom prst="rect">
            <a:avLst/>
          </a:prstGeom>
          <a:noFill/>
          <a:ln>
            <a:noFill/>
          </a:ln>
        </p:spPr>
      </p:pic>
      <p:pic>
        <p:nvPicPr>
          <p:cNvPr id="113" name="Google Shape;113;p21"/>
          <p:cNvPicPr preferRelativeResize="0"/>
          <p:nvPr/>
        </p:nvPicPr>
        <p:blipFill>
          <a:blip r:embed="rId10">
            <a:alphaModFix/>
          </a:blip>
          <a:stretch>
            <a:fillRect/>
          </a:stretch>
        </p:blipFill>
        <p:spPr>
          <a:xfrm>
            <a:off x="6950300" y="818855"/>
            <a:ext cx="1517500" cy="1521220"/>
          </a:xfrm>
          <a:prstGeom prst="rect">
            <a:avLst/>
          </a:prstGeom>
          <a:noFill/>
          <a:ln>
            <a:noFill/>
          </a:ln>
        </p:spPr>
      </p:pic>
      <p:sp>
        <p:nvSpPr>
          <p:cNvPr id="114" name="Google Shape;114;p21"/>
          <p:cNvSpPr txBox="1"/>
          <p:nvPr/>
        </p:nvSpPr>
        <p:spPr>
          <a:xfrm>
            <a:off x="5226000" y="592550"/>
            <a:ext cx="986400" cy="2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700">
                <a:solidFill>
                  <a:schemeClr val="dk1"/>
                </a:solidFill>
              </a:rPr>
              <a:t>dominant</a:t>
            </a:r>
            <a:endParaRPr sz="700">
              <a:solidFill>
                <a:schemeClr val="dk1"/>
              </a:solidFill>
            </a:endParaRPr>
          </a:p>
        </p:txBody>
      </p:sp>
      <p:sp>
        <p:nvSpPr>
          <p:cNvPr id="115" name="Google Shape;115;p21"/>
          <p:cNvSpPr txBox="1"/>
          <p:nvPr/>
        </p:nvSpPr>
        <p:spPr>
          <a:xfrm>
            <a:off x="2955550" y="621775"/>
            <a:ext cx="986400" cy="2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700">
                <a:solidFill>
                  <a:schemeClr val="dk1"/>
                </a:solidFill>
              </a:rPr>
              <a:t>color (128, 128,128)</a:t>
            </a:r>
            <a:endParaRPr sz="700">
              <a:solidFill>
                <a:schemeClr val="dk1"/>
              </a:solidFill>
            </a:endParaRPr>
          </a:p>
        </p:txBody>
      </p:sp>
      <p:sp>
        <p:nvSpPr>
          <p:cNvPr id="116" name="Google Shape;116;p21"/>
          <p:cNvSpPr txBox="1"/>
          <p:nvPr/>
        </p:nvSpPr>
        <p:spPr>
          <a:xfrm>
            <a:off x="7215850" y="592550"/>
            <a:ext cx="986400" cy="2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700">
                <a:solidFill>
                  <a:schemeClr val="dk1"/>
                </a:solidFill>
              </a:rPr>
              <a:t>mean</a:t>
            </a:r>
            <a:endParaRPr sz="700">
              <a:solidFill>
                <a:schemeClr val="dk1"/>
              </a:solidFill>
            </a:endParaRPr>
          </a:p>
        </p:txBody>
      </p:sp>
      <p:sp>
        <p:nvSpPr>
          <p:cNvPr id="117" name="Google Shape;117;p21"/>
          <p:cNvSpPr txBox="1"/>
          <p:nvPr/>
        </p:nvSpPr>
        <p:spPr>
          <a:xfrm>
            <a:off x="2955550" y="2917300"/>
            <a:ext cx="986400" cy="2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700">
                <a:solidFill>
                  <a:schemeClr val="dk1"/>
                </a:solidFill>
              </a:rPr>
              <a:t>inpaint</a:t>
            </a:r>
            <a:endParaRPr sz="700">
              <a:solidFill>
                <a:schemeClr val="dk1"/>
              </a:solidFill>
            </a:endParaRPr>
          </a:p>
        </p:txBody>
      </p:sp>
      <p:sp>
        <p:nvSpPr>
          <p:cNvPr id="118" name="Google Shape;118;p21"/>
          <p:cNvSpPr txBox="1"/>
          <p:nvPr/>
        </p:nvSpPr>
        <p:spPr>
          <a:xfrm>
            <a:off x="941750" y="2917300"/>
            <a:ext cx="986400" cy="2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700">
                <a:solidFill>
                  <a:schemeClr val="dk1"/>
                </a:solidFill>
              </a:rPr>
              <a:t>noise</a:t>
            </a:r>
            <a:endParaRPr sz="700">
              <a:solidFill>
                <a:schemeClr val="dk1"/>
              </a:solidFill>
            </a:endParaRPr>
          </a:p>
        </p:txBody>
      </p:sp>
      <p:sp>
        <p:nvSpPr>
          <p:cNvPr id="119" name="Google Shape;119;p21"/>
          <p:cNvSpPr txBox="1"/>
          <p:nvPr/>
        </p:nvSpPr>
        <p:spPr>
          <a:xfrm>
            <a:off x="941750" y="621775"/>
            <a:ext cx="986400" cy="2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700">
                <a:solidFill>
                  <a:schemeClr val="dk1"/>
                </a:solidFill>
              </a:rPr>
              <a:t>originale</a:t>
            </a:r>
            <a:endParaRPr sz="700">
              <a:solidFill>
                <a:schemeClr val="dk1"/>
              </a:solidFill>
            </a:endParaRPr>
          </a:p>
        </p:txBody>
      </p:sp>
      <p:sp>
        <p:nvSpPr>
          <p:cNvPr id="120" name="Google Shape;120;p21"/>
          <p:cNvSpPr txBox="1"/>
          <p:nvPr/>
        </p:nvSpPr>
        <p:spPr>
          <a:xfrm>
            <a:off x="5181875" y="2884225"/>
            <a:ext cx="1063500" cy="2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700">
                <a:solidFill>
                  <a:schemeClr val="dk1"/>
                </a:solidFill>
              </a:rPr>
              <a:t>border </a:t>
            </a:r>
            <a:r>
              <a:rPr lang="it" sz="700">
                <a:solidFill>
                  <a:schemeClr val="dk1"/>
                </a:solidFill>
              </a:rPr>
              <a:t>(128, 128,128)</a:t>
            </a:r>
            <a:endParaRPr sz="700">
              <a:solidFill>
                <a:schemeClr val="dk1"/>
              </a:solidFill>
            </a:endParaRPr>
          </a:p>
        </p:txBody>
      </p:sp>
      <p:sp>
        <p:nvSpPr>
          <p:cNvPr id="121" name="Google Shape;121;p21"/>
          <p:cNvSpPr txBox="1"/>
          <p:nvPr/>
        </p:nvSpPr>
        <p:spPr>
          <a:xfrm>
            <a:off x="7177300" y="2884225"/>
            <a:ext cx="1063500" cy="2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700">
                <a:solidFill>
                  <a:schemeClr val="dk1"/>
                </a:solidFill>
              </a:rPr>
              <a:t>gray scale</a:t>
            </a:r>
            <a:endParaRPr sz="7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