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79" r:id="rId4"/>
    <p:sldId id="259" r:id="rId5"/>
    <p:sldId id="269" r:id="rId6"/>
    <p:sldId id="267" r:id="rId7"/>
    <p:sldId id="268" r:id="rId8"/>
    <p:sldId id="274" r:id="rId9"/>
    <p:sldId id="276" r:id="rId10"/>
    <p:sldId id="275" r:id="rId11"/>
    <p:sldId id="272" r:id="rId12"/>
    <p:sldId id="277" r:id="rId13"/>
    <p:sldId id="270" r:id="rId14"/>
    <p:sldId id="278" r:id="rId15"/>
    <p:sldId id="273" r:id="rId16"/>
    <p:sldId id="271" r:id="rId17"/>
    <p:sldId id="26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orient="horz" pos="1026">
          <p15:clr>
            <a:srgbClr val="A4A3A4"/>
          </p15:clr>
        </p15:guide>
        <p15:guide id="6" pos="5556">
          <p15:clr>
            <a:srgbClr val="A4A3A4"/>
          </p15:clr>
        </p15:guide>
        <p15:guide id="7" pos="204">
          <p15:clr>
            <a:srgbClr val="A4A3A4"/>
          </p15:clr>
        </p15:guide>
        <p15:guide id="8" pos="2744">
          <p15:clr>
            <a:srgbClr val="A4A3A4"/>
          </p15:clr>
        </p15:guide>
        <p15:guide id="9" pos="30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howGuides="1">
      <p:cViewPr varScale="1">
        <p:scale>
          <a:sx n="102" d="100"/>
          <a:sy n="102" d="100"/>
        </p:scale>
        <p:origin x="744" y="77"/>
      </p:cViewPr>
      <p:guideLst>
        <p:guide orient="horz" pos="1344"/>
        <p:guide orient="horz" pos="4201"/>
        <p:guide orient="horz" pos="3929"/>
        <p:guide orient="horz" pos="709"/>
        <p:guide orient="horz" pos="1026"/>
        <p:guide pos="5556"/>
        <p:guide pos="204"/>
        <p:guide pos="2744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-135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420BD-422B-458A-A93F-441B9CB7F8EC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0A7E1-1CB6-405B-85C4-02EE0CBC5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324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5EA76-FBE7-445B-8B5A-1E2C67E1F725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B25C4-50DA-479C-9176-38AEABC569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14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25C4-50DA-479C-9176-38AEABC569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8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851" y="908050"/>
            <a:ext cx="8496299" cy="532923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1125538"/>
            <a:ext cx="6508800" cy="914324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528" y="1198800"/>
            <a:ext cx="5904000" cy="432000"/>
          </a:xfrm>
        </p:spPr>
        <p:txBody>
          <a:bodyPr>
            <a:noAutofit/>
          </a:bodyPr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Walter Maschinenbau GmbH &amp; Ewag AG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528" y="1630800"/>
            <a:ext cx="5904000" cy="30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 smtClean="0"/>
              <a:t>City,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6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Text &amp; 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771529" y="2133600"/>
            <a:ext cx="6048000" cy="4103688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sub title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9"/>
          </p:nvPr>
        </p:nvSpPr>
        <p:spPr>
          <a:xfrm>
            <a:off x="323850" y="2133600"/>
            <a:ext cx="2015530" cy="41036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7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Picture &amp;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24091" y="2133600"/>
            <a:ext cx="2015530" cy="4103688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sub title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9"/>
          </p:nvPr>
        </p:nvSpPr>
        <p:spPr>
          <a:xfrm>
            <a:off x="2771179" y="2133600"/>
            <a:ext cx="6048350" cy="41036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4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24091" y="2133600"/>
            <a:ext cx="4032250" cy="4103688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sub title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9"/>
          </p:nvPr>
        </p:nvSpPr>
        <p:spPr>
          <a:xfrm>
            <a:off x="4787278" y="2133600"/>
            <a:ext cx="4032250" cy="41036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9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Picture &amp; 1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24091" y="2133600"/>
            <a:ext cx="6048000" cy="4103688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sub title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9"/>
          </p:nvPr>
        </p:nvSpPr>
        <p:spPr>
          <a:xfrm>
            <a:off x="6803998" y="2133600"/>
            <a:ext cx="2015530" cy="41036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9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ext &amp; Picture c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24091" y="2133600"/>
            <a:ext cx="4032000" cy="2628000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sub title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9"/>
          </p:nvPr>
        </p:nvSpPr>
        <p:spPr>
          <a:xfrm>
            <a:off x="323850" y="4941168"/>
            <a:ext cx="4032126" cy="129612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20"/>
          </p:nvPr>
        </p:nvSpPr>
        <p:spPr>
          <a:xfrm>
            <a:off x="4788024" y="2132856"/>
            <a:ext cx="4032000" cy="2628000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21"/>
          </p:nvPr>
        </p:nvSpPr>
        <p:spPr>
          <a:xfrm>
            <a:off x="4787783" y="4940424"/>
            <a:ext cx="4032126" cy="129612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35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ext &amp; Picture c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24091" y="2133600"/>
            <a:ext cx="2545200" cy="2628000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sub title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9"/>
          </p:nvPr>
        </p:nvSpPr>
        <p:spPr>
          <a:xfrm>
            <a:off x="323850" y="4941168"/>
            <a:ext cx="2545200" cy="129612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20"/>
          </p:nvPr>
        </p:nvSpPr>
        <p:spPr>
          <a:xfrm>
            <a:off x="3299209" y="2133600"/>
            <a:ext cx="2545200" cy="2628000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21"/>
          </p:nvPr>
        </p:nvSpPr>
        <p:spPr>
          <a:xfrm>
            <a:off x="3299089" y="4940424"/>
            <a:ext cx="2545200" cy="129612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2"/>
          </p:nvPr>
        </p:nvSpPr>
        <p:spPr>
          <a:xfrm>
            <a:off x="6274328" y="2133600"/>
            <a:ext cx="2545200" cy="2628000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23"/>
          </p:nvPr>
        </p:nvSpPr>
        <p:spPr>
          <a:xfrm>
            <a:off x="6274328" y="4940424"/>
            <a:ext cx="2545200" cy="129612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88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 with Text c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24091" y="2133600"/>
            <a:ext cx="2545200" cy="2628000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7" name="Bildplatzhalter 6"/>
          <p:cNvSpPr>
            <a:spLocks noGrp="1"/>
          </p:cNvSpPr>
          <p:nvPr>
            <p:ph type="pic" sz="quarter" idx="20"/>
          </p:nvPr>
        </p:nvSpPr>
        <p:spPr>
          <a:xfrm>
            <a:off x="3299209" y="2133600"/>
            <a:ext cx="2545200" cy="2628000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22"/>
          </p:nvPr>
        </p:nvSpPr>
        <p:spPr>
          <a:xfrm>
            <a:off x="6274328" y="2133600"/>
            <a:ext cx="2545200" cy="2628000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323850" y="4941168"/>
            <a:ext cx="8496622" cy="129612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Picture Ribbon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3850" y="4941312"/>
            <a:ext cx="8496300" cy="1296000"/>
          </a:xfrm>
          <a:prstGeom prst="rect">
            <a:avLst/>
          </a:prstGeom>
          <a:solidFill>
            <a:schemeClr val="accent5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323849" y="2133600"/>
            <a:ext cx="8496301" cy="2627712"/>
          </a:xfrm>
          <a:prstGeom prst="rect">
            <a:avLst/>
          </a:prstGeom>
        </p:spPr>
        <p:txBody>
          <a:bodyPr lIns="0" tIns="0" rIns="0" bIns="0"/>
          <a:lstStyle>
            <a:lvl2pPr>
              <a:defRPr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7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848" y="2133600"/>
            <a:ext cx="8496623" cy="4103712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15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vie forma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Movie integration small (320 x 240)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Medienplatzhalter 7"/>
          <p:cNvSpPr>
            <a:spLocks noGrp="1"/>
          </p:cNvSpPr>
          <p:nvPr>
            <p:ph type="media" sz="quarter" idx="15"/>
          </p:nvPr>
        </p:nvSpPr>
        <p:spPr>
          <a:xfrm>
            <a:off x="2998500" y="3005318"/>
            <a:ext cx="3147001" cy="2360251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Mediaclip durch Klicken auf Symbol hinzufügen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2000" b="1" baseline="0" dirty="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3612736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Strategy Compass\Documents\Kunden\Körber Schleifring\Neue Master\Bil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08051"/>
            <a:ext cx="8496300" cy="532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0" y="1125538"/>
            <a:ext cx="6508800" cy="914324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323528" y="1198800"/>
            <a:ext cx="5904000" cy="432000"/>
          </a:xfrm>
        </p:spPr>
        <p:txBody>
          <a:bodyPr>
            <a:noAutofit/>
          </a:bodyPr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Walter Maschinenbau GmbH &amp; Ewag AG</a:t>
            </a:r>
            <a:endParaRPr lang="en-US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528" y="1630800"/>
            <a:ext cx="5904000" cy="30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 smtClean="0"/>
              <a:t>City,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15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vie forma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Medienplatzhalter 7"/>
          <p:cNvSpPr>
            <a:spLocks noGrp="1"/>
          </p:cNvSpPr>
          <p:nvPr>
            <p:ph type="media" sz="quarter" idx="15"/>
          </p:nvPr>
        </p:nvSpPr>
        <p:spPr>
          <a:xfrm>
            <a:off x="1835952" y="2133600"/>
            <a:ext cx="5472097" cy="4104070"/>
          </a:xfrm>
          <a:prstGeom prst="rect">
            <a:avLst/>
          </a:prstGeom>
          <a:solidFill>
            <a:schemeClr val="accent5"/>
          </a:solidFill>
        </p:spPr>
        <p:txBody>
          <a:bodyPr/>
          <a:lstStyle/>
          <a:p>
            <a:r>
              <a:rPr lang="de-DE" smtClean="0"/>
              <a:t>Mediaclip durch Klicken auf Symbol hinzufügen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86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(man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24091" y="2133600"/>
            <a:ext cx="8495437" cy="4103688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7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851" y="908050"/>
            <a:ext cx="8496299" cy="532923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1125538"/>
            <a:ext cx="5644430" cy="1248676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528" y="1198800"/>
            <a:ext cx="5148000" cy="432000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Machine name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528" y="1630800"/>
            <a:ext cx="5148000" cy="615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2000" baseline="0" dirty="0" smtClean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Subtitle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3892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851" y="908050"/>
            <a:ext cx="8496299" cy="532923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4655599"/>
            <a:ext cx="5644430" cy="1248676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528" y="4728041"/>
            <a:ext cx="5148000" cy="432000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Machine name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528" y="5180684"/>
            <a:ext cx="5148000" cy="615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2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Subtitle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1908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5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sub title</a:t>
            </a:r>
            <a:endParaRPr lang="en-US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324091" y="2133600"/>
            <a:ext cx="8495437" cy="41036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7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sub title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4091" y="2133600"/>
            <a:ext cx="4032250" cy="41036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7"/>
          </p:nvPr>
        </p:nvSpPr>
        <p:spPr>
          <a:xfrm>
            <a:off x="4787278" y="2133600"/>
            <a:ext cx="4032250" cy="41036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9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Text &amp; 1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/>
          </p:nvPr>
        </p:nvSpPr>
        <p:spPr>
          <a:xfrm>
            <a:off x="6804248" y="2133600"/>
            <a:ext cx="2015530" cy="4103688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sub title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9"/>
          </p:nvPr>
        </p:nvSpPr>
        <p:spPr>
          <a:xfrm>
            <a:off x="323850" y="2133600"/>
            <a:ext cx="6048350" cy="41036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/>
          </p:nvPr>
        </p:nvSpPr>
        <p:spPr>
          <a:xfrm>
            <a:off x="4787528" y="2133600"/>
            <a:ext cx="4032250" cy="4103688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4091" y="1628720"/>
            <a:ext cx="8495437" cy="30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de-DE" sz="2000" b="1" baseline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sub title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9"/>
          </p:nvPr>
        </p:nvSpPr>
        <p:spPr>
          <a:xfrm>
            <a:off x="323850" y="2133600"/>
            <a:ext cx="4032250" cy="41036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40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4091" y="1051200"/>
            <a:ext cx="8495437" cy="7206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3528" y="6523200"/>
            <a:ext cx="540000" cy="216000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>
                <a:solidFill>
                  <a:schemeClr val="accent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5528" y="6523200"/>
            <a:ext cx="2880000" cy="216000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>
                <a:solidFill>
                  <a:schemeClr val="accent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25296" y="6523200"/>
            <a:ext cx="648000" cy="216000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r">
              <a:defRPr sz="800">
                <a:solidFill>
                  <a:schemeClr val="accent6"/>
                </a:solidFill>
              </a:defRPr>
            </a:lvl1pPr>
          </a:lstStyle>
          <a:p>
            <a:fld id="{E6827699-10FF-4561-AECC-B8226D276D4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90" descr="C:\Users\corinne.hert\Desktop\koerber-01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296" y="6389795"/>
            <a:ext cx="605437" cy="40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9"/>
          <p:cNvCxnSpPr/>
          <p:nvPr/>
        </p:nvCxnSpPr>
        <p:spPr bwMode="gray">
          <a:xfrm>
            <a:off x="324091" y="808248"/>
            <a:ext cx="84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323528" y="6341275"/>
            <a:ext cx="8496000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3528" y="2133600"/>
            <a:ext cx="8496000" cy="41036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pic>
        <p:nvPicPr>
          <p:cNvPr id="25" name="Grafik 12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875"/>
          <a:stretch/>
        </p:blipFill>
        <p:spPr>
          <a:xfrm>
            <a:off x="169988" y="60768"/>
            <a:ext cx="1511811" cy="703936"/>
          </a:xfrm>
          <a:prstGeom prst="rect">
            <a:avLst/>
          </a:prstGeom>
        </p:spPr>
      </p:pic>
      <p:pic>
        <p:nvPicPr>
          <p:cNvPr id="26" name="Grafik 13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7"/>
          <a:stretch/>
        </p:blipFill>
        <p:spPr>
          <a:xfrm>
            <a:off x="1682208" y="62292"/>
            <a:ext cx="1368555" cy="702412"/>
          </a:xfrm>
          <a:prstGeom prst="rect">
            <a:avLst/>
          </a:prstGeom>
        </p:spPr>
      </p:pic>
      <p:pic>
        <p:nvPicPr>
          <p:cNvPr id="15" name="Picture 81" descr="C:\Users\corinne.hert\Desktop\A_member_of_the United_Grinding_rgb.png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84" b="5580"/>
          <a:stretch/>
        </p:blipFill>
        <p:spPr bwMode="auto">
          <a:xfrm>
            <a:off x="6435019" y="255074"/>
            <a:ext cx="2402323" cy="5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orinne.hert\Desktop\creating_tool_performance_rgb1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867" y="6579288"/>
            <a:ext cx="1318110" cy="11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24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5" r:id="rId7"/>
    <p:sldLayoutId id="2147483674" r:id="rId8"/>
    <p:sldLayoutId id="2147483673" r:id="rId9"/>
    <p:sldLayoutId id="2147483675" r:id="rId10"/>
    <p:sldLayoutId id="2147483680" r:id="rId11"/>
    <p:sldLayoutId id="2147483679" r:id="rId12"/>
    <p:sldLayoutId id="2147483681" r:id="rId13"/>
    <p:sldLayoutId id="2147483676" r:id="rId14"/>
    <p:sldLayoutId id="2147483677" r:id="rId15"/>
    <p:sldLayoutId id="2147483678" r:id="rId16"/>
    <p:sldLayoutId id="2147483669" r:id="rId17"/>
    <p:sldLayoutId id="2147483672" r:id="rId18"/>
    <p:sldLayoutId id="2147483667" r:id="rId19"/>
    <p:sldLayoutId id="2147483670" r:id="rId20"/>
    <p:sldLayoutId id="2147483664" r:id="rId2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24000" indent="-3240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3240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36000" indent="-3240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42000" indent="-3240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7yl4r/9e3f223f2eca76104940" TargetMode="External"/><Relationship Id="rId2" Type="http://schemas.openxmlformats.org/officeDocument/2006/relationships/hyperlink" Target="http://openbook.rheinwerk-verlag.de/javainsel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Crashkurs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Tübingen</a:t>
            </a:r>
            <a:r>
              <a:rPr lang="en-US" dirty="0" smtClean="0"/>
              <a:t>, 28.08.2017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28.08.17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Volker Milbrandt	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Exceptions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23528" y="2131339"/>
            <a:ext cx="8494719" cy="16742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r>
              <a:rPr lang="en-US" dirty="0"/>
              <a:t>Reusing preexisting exceptions has several benefits. Chief among these, it makes your API easier to learn and use because it matches established conventions with which programmers are already familiar. A close second is that programs using your API are easier to read because they aren’t cluttered with unfamiliar exceptions. Last (and least), fewer exception classes mean a smaller memory footprint and less time spent loading classes</a:t>
            </a:r>
            <a:r>
              <a:rPr lang="en-US" dirty="0" smtClean="0"/>
              <a:t>. (Bloch Item 60)</a:t>
            </a:r>
            <a:endParaRPr lang="de-DE" dirty="0"/>
          </a:p>
        </p:txBody>
      </p:sp>
      <p:pic>
        <p:nvPicPr>
          <p:cNvPr id="15" name="Inhaltsplatzhalter 14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291" y="3839985"/>
            <a:ext cx="6134956" cy="2791215"/>
          </a:xfrm>
        </p:spPr>
      </p:pic>
    </p:spTree>
    <p:extLst>
      <p:ext uri="{BB962C8B-B14F-4D97-AF65-F5344CB8AC3E}">
        <p14:creationId xmlns:p14="http://schemas.microsoft.com/office/powerpoint/2010/main" val="2450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28.08.17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Volker Milbrandt	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Generics</a:t>
            </a:r>
            <a:r>
              <a:rPr lang="de-DE" dirty="0" smtClean="0"/>
              <a:t> (ab Java 1.5)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 smtClean="0"/>
              <a:t>Sowohl für Klassen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myClass</a:t>
            </a:r>
            <a:r>
              <a:rPr lang="de-DE" dirty="0" smtClean="0"/>
              <a:t>&lt;T&gt; { …} als auch </a:t>
            </a:r>
            <a:br>
              <a:rPr lang="de-DE" dirty="0" smtClean="0"/>
            </a:br>
            <a:r>
              <a:rPr lang="de-DE" dirty="0" smtClean="0"/>
              <a:t>für Methoden </a:t>
            </a:r>
            <a:r>
              <a:rPr lang="de-DE" dirty="0" err="1" smtClean="0"/>
              <a:t>public</a:t>
            </a:r>
            <a:r>
              <a:rPr lang="de-DE" dirty="0" smtClean="0"/>
              <a:t> &lt;T&gt; T[] </a:t>
            </a:r>
            <a:r>
              <a:rPr lang="de-DE" dirty="0" err="1" smtClean="0"/>
              <a:t>toArray</a:t>
            </a:r>
            <a:r>
              <a:rPr lang="de-DE" dirty="0" smtClean="0"/>
              <a:t>(T[] </a:t>
            </a:r>
            <a:r>
              <a:rPr lang="de-DE" dirty="0" err="1" smtClean="0"/>
              <a:t>arr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Es können keine generischen Objekte erzeugt werden: </a:t>
            </a:r>
            <a:r>
              <a:rPr lang="de-DE" strike="sngStrike" dirty="0" err="1"/>
              <a:t>new</a:t>
            </a:r>
            <a:r>
              <a:rPr lang="de-DE" strike="sngStrike" dirty="0"/>
              <a:t> T()</a:t>
            </a:r>
            <a:r>
              <a:rPr lang="de-DE" dirty="0"/>
              <a:t>, </a:t>
            </a:r>
            <a:r>
              <a:rPr lang="de-DE" strike="sngStrike" dirty="0" err="1"/>
              <a:t>new</a:t>
            </a:r>
            <a:r>
              <a:rPr lang="de-DE" strike="sngStrike" dirty="0"/>
              <a:t> T[n]</a:t>
            </a:r>
          </a:p>
          <a:p>
            <a:pPr lvl="1"/>
            <a:r>
              <a:rPr lang="de-DE" dirty="0" smtClean="0"/>
              <a:t>Es </a:t>
            </a:r>
            <a:r>
              <a:rPr lang="de-DE" dirty="0"/>
              <a:t>können keine Array mit generischen Typen erzeugt werden:</a:t>
            </a:r>
            <a:br>
              <a:rPr lang="de-DE" dirty="0"/>
            </a:br>
            <a:r>
              <a:rPr lang="de-DE" strike="sngStrike" dirty="0" err="1"/>
              <a:t>new</a:t>
            </a:r>
            <a:r>
              <a:rPr lang="de-DE" strike="sngStrike" dirty="0"/>
              <a:t> E[n]</a:t>
            </a:r>
            <a:r>
              <a:rPr lang="de-DE" dirty="0"/>
              <a:t>, </a:t>
            </a:r>
            <a:r>
              <a:rPr lang="de-DE" strike="sngStrike" dirty="0" err="1"/>
              <a:t>new</a:t>
            </a:r>
            <a:r>
              <a:rPr lang="de-DE" strike="sngStrike" dirty="0"/>
              <a:t> List&lt;E&gt;[n]</a:t>
            </a:r>
            <a:r>
              <a:rPr lang="de-DE" dirty="0"/>
              <a:t>, </a:t>
            </a:r>
            <a:r>
              <a:rPr lang="de-DE" strike="sngStrike" dirty="0" err="1"/>
              <a:t>new</a:t>
            </a:r>
            <a:r>
              <a:rPr lang="de-DE" strike="sngStrike" dirty="0"/>
              <a:t> List&lt;String&gt;[n]</a:t>
            </a:r>
          </a:p>
          <a:p>
            <a:pPr lvl="1"/>
            <a:r>
              <a:rPr lang="de-DE" dirty="0"/>
              <a:t>Als generische Typen können nur Ableitungen von </a:t>
            </a:r>
            <a:r>
              <a:rPr lang="de-DE" dirty="0" err="1"/>
              <a:t>Object</a:t>
            </a:r>
            <a:r>
              <a:rPr lang="de-DE" dirty="0"/>
              <a:t> genutzt werden, keine primitiven Datentypen! List&lt;Double&gt; </a:t>
            </a:r>
            <a:r>
              <a:rPr lang="de-DE" dirty="0" smtClean="0"/>
              <a:t>existiert, nicht aber </a:t>
            </a:r>
            <a:r>
              <a:rPr lang="de-DE" strike="sngStrike" dirty="0" smtClean="0"/>
              <a:t>List&lt;double&gt;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01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28.08.17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Volker Milbrandt	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Generics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/>
              <a:t>Jede generische Klasse List&lt;E&gt; „List </a:t>
            </a:r>
            <a:r>
              <a:rPr lang="de-DE" dirty="0" err="1"/>
              <a:t>of</a:t>
            </a:r>
            <a:r>
              <a:rPr lang="de-DE" dirty="0"/>
              <a:t> E“ definiert einen </a:t>
            </a:r>
            <a:r>
              <a:rPr lang="de-DE" i="1" dirty="0" err="1"/>
              <a:t>Raw</a:t>
            </a:r>
            <a:r>
              <a:rPr lang="de-DE" i="1" dirty="0"/>
              <a:t> Type </a:t>
            </a:r>
            <a:r>
              <a:rPr lang="de-DE" dirty="0"/>
              <a:t>ohne </a:t>
            </a:r>
            <a:r>
              <a:rPr lang="de-DE" dirty="0" smtClean="0"/>
              <a:t>Typparameter.</a:t>
            </a:r>
          </a:p>
          <a:p>
            <a:pPr lvl="1"/>
            <a:r>
              <a:rPr lang="de-DE" dirty="0"/>
              <a:t>Type </a:t>
            </a:r>
            <a:r>
              <a:rPr lang="de-DE" dirty="0" err="1"/>
              <a:t>erasure</a:t>
            </a:r>
            <a:r>
              <a:rPr lang="de-DE" dirty="0"/>
              <a:t>: Compiler ersetzt Typinformation durch gemeinsame Basisklasse </a:t>
            </a:r>
            <a:r>
              <a:rPr lang="de-DE" dirty="0" err="1"/>
              <a:t>Object</a:t>
            </a:r>
            <a:r>
              <a:rPr lang="de-DE" dirty="0"/>
              <a:t>. Deswegen nur eine </a:t>
            </a:r>
            <a:r>
              <a:rPr lang="de-DE" dirty="0" err="1"/>
              <a:t>Raw</a:t>
            </a:r>
            <a:r>
              <a:rPr lang="de-DE" dirty="0"/>
              <a:t> Type Klasse zur Laufzeit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Generics</a:t>
            </a:r>
            <a:r>
              <a:rPr lang="de-DE" dirty="0" smtClean="0"/>
              <a:t> werden durch implizite </a:t>
            </a:r>
            <a:r>
              <a:rPr lang="de-DE" dirty="0" err="1" smtClean="0"/>
              <a:t>casts</a:t>
            </a:r>
            <a:r>
              <a:rPr lang="de-DE" dirty="0" smtClean="0"/>
              <a:t> des Compilers dargestellt</a:t>
            </a:r>
            <a:endParaRPr lang="de-DE" dirty="0"/>
          </a:p>
          <a:p>
            <a:pPr lvl="1"/>
            <a:r>
              <a:rPr lang="de-DE" dirty="0" err="1"/>
              <a:t>instanceof</a:t>
            </a:r>
            <a:r>
              <a:rPr lang="de-DE" dirty="0"/>
              <a:t> T ist nicht möglich (nur Test gegen </a:t>
            </a:r>
            <a:r>
              <a:rPr lang="de-DE" dirty="0" err="1"/>
              <a:t>erasure</a:t>
            </a:r>
            <a:r>
              <a:rPr lang="de-DE" dirty="0"/>
              <a:t> von T möglich)</a:t>
            </a:r>
          </a:p>
          <a:p>
            <a:pPr lvl="1"/>
            <a:r>
              <a:rPr lang="de-DE" dirty="0"/>
              <a:t>Somit nicht möglich eine Klasse Adapter und Adapter&lt;T&gt; zu definieren. </a:t>
            </a:r>
            <a:br>
              <a:rPr lang="de-DE" dirty="0"/>
            </a:br>
            <a:r>
              <a:rPr lang="de-DE" dirty="0"/>
              <a:t>Diese wären nach Type </a:t>
            </a:r>
            <a:r>
              <a:rPr lang="de-DE" dirty="0" err="1"/>
              <a:t>Erasure</a:t>
            </a:r>
            <a:r>
              <a:rPr lang="de-DE" dirty="0"/>
              <a:t> nicht unterscheidbar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>Damit kein Interface/Basisklasse W und konkrete Klasse W&lt;T&gt; möglich.</a:t>
            </a:r>
          </a:p>
          <a:p>
            <a:pPr lvl="1"/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sollten nicht verwendet werden (Typsicherheit)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28.08.17	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Volker Milbrandt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Generics</a:t>
            </a:r>
            <a:r>
              <a:rPr lang="de-DE" dirty="0" smtClean="0"/>
              <a:t> </a:t>
            </a:r>
            <a:r>
              <a:rPr lang="de-DE" dirty="0" err="1" smtClean="0"/>
              <a:t>Bounded</a:t>
            </a:r>
            <a:r>
              <a:rPr lang="de-DE" dirty="0" smtClean="0"/>
              <a:t> Type </a:t>
            </a:r>
            <a:r>
              <a:rPr lang="de-DE" dirty="0"/>
              <a:t>P</a:t>
            </a:r>
            <a:r>
              <a:rPr lang="de-DE" dirty="0" smtClean="0"/>
              <a:t>arameter und Wildcards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 smtClean="0"/>
              <a:t>Parametrisierte Typen invariant, List&lt;String&gt; und List&lt;</a:t>
            </a:r>
            <a:r>
              <a:rPr lang="de-DE" dirty="0" err="1" smtClean="0"/>
              <a:t>Object</a:t>
            </a:r>
            <a:r>
              <a:rPr lang="de-DE" dirty="0" smtClean="0"/>
              <a:t>&gt; unabhängig</a:t>
            </a:r>
          </a:p>
          <a:p>
            <a:pPr lvl="2"/>
            <a:r>
              <a:rPr lang="de-DE" dirty="0" smtClean="0"/>
              <a:t>Public </a:t>
            </a:r>
            <a:r>
              <a:rPr lang="de-DE" dirty="0" err="1" smtClean="0"/>
              <a:t>void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(T t) – nur Argumente vom Type T</a:t>
            </a:r>
          </a:p>
          <a:p>
            <a:pPr lvl="2"/>
            <a:r>
              <a:rPr lang="de-DE" dirty="0" smtClean="0"/>
              <a:t>Public </a:t>
            </a:r>
            <a:r>
              <a:rPr lang="de-DE" dirty="0" err="1" smtClean="0"/>
              <a:t>void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(T&lt;? </a:t>
            </a:r>
            <a:r>
              <a:rPr lang="de-DE" dirty="0" err="1" smtClean="0"/>
              <a:t>extends</a:t>
            </a:r>
            <a:r>
              <a:rPr lang="de-DE" dirty="0" smtClean="0"/>
              <a:t> Base&gt; t) – T und alle Ableitungen</a:t>
            </a:r>
          </a:p>
          <a:p>
            <a:pPr lvl="1"/>
            <a:r>
              <a:rPr lang="de-DE" dirty="0" err="1" smtClean="0"/>
              <a:t>Unbounded</a:t>
            </a:r>
            <a:r>
              <a:rPr lang="de-DE" dirty="0" smtClean="0"/>
              <a:t> Wildcard „?“ als Basisklasse für beliebige Typparameter</a:t>
            </a:r>
          </a:p>
          <a:p>
            <a:pPr lvl="1"/>
            <a:r>
              <a:rPr lang="de-DE" dirty="0" err="1" smtClean="0"/>
              <a:t>Bounded</a:t>
            </a:r>
            <a:r>
              <a:rPr lang="de-DE" dirty="0"/>
              <a:t> </a:t>
            </a:r>
            <a:r>
              <a:rPr lang="de-DE" dirty="0" smtClean="0"/>
              <a:t>Wildcards: PECS – Producer </a:t>
            </a:r>
            <a:r>
              <a:rPr lang="de-DE" dirty="0" err="1" smtClean="0"/>
              <a:t>extends</a:t>
            </a:r>
            <a:r>
              <a:rPr lang="de-DE" dirty="0" smtClean="0"/>
              <a:t>, Consumer super</a:t>
            </a:r>
          </a:p>
          <a:p>
            <a:pPr lvl="2"/>
            <a:r>
              <a:rPr lang="de-DE" dirty="0" smtClean="0"/>
              <a:t>push(List</a:t>
            </a:r>
            <a:r>
              <a:rPr lang="de-DE" dirty="0"/>
              <a:t>&lt;? </a:t>
            </a:r>
            <a:r>
              <a:rPr lang="de-DE" dirty="0" err="1"/>
              <a:t>extends</a:t>
            </a:r>
            <a:r>
              <a:rPr lang="de-DE" dirty="0"/>
              <a:t> T&gt;) – Listen annehmen für alle Subtypen von </a:t>
            </a:r>
            <a:r>
              <a:rPr lang="de-DE" dirty="0" smtClean="0"/>
              <a:t>T</a:t>
            </a:r>
          </a:p>
          <a:p>
            <a:pPr lvl="2"/>
            <a:r>
              <a:rPr lang="de-DE" dirty="0" err="1"/>
              <a:t>pop</a:t>
            </a:r>
            <a:r>
              <a:rPr lang="de-DE" dirty="0"/>
              <a:t>(List&lt;? </a:t>
            </a:r>
            <a:r>
              <a:rPr lang="de-DE" dirty="0" smtClean="0"/>
              <a:t>super </a:t>
            </a:r>
            <a:r>
              <a:rPr lang="de-DE" dirty="0"/>
              <a:t>T&gt;) – Listen annehmen von allen Basistypen von </a:t>
            </a:r>
            <a:r>
              <a:rPr lang="de-DE" dirty="0" smtClean="0"/>
              <a:t>T</a:t>
            </a:r>
          </a:p>
          <a:p>
            <a:pPr lvl="1"/>
            <a:r>
              <a:rPr lang="de-DE" dirty="0" smtClean="0"/>
              <a:t>Genauso </a:t>
            </a:r>
            <a:r>
              <a:rPr lang="de-DE" dirty="0" err="1" smtClean="0"/>
              <a:t>Bounded</a:t>
            </a:r>
            <a:r>
              <a:rPr lang="de-DE" dirty="0" smtClean="0"/>
              <a:t> Type Parameter „K </a:t>
            </a:r>
            <a:r>
              <a:rPr lang="de-DE" dirty="0" err="1" smtClean="0"/>
              <a:t>extends</a:t>
            </a:r>
            <a:r>
              <a:rPr lang="de-DE" dirty="0" smtClean="0"/>
              <a:t>/super T“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1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28.08.17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Volker Milbrandt	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Generics</a:t>
            </a:r>
            <a:r>
              <a:rPr lang="de-DE" dirty="0" smtClean="0"/>
              <a:t> - Begriffe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49349"/>
            <a:ext cx="4832856" cy="4103688"/>
          </a:xfrm>
        </p:spPr>
      </p:pic>
    </p:spTree>
    <p:extLst>
      <p:ext uri="{BB962C8B-B14F-4D97-AF65-F5344CB8AC3E}">
        <p14:creationId xmlns:p14="http://schemas.microsoft.com/office/powerpoint/2010/main" val="19892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28.08.17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Volker Milbrandt	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 Studio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 err="1"/>
              <a:t>Membervariablen</a:t>
            </a:r>
            <a:r>
              <a:rPr lang="de-DE" dirty="0"/>
              <a:t> mit Präfix m</a:t>
            </a:r>
            <a:r>
              <a:rPr lang="de-DE" dirty="0" smtClean="0"/>
              <a:t>_</a:t>
            </a:r>
          </a:p>
          <a:p>
            <a:pPr lvl="1"/>
            <a:r>
              <a:rPr lang="de-DE" dirty="0"/>
              <a:t>Eigene Datentypen </a:t>
            </a:r>
            <a:r>
              <a:rPr lang="de-DE" dirty="0" err="1"/>
              <a:t>ValueXX</a:t>
            </a:r>
            <a:r>
              <a:rPr lang="de-DE" dirty="0"/>
              <a:t> mit Unterstützung für </a:t>
            </a:r>
            <a:r>
              <a:rPr lang="de-DE" dirty="0" err="1"/>
              <a:t>Gui</a:t>
            </a:r>
            <a:r>
              <a:rPr lang="de-DE" dirty="0"/>
              <a:t>, Hilfebilder, Persistenz, </a:t>
            </a:r>
            <a:r>
              <a:rPr lang="de-DE" dirty="0" smtClean="0"/>
              <a:t>…</a:t>
            </a:r>
          </a:p>
          <a:p>
            <a:pPr lvl="1"/>
            <a:r>
              <a:rPr lang="de-DE" dirty="0" smtClean="0"/>
              <a:t>Klassen </a:t>
            </a:r>
            <a:r>
              <a:rPr lang="de-DE" dirty="0" err="1"/>
              <a:t>FunctionXX</a:t>
            </a:r>
            <a:r>
              <a:rPr lang="de-DE" dirty="0"/>
              <a:t> </a:t>
            </a:r>
            <a:r>
              <a:rPr lang="de-DE" dirty="0" smtClean="0"/>
              <a:t>erlauben Berechnungen </a:t>
            </a:r>
            <a:r>
              <a:rPr lang="de-DE" dirty="0"/>
              <a:t>auf den eigenen </a:t>
            </a:r>
            <a:r>
              <a:rPr lang="de-DE" dirty="0" smtClean="0"/>
              <a:t>Datentypen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151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28.08.17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Volker Milbrandt	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Christian </a:t>
            </a:r>
            <a:r>
              <a:rPr lang="de-DE" dirty="0" err="1" smtClean="0"/>
              <a:t>Ullenboom</a:t>
            </a:r>
            <a:r>
              <a:rPr lang="de-DE" dirty="0"/>
              <a:t>: Java ist auch eine Insel, </a:t>
            </a:r>
            <a:r>
              <a:rPr lang="de-DE" dirty="0" smtClean="0"/>
              <a:t>Rheinwerk, </a:t>
            </a:r>
            <a:r>
              <a:rPr lang="de-DE" dirty="0" smtClean="0">
                <a:hlinkClick r:id="rId2"/>
              </a:rPr>
              <a:t>http://openbook.rheinwerk-verlag.de/javainsel/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Ken Arnold/James </a:t>
            </a:r>
            <a:r>
              <a:rPr lang="de-DE" dirty="0" err="1" smtClean="0"/>
              <a:t>Gosling</a:t>
            </a:r>
            <a:r>
              <a:rPr lang="de-DE" dirty="0" smtClean="0"/>
              <a:t>/David Holmes: The Java </a:t>
            </a:r>
            <a:r>
              <a:rPr lang="de-DE" dirty="0" err="1" smtClean="0"/>
              <a:t>Programming</a:t>
            </a:r>
            <a:r>
              <a:rPr lang="de-DE" dirty="0" smtClean="0"/>
              <a:t> Language, </a:t>
            </a:r>
            <a:r>
              <a:rPr lang="de-DE" dirty="0" err="1" smtClean="0"/>
              <a:t>Addision</a:t>
            </a:r>
            <a:r>
              <a:rPr lang="de-DE" dirty="0" smtClean="0"/>
              <a:t>-Wesley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Joshua Bloch: </a:t>
            </a:r>
            <a:r>
              <a:rPr lang="de-DE" dirty="0" err="1" smtClean="0"/>
              <a:t>Effective</a:t>
            </a:r>
            <a:r>
              <a:rPr lang="de-DE" dirty="0" smtClean="0"/>
              <a:t> Java, </a:t>
            </a:r>
            <a:r>
              <a:rPr lang="de-DE" dirty="0" err="1" smtClean="0"/>
              <a:t>Addision</a:t>
            </a:r>
            <a:r>
              <a:rPr lang="de-DE" dirty="0" smtClean="0"/>
              <a:t>-Wesley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hlinkClick r:id="rId3"/>
              </a:rPr>
              <a:t>Reuseable</a:t>
            </a:r>
            <a:r>
              <a:rPr lang="de-DE" dirty="0" smtClean="0">
                <a:hlinkClick r:id="rId3"/>
              </a:rPr>
              <a:t> </a:t>
            </a:r>
            <a:r>
              <a:rPr lang="de-DE" dirty="0" err="1" smtClean="0">
                <a:hlinkClick r:id="rId3"/>
              </a:rPr>
              <a:t>Exceptions</a:t>
            </a:r>
            <a:r>
              <a:rPr lang="de-DE" dirty="0" smtClean="0">
                <a:hlinkClick r:id="rId3"/>
              </a:rPr>
              <a:t> (</a:t>
            </a:r>
            <a:r>
              <a:rPr lang="de-DE" dirty="0" err="1" smtClean="0">
                <a:hlinkClick r:id="rId3"/>
              </a:rPr>
              <a:t>GitHubGist</a:t>
            </a:r>
            <a:r>
              <a:rPr lang="de-DE" dirty="0" smtClean="0">
                <a:hlinkClick r:id="rId3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4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28.08.2017	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Volker Milbrandt	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Java SE 1.6 mit Blick auf Tool Studio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 err="1" smtClean="0"/>
              <a:t>Eclipse</a:t>
            </a:r>
            <a:endParaRPr lang="de-DE" dirty="0" smtClean="0"/>
          </a:p>
          <a:p>
            <a:pPr lvl="1"/>
            <a:r>
              <a:rPr lang="de-DE" dirty="0" smtClean="0"/>
              <a:t>Java SE</a:t>
            </a:r>
          </a:p>
          <a:p>
            <a:pPr lvl="1"/>
            <a:r>
              <a:rPr lang="de-DE" dirty="0" smtClean="0"/>
              <a:t>Tool Studio 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17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28.08.2017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Volker Milbrandt	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https://www.eclipse.org/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Eclipse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 smtClean="0"/>
              <a:t>Jährlich neue Version, seit Juni „</a:t>
            </a:r>
            <a:r>
              <a:rPr lang="de-DE" dirty="0" err="1" smtClean="0"/>
              <a:t>Eclipse</a:t>
            </a:r>
            <a:r>
              <a:rPr lang="de-DE" dirty="0" smtClean="0"/>
              <a:t> Oxygen“</a:t>
            </a:r>
          </a:p>
          <a:p>
            <a:pPr lvl="1"/>
            <a:r>
              <a:rPr lang="de-DE" dirty="0" smtClean="0"/>
              <a:t>(Java) IDE mit vielen Erweiterungen (C++, C#, </a:t>
            </a:r>
            <a:r>
              <a:rPr lang="de-DE" dirty="0" err="1" smtClean="0"/>
              <a:t>git</a:t>
            </a:r>
            <a:r>
              <a:rPr lang="de-DE" dirty="0" smtClean="0"/>
              <a:t>, TFS, …)</a:t>
            </a:r>
          </a:p>
          <a:p>
            <a:pPr lvl="1"/>
            <a:r>
              <a:rPr lang="de-DE" dirty="0" err="1" smtClean="0"/>
              <a:t>syso</a:t>
            </a:r>
            <a:r>
              <a:rPr lang="de-DE" dirty="0" smtClean="0"/>
              <a:t> + &lt;</a:t>
            </a:r>
            <a:r>
              <a:rPr lang="de-DE" dirty="0" err="1" smtClean="0"/>
              <a:t>Ctrl</a:t>
            </a:r>
            <a:r>
              <a:rPr lang="de-DE" dirty="0" smtClean="0"/>
              <a:t>&gt;-&lt;Space&gt;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69432"/>
              </p:ext>
            </p:extLst>
          </p:nvPr>
        </p:nvGraphicFramePr>
        <p:xfrm>
          <a:off x="395536" y="3212976"/>
          <a:ext cx="6096000" cy="15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3935760"/>
              </a:tblGrid>
              <a:tr h="432048">
                <a:tc>
                  <a:txBody>
                    <a:bodyPr/>
                    <a:lstStyle/>
                    <a:p>
                      <a:r>
                        <a:rPr lang="de-DE" dirty="0" smtClean="0"/>
                        <a:t>Alt-</a:t>
                      </a:r>
                      <a:r>
                        <a:rPr lang="de-DE" dirty="0" err="1" smtClean="0"/>
                        <a:t>Shift</a:t>
                      </a:r>
                      <a:r>
                        <a:rPr lang="de-DE" dirty="0" smtClean="0"/>
                        <a:t>-R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Rename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method</a:t>
                      </a:r>
                      <a:r>
                        <a:rPr lang="de-DE" dirty="0" smtClean="0"/>
                        <a:t>/</a:t>
                      </a:r>
                      <a:r>
                        <a:rPr lang="de-DE" dirty="0" err="1" smtClean="0"/>
                        <a:t>class</a:t>
                      </a:r>
                      <a:r>
                        <a:rPr lang="de-DE" dirty="0" smtClean="0"/>
                        <a:t>/…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Ctrl</a:t>
                      </a:r>
                      <a:r>
                        <a:rPr lang="de-DE" dirty="0" smtClean="0"/>
                        <a:t>-</a:t>
                      </a:r>
                      <a:r>
                        <a:rPr lang="de-DE" dirty="0" err="1" smtClean="0"/>
                        <a:t>Shift</a:t>
                      </a:r>
                      <a:r>
                        <a:rPr lang="de-DE" dirty="0" smtClean="0"/>
                        <a:t>-T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Öffnen von Klassen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Alt-</a:t>
                      </a:r>
                      <a:r>
                        <a:rPr lang="de-DE" dirty="0" err="1" smtClean="0"/>
                        <a:t>Shift</a:t>
                      </a:r>
                      <a:r>
                        <a:rPr lang="de-DE" dirty="0" smtClean="0"/>
                        <a:t>-L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Extract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local</a:t>
                      </a:r>
                      <a:r>
                        <a:rPr lang="de-DE" dirty="0" smtClean="0"/>
                        <a:t> variable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Ctrl-7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Kommentar umschalten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477706"/>
              </p:ext>
            </p:extLst>
          </p:nvPr>
        </p:nvGraphicFramePr>
        <p:xfrm>
          <a:off x="395536" y="472513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393576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Debug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Step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into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method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Debug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step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over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next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line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Debug</a:t>
                      </a:r>
                      <a:r>
                        <a:rPr lang="de-DE" dirty="0" smtClean="0"/>
                        <a:t> Return </a:t>
                      </a:r>
                      <a:r>
                        <a:rPr lang="de-DE" dirty="0" err="1" smtClean="0"/>
                        <a:t>from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method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Debug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Resume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execution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5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28.08.2017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Volker Milbrandt	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Primitive und </a:t>
            </a:r>
            <a:r>
              <a:rPr lang="de-DE" dirty="0" err="1" smtClean="0"/>
              <a:t>Refenenz-Datzentypen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Unterscheidung zwischen primitiven Datentypen: </a:t>
            </a:r>
            <a:r>
              <a:rPr lang="de-DE" dirty="0" err="1"/>
              <a:t>boolean</a:t>
            </a:r>
            <a:r>
              <a:rPr lang="de-DE" dirty="0"/>
              <a:t>, </a:t>
            </a:r>
            <a:r>
              <a:rPr lang="de-DE" dirty="0" err="1"/>
              <a:t>int</a:t>
            </a:r>
            <a:r>
              <a:rPr lang="de-DE" dirty="0"/>
              <a:t>, double, … und Referenzdatentypen (abgeleitet von </a:t>
            </a:r>
            <a:r>
              <a:rPr lang="de-DE" dirty="0" err="1"/>
              <a:t>Object</a:t>
            </a:r>
            <a:r>
              <a:rPr lang="de-DE" dirty="0" smtClean="0"/>
              <a:t>).</a:t>
            </a:r>
          </a:p>
          <a:p>
            <a:pPr lvl="1"/>
            <a:r>
              <a:rPr lang="de-DE" dirty="0"/>
              <a:t>Für jeden primitiven Datentyp existiert ein Wrapper Boolean, Integer, Double, </a:t>
            </a:r>
            <a:r>
              <a:rPr lang="de-DE" dirty="0" smtClean="0"/>
              <a:t>…</a:t>
            </a:r>
          </a:p>
          <a:p>
            <a:pPr lvl="1"/>
            <a:r>
              <a:rPr lang="de-DE" dirty="0"/>
              <a:t>Auto-</a:t>
            </a:r>
            <a:r>
              <a:rPr lang="de-DE" dirty="0" err="1"/>
              <a:t>Boxing</a:t>
            </a:r>
            <a:r>
              <a:rPr lang="de-DE" dirty="0"/>
              <a:t>, -</a:t>
            </a:r>
            <a:r>
              <a:rPr lang="de-DE" dirty="0" err="1" smtClean="0"/>
              <a:t>Unboxing</a:t>
            </a:r>
            <a:endParaRPr lang="de-DE" dirty="0" smtClean="0"/>
          </a:p>
          <a:p>
            <a:pPr lvl="1"/>
            <a:r>
              <a:rPr lang="de-DE" dirty="0" err="1"/>
              <a:t>new</a:t>
            </a:r>
            <a:r>
              <a:rPr lang="de-DE" dirty="0"/>
              <a:t> Integer(42) erzeugt neues </a:t>
            </a:r>
            <a:r>
              <a:rPr lang="de-DE" dirty="0" err="1"/>
              <a:t>Object</a:t>
            </a:r>
            <a:r>
              <a:rPr lang="de-DE" dirty="0"/>
              <a:t>, </a:t>
            </a:r>
            <a:r>
              <a:rPr lang="de-DE" dirty="0" err="1"/>
              <a:t>Integer.valueOf</a:t>
            </a:r>
            <a:r>
              <a:rPr lang="de-DE" dirty="0"/>
              <a:t>(42) gleiches </a:t>
            </a:r>
            <a:r>
              <a:rPr lang="de-DE" dirty="0" err="1" smtClean="0"/>
              <a:t>Object</a:t>
            </a:r>
            <a:endParaRPr lang="de-DE" dirty="0" smtClean="0"/>
          </a:p>
          <a:p>
            <a:pPr lvl="1"/>
            <a:r>
              <a:rPr lang="de-DE" dirty="0"/>
              <a:t>Jeder Wrapper hat passende </a:t>
            </a:r>
            <a:r>
              <a:rPr lang="de-DE" dirty="0" err="1"/>
              <a:t>Wrapper.typeValue</a:t>
            </a:r>
            <a:r>
              <a:rPr lang="de-DE" dirty="0"/>
              <a:t>() Methode, z.B. </a:t>
            </a:r>
            <a:r>
              <a:rPr lang="de-DE" dirty="0" err="1"/>
              <a:t>intValue</a:t>
            </a:r>
            <a:r>
              <a:rPr lang="de-DE" dirty="0" smtClean="0"/>
              <a:t>()</a:t>
            </a:r>
          </a:p>
          <a:p>
            <a:pPr lvl="1"/>
            <a:r>
              <a:rPr lang="de-DE" dirty="0" smtClean="0"/>
              <a:t>Primitive Datentypen bevorzugen</a:t>
            </a:r>
          </a:p>
          <a:p>
            <a:pPr lvl="2"/>
            <a:r>
              <a:rPr lang="de-DE" dirty="0" smtClean="0"/>
              <a:t>== auf Wrapper prüft </a:t>
            </a:r>
            <a:r>
              <a:rPr lang="de-DE" dirty="0" err="1" smtClean="0"/>
              <a:t>Object-Identitität</a:t>
            </a:r>
            <a:r>
              <a:rPr lang="de-DE" dirty="0" smtClean="0"/>
              <a:t>, nicht Wert-Gleichheit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NullPointerException</a:t>
            </a:r>
            <a:endParaRPr lang="de-DE" dirty="0"/>
          </a:p>
          <a:p>
            <a:pPr lvl="2"/>
            <a:r>
              <a:rPr lang="de-DE" dirty="0" smtClean="0"/>
              <a:t>Wrapper und primitive Datentypen gemischt langsam</a:t>
            </a:r>
          </a:p>
          <a:p>
            <a:pPr lvl="1"/>
            <a:r>
              <a:rPr lang="de-DE" dirty="0" smtClean="0"/>
              <a:t>Wrapper notwendig in Collections, für </a:t>
            </a:r>
            <a:r>
              <a:rPr lang="de-DE" dirty="0" err="1" smtClean="0"/>
              <a:t>Generics</a:t>
            </a:r>
            <a:r>
              <a:rPr lang="de-DE" dirty="0" smtClean="0"/>
              <a:t> und </a:t>
            </a:r>
            <a:r>
              <a:rPr lang="de-DE" dirty="0" err="1" smtClean="0"/>
              <a:t>Reflection</a:t>
            </a:r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33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Arrays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Abgeleitet von </a:t>
            </a:r>
            <a:r>
              <a:rPr lang="de-DE" dirty="0" err="1" smtClean="0"/>
              <a:t>Object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Beispiel für mehrdimensionale Arrays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int</a:t>
            </a:r>
            <a:r>
              <a:rPr lang="de-DE" dirty="0"/>
              <a:t>[][] </a:t>
            </a:r>
            <a:r>
              <a:rPr lang="de-DE" dirty="0" smtClean="0"/>
              <a:t>intArray1 </a:t>
            </a:r>
            <a:r>
              <a:rPr lang="de-DE" dirty="0"/>
              <a:t>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[n1][n2];</a:t>
            </a:r>
            <a:br>
              <a:rPr lang="de-DE" dirty="0"/>
            </a:br>
            <a:r>
              <a:rPr lang="de-DE" dirty="0" err="1"/>
              <a:t>int</a:t>
            </a:r>
            <a:r>
              <a:rPr lang="de-DE" dirty="0"/>
              <a:t>[][] intArray2 = { {1, 2,3 }, {4, 5 }}; // direkt mit Initialisierung, nicht zwingend </a:t>
            </a:r>
            <a:r>
              <a:rPr lang="de-DE" dirty="0" smtClean="0"/>
              <a:t>rechteckig</a:t>
            </a:r>
          </a:p>
          <a:p>
            <a:pPr lvl="1"/>
            <a:r>
              <a:rPr lang="de-DE" dirty="0" smtClean="0"/>
              <a:t>Häufig sind Collections geeigneter</a:t>
            </a:r>
          </a:p>
          <a:p>
            <a:pPr lvl="1"/>
            <a:r>
              <a:rPr lang="de-DE" dirty="0" err="1" smtClean="0"/>
              <a:t>java.util.Arrays</a:t>
            </a:r>
            <a:r>
              <a:rPr lang="de-DE" dirty="0" smtClean="0"/>
              <a:t> bietet Konvertierung mit </a:t>
            </a:r>
            <a:r>
              <a:rPr lang="de-DE" dirty="0" err="1" smtClean="0"/>
              <a:t>asList</a:t>
            </a:r>
            <a:r>
              <a:rPr lang="de-DE" dirty="0" smtClean="0"/>
              <a:t> von Array nach Collection</a:t>
            </a:r>
          </a:p>
          <a:p>
            <a:pPr lvl="1"/>
            <a:r>
              <a:rPr lang="de-DE" dirty="0" err="1" smtClean="0"/>
              <a:t>List.toArray</a:t>
            </a:r>
            <a:r>
              <a:rPr lang="de-DE" dirty="0" smtClean="0"/>
              <a:t> Konvertierung nach Array</a:t>
            </a:r>
          </a:p>
          <a:p>
            <a:pPr lvl="1"/>
            <a:r>
              <a:rPr lang="de-DE" dirty="0" smtClean="0"/>
              <a:t>Iterationen über Collections/Arrays:</a:t>
            </a:r>
            <a:br>
              <a:rPr lang="de-DE" dirty="0" smtClean="0"/>
            </a:br>
            <a:r>
              <a:rPr lang="de-DE" dirty="0" err="1" smtClean="0"/>
              <a:t>int</a:t>
            </a:r>
            <a:r>
              <a:rPr lang="de-DE" dirty="0" smtClean="0"/>
              <a:t>[] </a:t>
            </a:r>
            <a:r>
              <a:rPr lang="de-DE" dirty="0" err="1" smtClean="0"/>
              <a:t>intArray</a:t>
            </a:r>
            <a:r>
              <a:rPr lang="de-DE" dirty="0" smtClean="0"/>
              <a:t> = …; </a:t>
            </a:r>
            <a:r>
              <a:rPr lang="de-DE" dirty="0" err="1" smtClean="0"/>
              <a:t>for</a:t>
            </a:r>
            <a:r>
              <a:rPr lang="de-DE" dirty="0" smtClean="0"/>
              <a:t> (</a:t>
            </a:r>
            <a:r>
              <a:rPr lang="de-DE" dirty="0" err="1" smtClean="0"/>
              <a:t>int</a:t>
            </a:r>
            <a:r>
              <a:rPr lang="de-DE" dirty="0" smtClean="0"/>
              <a:t> a: </a:t>
            </a:r>
            <a:r>
              <a:rPr lang="de-DE" dirty="0" err="1" smtClean="0"/>
              <a:t>intArray</a:t>
            </a:r>
            <a:r>
              <a:rPr lang="de-DE" dirty="0" smtClean="0"/>
              <a:t>) …</a:t>
            </a:r>
          </a:p>
          <a:p>
            <a:pPr marL="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94444" y="1725895"/>
            <a:ext cx="1242168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Volker Milbrandt	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Sichtbarkeiten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48415" y="1052736"/>
            <a:ext cx="8495437" cy="720670"/>
          </a:xfrm>
        </p:spPr>
        <p:txBody>
          <a:bodyPr/>
          <a:lstStyle/>
          <a:p>
            <a:r>
              <a:rPr lang="de-DE" dirty="0" smtClean="0"/>
              <a:t>Java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 smtClean="0"/>
              <a:t>Klassen werden in </a:t>
            </a:r>
            <a:r>
              <a:rPr lang="de-DE" dirty="0" err="1" smtClean="0"/>
              <a:t>packages</a:t>
            </a:r>
            <a:r>
              <a:rPr lang="de-DE" dirty="0" smtClean="0"/>
              <a:t> organisiert. Package-Namen stets mit Kleinbuchstaben beginnend.</a:t>
            </a:r>
          </a:p>
          <a:p>
            <a:pPr lvl="1"/>
            <a:r>
              <a:rPr lang="de-DE" dirty="0" smtClean="0"/>
              <a:t>Sichtbarkeiten</a:t>
            </a:r>
            <a:r>
              <a:rPr lang="de-DE" dirty="0"/>
              <a:t>: </a:t>
            </a:r>
            <a:r>
              <a:rPr lang="de-DE" dirty="0" err="1"/>
              <a:t>public</a:t>
            </a:r>
            <a:r>
              <a:rPr lang="de-DE" dirty="0"/>
              <a:t>, </a:t>
            </a:r>
            <a:r>
              <a:rPr lang="de-DE" dirty="0" err="1"/>
              <a:t>protected</a:t>
            </a:r>
            <a:r>
              <a:rPr lang="de-DE" dirty="0"/>
              <a:t>, </a:t>
            </a:r>
            <a:r>
              <a:rPr lang="de-DE" dirty="0" smtClean="0"/>
              <a:t>„</a:t>
            </a:r>
            <a:r>
              <a:rPr lang="de-DE" dirty="0" err="1" smtClean="0"/>
              <a:t>default</a:t>
            </a:r>
            <a:r>
              <a:rPr lang="de-DE" dirty="0" smtClean="0"/>
              <a:t>“ </a:t>
            </a:r>
            <a:r>
              <a:rPr lang="de-DE" dirty="0"/>
              <a:t>(Package-private), </a:t>
            </a:r>
            <a:r>
              <a:rPr lang="de-DE" dirty="0" smtClean="0"/>
              <a:t>private</a:t>
            </a:r>
          </a:p>
          <a:p>
            <a:pPr lvl="1"/>
            <a:r>
              <a:rPr lang="de-DE" dirty="0" smtClean="0"/>
              <a:t>Immer weitere Einschränkung der Sichtbarkeit, </a:t>
            </a:r>
            <a:r>
              <a:rPr lang="de-DE" dirty="0" err="1" smtClean="0"/>
              <a:t>protected</a:t>
            </a:r>
            <a:r>
              <a:rPr lang="de-DE" dirty="0" smtClean="0"/>
              <a:t> Members sind für alle Klassen im selben </a:t>
            </a:r>
            <a:r>
              <a:rPr lang="de-DE" dirty="0" err="1" smtClean="0"/>
              <a:t>package</a:t>
            </a:r>
            <a:r>
              <a:rPr lang="de-DE" dirty="0" smtClean="0"/>
              <a:t> sichtbar!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1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28.08.17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Volker Milbrandt	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 smtClean="0"/>
              <a:t>Java kennt nur Einfachvererbung „</a:t>
            </a:r>
            <a:r>
              <a:rPr lang="de-DE" dirty="0" err="1" smtClean="0"/>
              <a:t>extends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Jede Klasse kann beliebig viele Interfaces „</a:t>
            </a:r>
            <a:r>
              <a:rPr lang="de-DE" dirty="0" err="1" smtClean="0"/>
              <a:t>implements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Interfaces können andere Interfaces erweitern „</a:t>
            </a:r>
            <a:r>
              <a:rPr lang="de-DE" dirty="0" err="1" smtClean="0"/>
              <a:t>extends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Alle Methoden </a:t>
            </a:r>
            <a:r>
              <a:rPr lang="de-DE" dirty="0" err="1" smtClean="0"/>
              <a:t>abstract</a:t>
            </a:r>
            <a:r>
              <a:rPr lang="de-DE" dirty="0" smtClean="0"/>
              <a:t> und </a:t>
            </a:r>
            <a:r>
              <a:rPr lang="de-DE" dirty="0" err="1" smtClean="0"/>
              <a:t>public</a:t>
            </a:r>
            <a:r>
              <a:rPr lang="de-DE" dirty="0" smtClean="0"/>
              <a:t>, alle Konstanten </a:t>
            </a:r>
            <a:r>
              <a:rPr lang="de-DE" dirty="0" err="1" smtClean="0"/>
              <a:t>public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(keine weiteren </a:t>
            </a:r>
            <a:r>
              <a:rPr lang="de-DE" dirty="0" err="1" smtClean="0"/>
              <a:t>Modifier</a:t>
            </a:r>
            <a:r>
              <a:rPr lang="de-DE" dirty="0" smtClean="0"/>
              <a:t> wie native, </a:t>
            </a:r>
            <a:r>
              <a:rPr lang="de-DE" dirty="0" err="1" smtClean="0"/>
              <a:t>synchronized</a:t>
            </a:r>
            <a:r>
              <a:rPr lang="de-DE" dirty="0" smtClean="0"/>
              <a:t>, … erlaubt!)</a:t>
            </a:r>
          </a:p>
          <a:p>
            <a:pPr lvl="1"/>
            <a:r>
              <a:rPr lang="de-DE" dirty="0" smtClean="0"/>
              <a:t>Interfaces können </a:t>
            </a:r>
            <a:r>
              <a:rPr lang="de-DE" dirty="0" err="1" smtClean="0"/>
              <a:t>nested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und </a:t>
            </a:r>
            <a:r>
              <a:rPr lang="de-DE" dirty="0" err="1" smtClean="0"/>
              <a:t>interfaces</a:t>
            </a:r>
            <a:r>
              <a:rPr lang="de-DE" dirty="0" smtClean="0"/>
              <a:t> enthalten </a:t>
            </a:r>
          </a:p>
          <a:p>
            <a:pPr lvl="1"/>
            <a:r>
              <a:rPr lang="de-DE" dirty="0" err="1" smtClean="0"/>
              <a:t>instanceof</a:t>
            </a:r>
            <a:r>
              <a:rPr lang="de-DE" dirty="0" smtClean="0"/>
              <a:t> Prüfung ob </a:t>
            </a:r>
            <a:r>
              <a:rPr lang="de-DE" dirty="0" err="1" smtClean="0"/>
              <a:t>cast</a:t>
            </a:r>
            <a:r>
              <a:rPr lang="de-DE" dirty="0" smtClean="0"/>
              <a:t> auf Interface oder Klasse möglich</a:t>
            </a:r>
          </a:p>
          <a:p>
            <a:pPr lvl="1"/>
            <a:r>
              <a:rPr lang="de-DE" dirty="0"/>
              <a:t>Vorsicht: gleiche </a:t>
            </a:r>
            <a:r>
              <a:rPr lang="de-DE" dirty="0" smtClean="0"/>
              <a:t>Signaturen überschreiben, auch wenn von mehreren Basis-Interfaces geerbt!</a:t>
            </a:r>
            <a:endParaRPr lang="de-DE" dirty="0"/>
          </a:p>
          <a:p>
            <a:pPr marL="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7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28.08.17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Volker Milbrandt	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/>
              <a:t>Aufruf aus Konstruktor von Konstruktoren der gleichen Klasse </a:t>
            </a:r>
            <a:r>
              <a:rPr lang="de-DE" dirty="0" err="1"/>
              <a:t>this</a:t>
            </a:r>
            <a:r>
              <a:rPr lang="de-DE" dirty="0"/>
              <a:t>(…), </a:t>
            </a:r>
            <a:r>
              <a:rPr lang="de-DE" dirty="0" smtClean="0"/>
              <a:t>Konstruktoren der Basisklasse </a:t>
            </a:r>
            <a:r>
              <a:rPr lang="de-DE" dirty="0"/>
              <a:t>mit super</a:t>
            </a:r>
            <a:r>
              <a:rPr lang="de-DE" dirty="0" smtClean="0"/>
              <a:t>(…)</a:t>
            </a:r>
          </a:p>
          <a:p>
            <a:pPr lvl="1"/>
            <a:r>
              <a:rPr lang="de-DE" dirty="0"/>
              <a:t>Zugriff auf Methoden der </a:t>
            </a:r>
            <a:r>
              <a:rPr lang="de-DE" dirty="0" err="1"/>
              <a:t>Baisklasse</a:t>
            </a:r>
            <a:r>
              <a:rPr lang="de-DE" dirty="0"/>
              <a:t> mit </a:t>
            </a:r>
            <a:r>
              <a:rPr lang="de-DE" dirty="0" err="1"/>
              <a:t>super.methodOfBaseClass</a:t>
            </a:r>
            <a:endParaRPr lang="de-DE" dirty="0"/>
          </a:p>
          <a:p>
            <a:pPr lvl="1"/>
            <a:r>
              <a:rPr lang="de-DE" dirty="0"/>
              <a:t>In Klassen gibt es </a:t>
            </a:r>
            <a:r>
              <a:rPr lang="de-DE" dirty="0" err="1"/>
              <a:t>Initialisierer</a:t>
            </a:r>
            <a:r>
              <a:rPr lang="de-DE" dirty="0"/>
              <a:t> und statische </a:t>
            </a:r>
            <a:r>
              <a:rPr lang="de-DE" dirty="0" err="1"/>
              <a:t>Initialisierer</a:t>
            </a:r>
            <a:r>
              <a:rPr lang="de-DE" dirty="0"/>
              <a:t>. Wenn mehrere definiert werden diese alle in Reigenfolge ihrer Definition </a:t>
            </a:r>
            <a:r>
              <a:rPr lang="de-DE" dirty="0" smtClean="0"/>
              <a:t>ausgeführt. </a:t>
            </a:r>
          </a:p>
          <a:p>
            <a:pPr lvl="1"/>
            <a:r>
              <a:rPr lang="de-DE" dirty="0" smtClean="0"/>
              <a:t>Member-Variablen werden bei Deklaration initialisiert (</a:t>
            </a:r>
            <a:r>
              <a:rPr lang="de-DE" dirty="0" err="1" smtClean="0"/>
              <a:t>ggf</a:t>
            </a:r>
            <a:r>
              <a:rPr lang="de-DE" dirty="0" smtClean="0"/>
              <a:t> null)</a:t>
            </a:r>
            <a:br>
              <a:rPr lang="de-DE" dirty="0" smtClean="0"/>
            </a:br>
            <a:r>
              <a:rPr lang="de-DE" dirty="0" smtClean="0"/>
              <a:t>Vorsicht: Lokale Variablen sind nicht initialisiert!</a:t>
            </a:r>
          </a:p>
          <a:p>
            <a:pPr lvl="1"/>
            <a:r>
              <a:rPr lang="de-DE" dirty="0" err="1" smtClean="0"/>
              <a:t>Modifier</a:t>
            </a:r>
            <a:r>
              <a:rPr lang="de-DE" dirty="0" smtClean="0"/>
              <a:t> final heißt nicht überschreibbar.</a:t>
            </a:r>
            <a:br>
              <a:rPr lang="de-DE" dirty="0" smtClean="0"/>
            </a:br>
            <a:r>
              <a:rPr lang="de-DE" dirty="0" smtClean="0"/>
              <a:t>final </a:t>
            </a:r>
            <a:r>
              <a:rPr lang="de-DE" dirty="0" err="1" smtClean="0"/>
              <a:t>class</a:t>
            </a:r>
            <a:r>
              <a:rPr lang="de-DE" dirty="0" smtClean="0"/>
              <a:t> – nicht ableitbar, C# </a:t>
            </a:r>
            <a:r>
              <a:rPr lang="de-DE" dirty="0" err="1" smtClean="0"/>
              <a:t>sealed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final </a:t>
            </a:r>
            <a:r>
              <a:rPr lang="de-DE" dirty="0" err="1" smtClean="0"/>
              <a:t>method</a:t>
            </a:r>
            <a:r>
              <a:rPr lang="de-DE" dirty="0" smtClean="0"/>
              <a:t> – kann in abgeleiteter Klasse nicht überschrieben werden</a:t>
            </a:r>
            <a:br>
              <a:rPr lang="de-DE" dirty="0" smtClean="0"/>
            </a:br>
            <a:r>
              <a:rPr lang="de-DE" dirty="0" smtClean="0"/>
              <a:t>final </a:t>
            </a:r>
            <a:r>
              <a:rPr lang="de-DE" dirty="0" err="1" smtClean="0"/>
              <a:t>field</a:t>
            </a:r>
            <a:r>
              <a:rPr lang="de-DE" dirty="0" smtClean="0"/>
              <a:t> – kann nach der Initialisierung nicht verändert werden, C# </a:t>
            </a:r>
            <a:r>
              <a:rPr lang="de-DE" dirty="0" err="1" smtClean="0"/>
              <a:t>const</a:t>
            </a:r>
            <a:endParaRPr lang="de-DE" dirty="0" smtClean="0"/>
          </a:p>
          <a:p>
            <a:pPr lvl="1"/>
            <a:r>
              <a:rPr lang="de-DE" dirty="0" smtClean="0"/>
              <a:t>Vorsicht bei Arrays: das Array ist final, nicht die Array-Elemente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9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28.08.17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Volker Milbrandt	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699-10FF-4561-AECC-B8226D276D4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Annotations</a:t>
            </a:r>
            <a:r>
              <a:rPr lang="de-DE" dirty="0" smtClean="0"/>
              <a:t> (ab Java 1.5)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55082" y="1057474"/>
            <a:ext cx="8495437" cy="720670"/>
          </a:xfrm>
        </p:spPr>
        <p:txBody>
          <a:bodyPr/>
          <a:lstStyle/>
          <a:p>
            <a:r>
              <a:rPr lang="de-DE" dirty="0" smtClean="0"/>
              <a:t>Java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/>
            <a:r>
              <a:rPr lang="de-DE" dirty="0" smtClean="0"/>
              <a:t>Werden mit @eingeleitet</a:t>
            </a:r>
          </a:p>
          <a:p>
            <a:pPr lvl="1"/>
            <a:r>
              <a:rPr lang="de-DE" dirty="0" smtClean="0"/>
              <a:t>Zusätzliche </a:t>
            </a:r>
            <a:r>
              <a:rPr lang="de-DE" dirty="0" err="1" smtClean="0"/>
              <a:t>Annotations</a:t>
            </a:r>
            <a:r>
              <a:rPr lang="de-DE" dirty="0" smtClean="0"/>
              <a:t> können selbst definiert werden</a:t>
            </a:r>
          </a:p>
          <a:p>
            <a:pPr lvl="1"/>
            <a:r>
              <a:rPr lang="de-DE" dirty="0" smtClean="0"/>
              <a:t>Teilweise zur Laufzeit auswertbar</a:t>
            </a:r>
          </a:p>
          <a:p>
            <a:pPr lvl="1"/>
            <a:r>
              <a:rPr lang="de-DE" dirty="0" smtClean="0"/>
              <a:t>Häufige </a:t>
            </a:r>
            <a:r>
              <a:rPr lang="de-DE" dirty="0" err="1" smtClean="0"/>
              <a:t>Annotations</a:t>
            </a:r>
            <a:r>
              <a:rPr lang="de-DE" dirty="0" smtClean="0"/>
              <a:t> </a:t>
            </a:r>
            <a:r>
              <a:rPr lang="de-DE" dirty="0"/>
              <a:t>@</a:t>
            </a:r>
            <a:r>
              <a:rPr lang="de-DE" dirty="0" err="1"/>
              <a:t>Override</a:t>
            </a:r>
            <a:r>
              <a:rPr lang="de-DE" dirty="0"/>
              <a:t>, @</a:t>
            </a:r>
            <a:r>
              <a:rPr lang="de-DE" dirty="0" err="1"/>
              <a:t>Deprecated</a:t>
            </a:r>
            <a:r>
              <a:rPr lang="de-DE" dirty="0"/>
              <a:t>, @</a:t>
            </a:r>
            <a:r>
              <a:rPr lang="de-DE" dirty="0" err="1" smtClean="0"/>
              <a:t>SupressWarning</a:t>
            </a:r>
            <a:endParaRPr lang="de-DE" dirty="0" smtClean="0"/>
          </a:p>
          <a:p>
            <a:pPr lvl="1"/>
            <a:r>
              <a:rPr lang="de-DE" dirty="0" smtClean="0"/>
              <a:t>Vorsicht: @</a:t>
            </a:r>
            <a:r>
              <a:rPr lang="de-DE" dirty="0" err="1" smtClean="0"/>
              <a:t>deprecated</a:t>
            </a:r>
            <a:r>
              <a:rPr lang="de-DE" dirty="0" smtClean="0"/>
              <a:t> ist nur für </a:t>
            </a:r>
            <a:r>
              <a:rPr lang="de-DE" dirty="0" err="1" smtClean="0"/>
              <a:t>JavaDoc</a:t>
            </a:r>
            <a:endParaRPr lang="de-DE" dirty="0" smtClean="0"/>
          </a:p>
          <a:p>
            <a:pPr lvl="1"/>
            <a:r>
              <a:rPr lang="de-DE" dirty="0" err="1" smtClean="0"/>
              <a:t>Annotations</a:t>
            </a:r>
            <a:r>
              <a:rPr lang="de-DE" dirty="0" smtClean="0"/>
              <a:t> möglichst lokal einsetzen, z.B. </a:t>
            </a:r>
            <a:r>
              <a:rPr lang="de-DE" dirty="0"/>
              <a:t>@</a:t>
            </a:r>
            <a:r>
              <a:rPr lang="de-DE" dirty="0" err="1" smtClean="0"/>
              <a:t>SupressWarning</a:t>
            </a:r>
            <a:r>
              <a:rPr lang="de-DE" dirty="0" smtClean="0"/>
              <a:t> nicht für gesamte Methode oder Klasse </a:t>
            </a:r>
            <a:r>
              <a:rPr lang="de-DE" dirty="0" err="1" smtClean="0"/>
              <a:t>sonder</a:t>
            </a:r>
            <a:r>
              <a:rPr lang="de-DE" dirty="0" smtClean="0"/>
              <a:t> auch direkt vor Variablendeklaration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57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LTER &amp; EWAG">
  <a:themeElements>
    <a:clrScheme name="UNITED GRINDING">
      <a:dk1>
        <a:srgbClr val="060606"/>
      </a:dk1>
      <a:lt1>
        <a:srgbClr val="FFFFFF"/>
      </a:lt1>
      <a:dk2>
        <a:srgbClr val="07A0E1"/>
      </a:dk2>
      <a:lt2>
        <a:srgbClr val="E4E4E4"/>
      </a:lt2>
      <a:accent1>
        <a:srgbClr val="2B4799"/>
      </a:accent1>
      <a:accent2>
        <a:srgbClr val="117FBD"/>
      </a:accent2>
      <a:accent3>
        <a:srgbClr val="64A3D4"/>
      </a:accent3>
      <a:accent4>
        <a:srgbClr val="9EC0E3"/>
      </a:accent4>
      <a:accent5>
        <a:srgbClr val="CFD0D0"/>
      </a:accent5>
      <a:accent6>
        <a:srgbClr val="9B9D9D"/>
      </a:accent6>
      <a:hlink>
        <a:srgbClr val="64A3D4"/>
      </a:hlink>
      <a:folHlink>
        <a:srgbClr val="9EC0E3"/>
      </a:folHlink>
    </a:clrScheme>
    <a:fontScheme name="Körber Schleif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dirty="0" err="1" smtClean="0"/>
        </a:defPPr>
      </a:lst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indent="-270000">
          <a:spcBef>
            <a:spcPts val="100"/>
          </a:spcBef>
          <a:spcAft>
            <a:spcPts val="100"/>
          </a:spcAft>
          <a:buClr>
            <a:schemeClr val="accent1"/>
          </a:buClr>
          <a:buFont typeface="Wingdings" pitchFamily="2" charset="2"/>
          <a:buChar char=""/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qs:outline xmlns:qs="urn:strategyCompass:quickSlide:basic:outline:2014">
  <qs:settings>
    <qs:numberingChecked>False</qs:numberingChecked>
    <qs:pagesNumberChecked>True</qs:pagesNumberChecked>
    <qs:topicsChecked>True</qs:topicsChecked>
    <qs:overviewChecked>True</qs:overviewChecked>
  </qs:settings>
  <qs:title>Inhaltsverzeichnis</qs:title>
  <qs:overviewpage>267</qs:overviewpage>
  <qs:chapter>
    <qs:id>268</qs:id>
    <qs:title>Kapitel</qs:title>
    <qs:number/>
    <qs:position>0</qs:position>
    <qs:level>0</qs:level>
    <qs:chapter>
      <qs:id>268</qs:id>
      <qs:title>Unterkapitel</qs:title>
      <qs:number/>
      <qs:position>0</qs:position>
      <qs:level>1</qs:level>
    </qs:chapter>
  </qs:chapter>
</qs:outline>
</file>

<file path=customXml/itemProps1.xml><?xml version="1.0" encoding="utf-8"?>
<ds:datastoreItem xmlns:ds="http://schemas.openxmlformats.org/officeDocument/2006/customXml" ds:itemID="{C1E197BE-7E32-4766-96AD-D85372AFD744}">
  <ds:schemaRefs>
    <ds:schemaRef ds:uri="urn:strategyCompass:quickSlide:basic:outline:201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Template_WALTER &amp; EWAG</Template>
  <TotalTime>0</TotalTime>
  <Words>805</Words>
  <Application>Microsoft Office PowerPoint</Application>
  <PresentationFormat>Bildschirmpräsentation (4:3)</PresentationFormat>
  <Paragraphs>162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WALTER &amp; EWAG</vt:lpstr>
      <vt:lpstr>Crashkurs Java</vt:lpstr>
      <vt:lpstr>Übersicht</vt:lpstr>
      <vt:lpstr>Eclipse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Tool Studio</vt:lpstr>
      <vt:lpstr>Literatur</vt:lpstr>
    </vt:vector>
  </TitlesOfParts>
  <Company>KSG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Milbrandt Volker</dc:creator>
  <cp:lastModifiedBy>Milbrandt Volker</cp:lastModifiedBy>
  <cp:revision>38</cp:revision>
  <dcterms:created xsi:type="dcterms:W3CDTF">2017-08-23T15:08:25Z</dcterms:created>
  <dcterms:modified xsi:type="dcterms:W3CDTF">2017-08-29T06:54:13Z</dcterms:modified>
</cp:coreProperties>
</file>