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80" r:id="rId5"/>
    <p:sldId id="265" r:id="rId6"/>
    <p:sldId id="278" r:id="rId7"/>
    <p:sldId id="259" r:id="rId8"/>
    <p:sldId id="266" r:id="rId9"/>
    <p:sldId id="277" r:id="rId10"/>
    <p:sldId id="263" r:id="rId11"/>
    <p:sldId id="276" r:id="rId12"/>
    <p:sldId id="270" r:id="rId13"/>
    <p:sldId id="267" r:id="rId14"/>
    <p:sldId id="264" r:id="rId15"/>
    <p:sldId id="282" r:id="rId16"/>
    <p:sldId id="269" r:id="rId17"/>
    <p:sldId id="268" r:id="rId18"/>
    <p:sldId id="275" r:id="rId19"/>
    <p:sldId id="274" r:id="rId20"/>
    <p:sldId id="279" r:id="rId21"/>
    <p:sldId id="262" r:id="rId22"/>
    <p:sldId id="272" r:id="rId23"/>
    <p:sldId id="271" r:id="rId24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1026">
          <p15:clr>
            <a:srgbClr val="A4A3A4"/>
          </p15:clr>
        </p15:guide>
        <p15:guide id="6" pos="5556">
          <p15:clr>
            <a:srgbClr val="A4A3A4"/>
          </p15:clr>
        </p15:guide>
        <p15:guide id="7" pos="204">
          <p15:clr>
            <a:srgbClr val="A4A3A4"/>
          </p15:clr>
        </p15:guide>
        <p15:guide id="8" pos="2744">
          <p15:clr>
            <a:srgbClr val="A4A3A4"/>
          </p15:clr>
        </p15:guide>
        <p15:guide id="9" pos="3016">
          <p15:clr>
            <a:srgbClr val="A4A3A4"/>
          </p15:clr>
        </p15:guide>
        <p15:guide id="10" orient="horz" pos="4196">
          <p15:clr>
            <a:srgbClr val="A4A3A4"/>
          </p15:clr>
        </p15:guide>
        <p15:guide id="11" orient="horz" pos="4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 Antoinette" initials="HA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1266" y="102"/>
      </p:cViewPr>
      <p:guideLst>
        <p:guide orient="horz" pos="1344"/>
        <p:guide orient="horz" pos="4201"/>
        <p:guide orient="horz" pos="3929"/>
        <p:guide orient="horz" pos="709"/>
        <p:guide orient="horz" pos="1026"/>
        <p:guide pos="5556"/>
        <p:guide pos="204"/>
        <p:guide pos="2744"/>
        <p:guide pos="3016"/>
        <p:guide orient="horz" pos="4196"/>
        <p:guide orient="horz" pos="4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notesViewPr>
    <p:cSldViewPr showGuides="1">
      <p:cViewPr varScale="1">
        <p:scale>
          <a:sx n="84" d="100"/>
          <a:sy n="84" d="100"/>
        </p:scale>
        <p:origin x="-13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420BD-422B-458A-A93F-441B9CB7F8EC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0A7E1-1CB6-405B-85C4-02EE0CBC5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32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EA76-FBE7-445B-8B5A-1E2C67E1F725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25C4-50DA-479C-9176-38AEABC569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4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25C4-50DA-479C-9176-38AEABC56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1125538"/>
            <a:ext cx="6508800" cy="9143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904000" cy="432000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United </a:t>
            </a:r>
            <a:r>
              <a:rPr lang="de-DE" dirty="0" err="1"/>
              <a:t>Grinding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904000" cy="30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City, Date</a:t>
            </a:r>
          </a:p>
        </p:txBody>
      </p:sp>
    </p:spTree>
    <p:extLst>
      <p:ext uri="{BB962C8B-B14F-4D97-AF65-F5344CB8AC3E}">
        <p14:creationId xmlns:p14="http://schemas.microsoft.com/office/powerpoint/2010/main" val="29535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Text &amp; 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771529" y="2133600"/>
            <a:ext cx="604800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201553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Picture &amp;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01553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2771179" y="2133600"/>
            <a:ext cx="60483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403225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4787278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Picture &amp; 1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604800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6803998" y="2133600"/>
            <a:ext cx="201553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&amp; Pictur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40320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4032126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788024" y="2132856"/>
            <a:ext cx="40320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21"/>
          </p:nvPr>
        </p:nvSpPr>
        <p:spPr>
          <a:xfrm>
            <a:off x="4787783" y="4940424"/>
            <a:ext cx="4032126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&amp; Pictur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20"/>
          </p:nvPr>
        </p:nvSpPr>
        <p:spPr>
          <a:xfrm>
            <a:off x="3299209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21"/>
          </p:nvPr>
        </p:nvSpPr>
        <p:spPr>
          <a:xfrm>
            <a:off x="3299089" y="4940424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2"/>
          </p:nvPr>
        </p:nvSpPr>
        <p:spPr>
          <a:xfrm>
            <a:off x="6274328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23"/>
          </p:nvPr>
        </p:nvSpPr>
        <p:spPr>
          <a:xfrm>
            <a:off x="6274328" y="4940424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with Text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Bildplatzhalter 6"/>
          <p:cNvSpPr>
            <a:spLocks noGrp="1"/>
          </p:cNvSpPr>
          <p:nvPr>
            <p:ph type="pic" sz="quarter" idx="20"/>
          </p:nvPr>
        </p:nvSpPr>
        <p:spPr>
          <a:xfrm>
            <a:off x="3299209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22"/>
          </p:nvPr>
        </p:nvSpPr>
        <p:spPr>
          <a:xfrm>
            <a:off x="6274328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8496622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25426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 Ribbo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3850" y="4941312"/>
            <a:ext cx="8496300" cy="129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323849" y="2133600"/>
            <a:ext cx="8496301" cy="2627712"/>
          </a:xfrm>
          <a:prstGeom prst="rect">
            <a:avLst/>
          </a:prstGeom>
        </p:spPr>
        <p:txBody>
          <a:bodyPr lIns="0" tIns="0" rIns="0" bIns="0"/>
          <a:lstStyle>
            <a:lvl2pPr>
              <a:defRPr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189074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48" y="2133600"/>
            <a:ext cx="8496623" cy="4103712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4053215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vie forma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Movie integration small (320 x 240)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enplatzhalter 7"/>
          <p:cNvSpPr>
            <a:spLocks noGrp="1"/>
          </p:cNvSpPr>
          <p:nvPr>
            <p:ph type="media" sz="quarter" idx="15"/>
          </p:nvPr>
        </p:nvSpPr>
        <p:spPr>
          <a:xfrm>
            <a:off x="2998500" y="3005318"/>
            <a:ext cx="3147001" cy="2360251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Mediaclip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2000" b="1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6127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1" y="908051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0" y="1125538"/>
            <a:ext cx="6508800" cy="9143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904000" cy="432000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United </a:t>
            </a:r>
            <a:r>
              <a:rPr lang="de-DE" dirty="0" err="1"/>
              <a:t>Grinding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904000" cy="30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City, Date</a:t>
            </a:r>
          </a:p>
        </p:txBody>
      </p:sp>
    </p:spTree>
    <p:extLst>
      <p:ext uri="{BB962C8B-B14F-4D97-AF65-F5344CB8AC3E}">
        <p14:creationId xmlns:p14="http://schemas.microsoft.com/office/powerpoint/2010/main" val="390601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vie forma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enplatzhalter 7"/>
          <p:cNvSpPr>
            <a:spLocks noGrp="1"/>
          </p:cNvSpPr>
          <p:nvPr>
            <p:ph type="media" sz="quarter" idx="15"/>
          </p:nvPr>
        </p:nvSpPr>
        <p:spPr>
          <a:xfrm>
            <a:off x="1835952" y="2133600"/>
            <a:ext cx="5472097" cy="4104070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243068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man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24091" y="2133600"/>
            <a:ext cx="8495437" cy="410368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1125538"/>
            <a:ext cx="5644430" cy="124867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148000" cy="432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name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148000" cy="615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 baseline="0" dirty="0" smtClean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89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4655599"/>
            <a:ext cx="5644430" cy="124867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4728041"/>
            <a:ext cx="5148000" cy="432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name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5180684"/>
            <a:ext cx="5148000" cy="615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90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7137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24091" y="2133600"/>
            <a:ext cx="8495437" cy="41036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4091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7"/>
          </p:nvPr>
        </p:nvSpPr>
        <p:spPr>
          <a:xfrm>
            <a:off x="4787278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Text &amp; 1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6804248" y="2133600"/>
            <a:ext cx="201553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60483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787528" y="2133600"/>
            <a:ext cx="403225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4086413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Folie" r:id="rId25" imgW="270" imgH="270" progId="TCLayout.ActiveDocument.1">
                  <p:embed/>
                </p:oleObj>
              </mc:Choice>
              <mc:Fallback>
                <p:oleObj name="think-cell Foli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091" y="1051200"/>
            <a:ext cx="8495437" cy="720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6523200"/>
            <a:ext cx="540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5528" y="6523200"/>
            <a:ext cx="2880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1528" y="6523200"/>
            <a:ext cx="648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fld id="{E6827699-10FF-4561-AECC-B8226D276D49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324091" y="808248"/>
            <a:ext cx="84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23528" y="6341275"/>
            <a:ext cx="84960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3528" y="2133600"/>
            <a:ext cx="8496000" cy="4103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" y="37496"/>
            <a:ext cx="1335027" cy="725425"/>
          </a:xfrm>
          <a:prstGeom prst="rect">
            <a:avLst/>
          </a:prstGeom>
        </p:spPr>
      </p:pic>
      <p:pic>
        <p:nvPicPr>
          <p:cNvPr id="16" name="Picture 172" descr="W:\01 Kunden\KÖRBER SCHLEIFRING\03_Holding_KSG\04_Massnahmen\09_PPT_Vorlage\03_Master_Vorlagen_progr._Templates\00_Bilder\Zusätze\untermarken_rgb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433277"/>
            <a:ext cx="35798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2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5" r:id="rId7"/>
    <p:sldLayoutId id="2147483674" r:id="rId8"/>
    <p:sldLayoutId id="2147483673" r:id="rId9"/>
    <p:sldLayoutId id="2147483675" r:id="rId10"/>
    <p:sldLayoutId id="2147483680" r:id="rId11"/>
    <p:sldLayoutId id="2147483679" r:id="rId12"/>
    <p:sldLayoutId id="2147483681" r:id="rId13"/>
    <p:sldLayoutId id="2147483676" r:id="rId14"/>
    <p:sldLayoutId id="2147483677" r:id="rId15"/>
    <p:sldLayoutId id="2147483678" r:id="rId16"/>
    <p:sldLayoutId id="2147483669" r:id="rId17"/>
    <p:sldLayoutId id="2147483672" r:id="rId18"/>
    <p:sldLayoutId id="2147483667" r:id="rId19"/>
    <p:sldLayoutId id="2147483670" r:id="rId20"/>
    <p:sldLayoutId id="2147483664" r:id="rId2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docs.microsoft.com/de-de/visualstudio/test/isolating-code-under-test-with-microsoft-fakes?view=vs-2019" TargetMode="External"/><Relationship Id="rId4" Type="http://schemas.openxmlformats.org/officeDocument/2006/relationships/hyperlink" Target="https://github.com/google/googletes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q/moq4/wiki/Quickstart" TargetMode="External"/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Mocks,%20Fakes,%20Stubs%20and%20Dummies.html" TargetMode="External"/><Relationship Id="rId7" Type="http://schemas.openxmlformats.org/officeDocument/2006/relationships/hyperlink" Target="https://social.msdn.microsoft.com/Forums/vstudio/en-US/0fbed336-aaf7-49aa-b477-369cfdcf87e5/mocksstubsshims-differences?forum=vsunittest" TargetMode="External"/><Relationship Id="rId2" Type="http://schemas.openxmlformats.org/officeDocument/2006/relationships/hyperlink" Target="https://stackoverflow.com/questions/9677445/mock-framework-vs-ms-fakes-framework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ackernoon.com/mocks-stubs-or-shims-f22164422020" TargetMode="External"/><Relationship Id="rId5" Type="http://schemas.openxmlformats.org/officeDocument/2006/relationships/hyperlink" Target="https://saucelabs.com/blog/mock-frameworks-vs-microsoft-fakes" TargetMode="External"/><Relationship Id="rId4" Type="http://schemas.openxmlformats.org/officeDocument/2006/relationships/hyperlink" Target="https://martinfowler.com/articles/mocksArentStub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prescott.net/2012/08/21/a-shim-ple-tutorial-with-microsoft-fakes/" TargetMode="External"/><Relationship Id="rId2" Type="http://schemas.openxmlformats.org/officeDocument/2006/relationships/hyperlink" Target="https://docs.microsoft.com/de-de/visualstudio/test/isolating-code-under-test-with-microsoft-fakes?view=vs-2019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interttr.me/2015/09/05/CSharp-Unit-Test-with-Microsoft-Fak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est.de/code-coverage-wie-viel-unit-testing-macht-sinn" TargetMode="External"/><Relationship Id="rId2" Type="http://schemas.openxmlformats.org/officeDocument/2006/relationships/hyperlink" Target="https://martinfowler.com/bliki/TestCoverag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Skype, 2019-07-29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b="1" dirty="0"/>
              <a:t>Mock-Frameworks (</a:t>
            </a:r>
            <a:r>
              <a:rPr lang="de-DE" b="1" dirty="0" err="1">
                <a:hlinkClick r:id="rId2"/>
              </a:rPr>
              <a:t>Moq</a:t>
            </a:r>
            <a:r>
              <a:rPr lang="de-DE" b="1" dirty="0">
                <a:hlinkClick r:id="rId2"/>
              </a:rPr>
              <a:t> </a:t>
            </a:r>
            <a:r>
              <a:rPr lang="de-DE" b="1" dirty="0"/>
              <a:t>für .NET; </a:t>
            </a:r>
            <a:r>
              <a:rPr lang="de-DE" b="1" dirty="0">
                <a:hlinkClick r:id="rId3"/>
              </a:rPr>
              <a:t>Mockito2</a:t>
            </a:r>
            <a:r>
              <a:rPr lang="de-DE" b="1" dirty="0"/>
              <a:t> für </a:t>
            </a:r>
            <a:r>
              <a:rPr lang="de-DE" b="1" dirty="0" smtClean="0"/>
              <a:t>Java; </a:t>
            </a:r>
            <a:r>
              <a:rPr lang="de-DE" b="1" dirty="0">
                <a:hlinkClick r:id="rId4"/>
              </a:rPr>
              <a:t>Google Test</a:t>
            </a:r>
            <a:r>
              <a:rPr lang="de-DE" b="1" dirty="0"/>
              <a:t> für C++)</a:t>
            </a:r>
          </a:p>
          <a:p>
            <a:pPr lvl="2"/>
            <a:r>
              <a:rPr lang="de-DE" dirty="0"/>
              <a:t>Unterstützen Mocks und </a:t>
            </a:r>
            <a:r>
              <a:rPr lang="de-DE" dirty="0" err="1"/>
              <a:t>Stubs</a:t>
            </a:r>
            <a:endParaRPr lang="de-DE" dirty="0"/>
          </a:p>
          <a:p>
            <a:pPr lvl="2"/>
            <a:r>
              <a:rPr lang="de-DE" dirty="0"/>
              <a:t>Basierend auf Ideen des XP bzw. TDD</a:t>
            </a:r>
          </a:p>
          <a:p>
            <a:pPr lvl="1"/>
            <a:r>
              <a:rPr lang="de-DE" b="1" dirty="0"/>
              <a:t>(Microsoft) </a:t>
            </a:r>
            <a:r>
              <a:rPr lang="de-DE" b="1" dirty="0" err="1">
                <a:hlinkClick r:id="rId5"/>
              </a:rPr>
              <a:t>Fake</a:t>
            </a:r>
            <a:r>
              <a:rPr lang="de-DE" b="1" dirty="0">
                <a:hlinkClick r:id="rId5"/>
              </a:rPr>
              <a:t>-Framework</a:t>
            </a:r>
            <a:r>
              <a:rPr lang="de-DE" b="1" dirty="0"/>
              <a:t> (nicht für .NET </a:t>
            </a:r>
            <a:r>
              <a:rPr lang="de-DE" b="1" dirty="0" smtClean="0"/>
              <a:t>Standard, .NET Core)</a:t>
            </a:r>
            <a:endParaRPr lang="de-DE" b="1" dirty="0"/>
          </a:p>
          <a:p>
            <a:pPr lvl="2"/>
            <a:r>
              <a:rPr lang="de-DE" dirty="0"/>
              <a:t>Unterstützen </a:t>
            </a:r>
            <a:r>
              <a:rPr lang="de-DE" dirty="0" err="1"/>
              <a:t>Stubs</a:t>
            </a:r>
            <a:r>
              <a:rPr lang="de-DE" dirty="0"/>
              <a:t> und Shims</a:t>
            </a:r>
          </a:p>
          <a:p>
            <a:pPr lvl="2"/>
            <a:r>
              <a:rPr lang="de-DE" dirty="0"/>
              <a:t>Verwendet generierten Code. Vorsicht bei </a:t>
            </a:r>
            <a:r>
              <a:rPr lang="de-DE" dirty="0" err="1"/>
              <a:t>Refactoring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Mit </a:t>
            </a:r>
            <a:r>
              <a:rPr lang="de-DE" dirty="0" err="1"/>
              <a:t>Stubs</a:t>
            </a:r>
            <a:r>
              <a:rPr lang="de-DE" dirty="0"/>
              <a:t> sind Verhaltensbeobachtungen möglich.</a:t>
            </a:r>
          </a:p>
          <a:p>
            <a:pPr lvl="2"/>
            <a:r>
              <a:rPr lang="de-DE" dirty="0"/>
              <a:t>Microsoft: Interfaces im eigenen Code, mit </a:t>
            </a:r>
            <a:r>
              <a:rPr lang="de-DE" dirty="0" err="1"/>
              <a:t>Stubs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Shims wenn </a:t>
            </a:r>
            <a:r>
              <a:rPr lang="de-DE" dirty="0" err="1"/>
              <a:t>Stubs</a:t>
            </a:r>
            <a:r>
              <a:rPr lang="de-DE" dirty="0"/>
              <a:t> nicht </a:t>
            </a:r>
            <a:r>
              <a:rPr lang="de-DE" dirty="0" smtClean="0"/>
              <a:t>möglich sind: </a:t>
            </a:r>
            <a:br>
              <a:rPr lang="de-DE" dirty="0" smtClean="0"/>
            </a:br>
            <a:r>
              <a:rPr lang="de-DE" dirty="0" smtClean="0"/>
              <a:t>externer </a:t>
            </a:r>
            <a:r>
              <a:rPr lang="de-DE" dirty="0"/>
              <a:t>Code mit</a:t>
            </a:r>
            <a:br>
              <a:rPr lang="de-DE" dirty="0"/>
            </a:br>
            <a:r>
              <a:rPr lang="de-DE" dirty="0" err="1"/>
              <a:t>static</a:t>
            </a:r>
            <a:r>
              <a:rPr lang="de-DE" dirty="0"/>
              <a:t>, non-</a:t>
            </a:r>
            <a:r>
              <a:rPr lang="de-DE" dirty="0" err="1"/>
              <a:t>virtual</a:t>
            </a:r>
            <a:r>
              <a:rPr lang="de-DE" dirty="0"/>
              <a:t>, private, </a:t>
            </a:r>
            <a:r>
              <a:rPr lang="de-DE" dirty="0" err="1"/>
              <a:t>sealed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4933753"/>
            <a:ext cx="2735359" cy="12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sz="2000" b="1" dirty="0" smtClean="0"/>
              <a:t>Wie testen?</a:t>
            </a:r>
          </a:p>
          <a:p>
            <a:pPr lvl="1"/>
            <a:r>
              <a:rPr lang="de-DE" dirty="0" err="1" smtClean="0"/>
              <a:t>Moq</a:t>
            </a:r>
            <a:endParaRPr lang="de-DE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4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ist Mocken sinnvoll?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Zwei konkurrierende Ansätze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b="1" dirty="0" smtClean="0"/>
              <a:t>Klassisches Testen</a:t>
            </a:r>
          </a:p>
          <a:p>
            <a:pPr lvl="1"/>
            <a:r>
              <a:rPr lang="de-DE" dirty="0" smtClean="0"/>
              <a:t>Möglichst echte Objekte verwenden</a:t>
            </a:r>
          </a:p>
          <a:p>
            <a:pPr lvl="1"/>
            <a:r>
              <a:rPr lang="de-DE" dirty="0" smtClean="0"/>
              <a:t>Zustandstest</a:t>
            </a:r>
          </a:p>
          <a:p>
            <a:pPr lvl="1"/>
            <a:r>
              <a:rPr lang="de-DE" dirty="0" smtClean="0"/>
              <a:t>Einzelfallentscheidung, ob Mock erforderlich</a:t>
            </a:r>
          </a:p>
          <a:p>
            <a:pPr lvl="1"/>
            <a:r>
              <a:rPr lang="de-DE" dirty="0" smtClean="0"/>
              <a:t>Aufwand für Testsetup kann hoch sein</a:t>
            </a:r>
          </a:p>
          <a:p>
            <a:pPr lvl="1"/>
            <a:r>
              <a:rPr lang="de-DE" dirty="0" smtClean="0"/>
              <a:t>Fehler der Abhängigkeiten können Tests fehlschlagen lassen</a:t>
            </a:r>
          </a:p>
          <a:p>
            <a:pPr lvl="1"/>
            <a:r>
              <a:rPr lang="de-DE" dirty="0" smtClean="0"/>
              <a:t>Test einer ganzen Gruppe von Objekten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b="1" dirty="0" err="1" smtClean="0"/>
              <a:t>Mocking</a:t>
            </a:r>
            <a:r>
              <a:rPr lang="de-DE" b="1" dirty="0" smtClean="0"/>
              <a:t> </a:t>
            </a:r>
            <a:r>
              <a:rPr lang="de-DE" b="1" dirty="0" err="1" smtClean="0"/>
              <a:t>Testing</a:t>
            </a:r>
            <a:endParaRPr lang="de-DE" b="1" dirty="0" smtClean="0"/>
          </a:p>
          <a:p>
            <a:pPr lvl="1"/>
            <a:r>
              <a:rPr lang="de-DE" dirty="0" smtClean="0"/>
              <a:t>Mocken aller Abhängigkeiten</a:t>
            </a:r>
          </a:p>
          <a:p>
            <a:pPr lvl="1"/>
            <a:r>
              <a:rPr lang="de-DE" dirty="0" smtClean="0"/>
              <a:t>Verhaltenstest</a:t>
            </a:r>
          </a:p>
          <a:p>
            <a:pPr lvl="1"/>
            <a:r>
              <a:rPr lang="de-DE" dirty="0" smtClean="0"/>
              <a:t>Testen möglich, ohne dass Abhängigkeiten implementiert sind</a:t>
            </a:r>
          </a:p>
          <a:p>
            <a:pPr lvl="1"/>
            <a:r>
              <a:rPr lang="de-DE" dirty="0" smtClean="0"/>
              <a:t>Keine Seiteneffekte</a:t>
            </a:r>
          </a:p>
          <a:p>
            <a:pPr lvl="1"/>
            <a:r>
              <a:rPr lang="de-DE" dirty="0" smtClean="0"/>
              <a:t>Verhalten der Mocks kann von echten Abhängigkeiten abweichen</a:t>
            </a:r>
          </a:p>
          <a:p>
            <a:pPr lvl="1"/>
            <a:r>
              <a:rPr lang="de-DE" dirty="0" smtClean="0"/>
              <a:t>Test einzelner Klassen sauber getrennt</a:t>
            </a:r>
          </a:p>
          <a:p>
            <a:pPr lvl="1"/>
            <a:r>
              <a:rPr lang="de-DE" dirty="0" smtClean="0"/>
              <a:t>Erfordert saubere Interfaces und DI</a:t>
            </a:r>
          </a:p>
          <a:p>
            <a:pPr lvl="1"/>
            <a:r>
              <a:rPr lang="de-DE" dirty="0" smtClean="0"/>
              <a:t>Hoher Aufwand zum Erstellen der Mocks</a:t>
            </a:r>
          </a:p>
          <a:p>
            <a:pPr lvl="1"/>
            <a:r>
              <a:rPr lang="de-DE" dirty="0" smtClean="0"/>
              <a:t>Mocks müssen gepflegt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Klassen </a:t>
            </a:r>
            <a:r>
              <a:rPr lang="de-DE" dirty="0" err="1" smtClean="0"/>
              <a:t>testbar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nutzen</a:t>
            </a:r>
          </a:p>
          <a:p>
            <a:pPr lvl="1"/>
            <a:r>
              <a:rPr lang="de-DE" dirty="0" smtClean="0"/>
              <a:t>Separate abgeleitete Klasse nur für Testzwecke kann Interna </a:t>
            </a:r>
            <a:r>
              <a:rPr lang="de-DE" dirty="0" err="1" smtClean="0"/>
              <a:t>testbar</a:t>
            </a:r>
            <a:r>
              <a:rPr lang="de-DE" dirty="0" smtClean="0"/>
              <a:t> machen.</a:t>
            </a:r>
          </a:p>
          <a:p>
            <a:pPr lvl="2"/>
            <a:r>
              <a:rPr lang="de-DE" dirty="0"/>
              <a:t>Extension </a:t>
            </a:r>
            <a:r>
              <a:rPr lang="de-DE" dirty="0" err="1"/>
              <a:t>Methods</a:t>
            </a:r>
            <a:endParaRPr lang="de-DE" dirty="0"/>
          </a:p>
          <a:p>
            <a:pPr lvl="2"/>
            <a:r>
              <a:rPr lang="de-DE" dirty="0"/>
              <a:t>Testklassen, die Zustände, Verhalten, … entweder modifizieren oder verifizierbar machen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59" y="3884613"/>
            <a:ext cx="4381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viel soll man testen?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14</a:t>
            </a:fld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23768"/>
            <a:ext cx="3852359" cy="13857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Literatur – UGG </a:t>
            </a:r>
            <a:r>
              <a:rPr lang="de-DE" dirty="0"/>
              <a:t>Sonar </a:t>
            </a:r>
            <a:r>
              <a:rPr lang="de-DE" dirty="0" err="1"/>
              <a:t>Qube</a:t>
            </a:r>
            <a:r>
              <a:rPr lang="de-DE" dirty="0"/>
              <a:t> </a:t>
            </a:r>
            <a:r>
              <a:rPr lang="de-DE" dirty="0" smtClean="0"/>
              <a:t>Quality Gate</a:t>
            </a:r>
            <a:endParaRPr lang="de-DE" dirty="0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So viel als sinnvoll möglich</a:t>
            </a:r>
          </a:p>
          <a:p>
            <a:pPr lvl="1"/>
            <a:r>
              <a:rPr lang="en-US" dirty="0" smtClean="0"/>
              <a:t>Fowler: If </a:t>
            </a:r>
            <a:r>
              <a:rPr lang="en-US" dirty="0"/>
              <a:t>you are testing thoughtfully and well, I would expect a coverage percentage in the upper 80s or 90s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Can you test too much? Sure you can. You are testing too much if you can </a:t>
            </a:r>
            <a:r>
              <a:rPr lang="en-US" dirty="0" smtClean="0"/>
              <a:t>remove </a:t>
            </a:r>
            <a:r>
              <a:rPr lang="en-US" dirty="0"/>
              <a:t>tests while still having enough</a:t>
            </a:r>
            <a:r>
              <a:rPr lang="en-US" dirty="0" smtClean="0"/>
              <a:t>.</a:t>
            </a:r>
          </a:p>
          <a:p>
            <a:pPr lvl="1"/>
            <a:r>
              <a:rPr lang="de-DE" dirty="0" smtClean="0"/>
              <a:t>Abhängig von geforderter Codequalität (öffentliche API 90%, sonst &lt;70-80%)</a:t>
            </a:r>
          </a:p>
          <a:p>
            <a:pPr lvl="1"/>
            <a:r>
              <a:rPr lang="de-DE" dirty="0" smtClean="0"/>
              <a:t>Besser als Testen:</a:t>
            </a:r>
          </a:p>
          <a:p>
            <a:pPr lvl="2"/>
            <a:r>
              <a:rPr lang="de-DE" dirty="0" smtClean="0"/>
              <a:t>Geringe Code-Komplexität</a:t>
            </a:r>
          </a:p>
          <a:p>
            <a:pPr lvl="2"/>
            <a:r>
              <a:rPr lang="de-DE" dirty="0" smtClean="0"/>
              <a:t>Kapselung, kleine Klassen</a:t>
            </a:r>
          </a:p>
          <a:p>
            <a:pPr marL="0" lvl="1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456734" y="2474388"/>
            <a:ext cx="336279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sz="2000" b="1" dirty="0" err="1"/>
              <a:t>Moq</a:t>
            </a:r>
            <a:endParaRPr lang="de-DE" sz="2000" b="1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35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Moq</a:t>
            </a:r>
            <a:r>
              <a:rPr lang="de-DE" dirty="0" smtClean="0"/>
              <a:t> Voraussetzungen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Definition der benötigten Interfaces für Abhängigkeiten</a:t>
            </a:r>
          </a:p>
          <a:p>
            <a:pPr lvl="1"/>
            <a:r>
              <a:rPr lang="de-DE" dirty="0" smtClean="0"/>
              <a:t>Möglichst kleine Einheiten (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wenig Abhängigkeiten)</a:t>
            </a:r>
          </a:p>
          <a:p>
            <a:pPr lvl="1"/>
            <a:r>
              <a:rPr lang="de-DE" dirty="0" smtClean="0"/>
              <a:t>Einbinden des </a:t>
            </a:r>
            <a:r>
              <a:rPr lang="de-DE" dirty="0" err="1" smtClean="0"/>
              <a:t>Nuget</a:t>
            </a:r>
            <a:r>
              <a:rPr lang="de-DE" dirty="0" smtClean="0"/>
              <a:t>-Paketes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Projektseite </a:t>
            </a:r>
            <a:r>
              <a:rPr lang="de-DE" dirty="0" err="1" smtClean="0"/>
              <a:t>Moq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github.com/moq/moq4</a:t>
            </a:r>
            <a:endParaRPr lang="de-DE" dirty="0" smtClean="0"/>
          </a:p>
          <a:p>
            <a:pPr lvl="1"/>
            <a:r>
              <a:rPr lang="de-DE" dirty="0" smtClean="0"/>
              <a:t>Quickstart Guide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github.com/Moq/moq4/wiki/Quickstart</a:t>
            </a:r>
            <a:endParaRPr lang="de-DE" dirty="0" smtClean="0"/>
          </a:p>
          <a:p>
            <a:pPr marL="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Moq</a:t>
            </a:r>
            <a:r>
              <a:rPr lang="de-DE" dirty="0" smtClean="0"/>
              <a:t> nutzen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err="1" smtClean="0"/>
              <a:t>Nuget</a:t>
            </a:r>
            <a:r>
              <a:rPr lang="de-DE" dirty="0" smtClean="0"/>
              <a:t>-Paket </a:t>
            </a:r>
            <a:r>
              <a:rPr lang="de-DE" dirty="0" err="1" smtClean="0"/>
              <a:t>Moq</a:t>
            </a:r>
            <a:r>
              <a:rPr lang="de-DE" dirty="0" smtClean="0"/>
              <a:t> zum Testprojekt hinzufügen</a:t>
            </a:r>
          </a:p>
          <a:p>
            <a:pPr lvl="1"/>
            <a:r>
              <a:rPr lang="de-DE" dirty="0" smtClean="0"/>
              <a:t>Instanziieren der benötigten Mock-Objekte auf Basis von Interfaces</a:t>
            </a:r>
            <a:br>
              <a:rPr lang="de-DE" dirty="0" smtClean="0"/>
            </a:b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mock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Mock&lt;</a:t>
            </a:r>
            <a:r>
              <a:rPr lang="de-DE" dirty="0" err="1" smtClean="0"/>
              <a:t>TestInterface</a:t>
            </a:r>
            <a:r>
              <a:rPr lang="de-DE" dirty="0" smtClean="0"/>
              <a:t>&gt;()</a:t>
            </a:r>
          </a:p>
          <a:p>
            <a:pPr lvl="1"/>
            <a:r>
              <a:rPr lang="de-DE" dirty="0" smtClean="0"/>
              <a:t>Mocken der Methoden oder Properties</a:t>
            </a:r>
            <a:br>
              <a:rPr lang="de-DE" dirty="0" smtClean="0"/>
            </a:br>
            <a:r>
              <a:rPr lang="de-DE" dirty="0" err="1" smtClean="0"/>
              <a:t>mock.Setup</a:t>
            </a:r>
            <a:r>
              <a:rPr lang="de-DE" dirty="0" smtClean="0"/>
              <a:t>(t =&gt; </a:t>
            </a:r>
            <a:r>
              <a:rPr lang="de-DE" dirty="0" err="1" smtClean="0"/>
              <a:t>t.Method</a:t>
            </a:r>
            <a:r>
              <a:rPr lang="de-DE" dirty="0" smtClean="0"/>
              <a:t>(</a:t>
            </a:r>
            <a:r>
              <a:rPr lang="de-DE" dirty="0" err="1" smtClean="0"/>
              <a:t>params</a:t>
            </a:r>
            <a:r>
              <a:rPr lang="de-DE" dirty="0" smtClean="0"/>
              <a:t>)).Returns(</a:t>
            </a:r>
            <a:r>
              <a:rPr lang="de-DE" dirty="0" err="1" smtClean="0"/>
              <a:t>resultObject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Instanziieren des SUT</a:t>
            </a:r>
            <a:br>
              <a:rPr lang="de-DE" dirty="0" smtClean="0"/>
            </a:b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= </a:t>
            </a:r>
            <a:r>
              <a:rPr lang="de-DE" dirty="0" err="1" smtClean="0"/>
              <a:t>TestObject</a:t>
            </a:r>
            <a:r>
              <a:rPr lang="de-DE" dirty="0" smtClean="0"/>
              <a:t>(</a:t>
            </a:r>
            <a:r>
              <a:rPr lang="de-DE" dirty="0" err="1" smtClean="0"/>
              <a:t>params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Test-Aufrufe</a:t>
            </a:r>
            <a:br>
              <a:rPr lang="de-DE" dirty="0" smtClean="0"/>
            </a:br>
            <a:r>
              <a:rPr lang="de-DE" dirty="0" err="1" smtClean="0"/>
              <a:t>Assert.AreEqual</a:t>
            </a:r>
            <a:r>
              <a:rPr lang="de-DE" dirty="0" smtClean="0"/>
              <a:t>(</a:t>
            </a:r>
            <a:r>
              <a:rPr lang="de-DE" dirty="0" err="1" smtClean="0"/>
              <a:t>expected</a:t>
            </a:r>
            <a:r>
              <a:rPr lang="de-DE" dirty="0" smtClean="0"/>
              <a:t>, </a:t>
            </a:r>
            <a:r>
              <a:rPr lang="de-DE" dirty="0" err="1" smtClean="0"/>
              <a:t>test.Method</a:t>
            </a:r>
            <a:r>
              <a:rPr lang="de-DE" dirty="0" smtClean="0"/>
              <a:t>())</a:t>
            </a:r>
            <a:br>
              <a:rPr lang="de-DE" dirty="0" smtClean="0"/>
            </a:br>
            <a:r>
              <a:rPr lang="de-DE" dirty="0" err="1" smtClean="0"/>
              <a:t>mock.Verify</a:t>
            </a:r>
            <a:r>
              <a:rPr lang="de-DE" dirty="0" smtClean="0"/>
              <a:t>(</a:t>
            </a:r>
            <a:r>
              <a:rPr lang="de-DE" dirty="0" err="1" smtClean="0"/>
              <a:t>test</a:t>
            </a:r>
            <a:r>
              <a:rPr lang="de-DE" dirty="0" smtClean="0"/>
              <a:t> =&gt; </a:t>
            </a:r>
            <a:r>
              <a:rPr lang="de-DE" dirty="0" err="1" smtClean="0"/>
              <a:t>test.Calculate</a:t>
            </a:r>
            <a:r>
              <a:rPr lang="de-DE" dirty="0" smtClean="0"/>
              <a:t>(), </a:t>
            </a:r>
            <a:r>
              <a:rPr lang="de-DE" dirty="0" err="1" smtClean="0"/>
              <a:t>Times.Once</a:t>
            </a:r>
            <a:r>
              <a:rPr lang="de-DE" dirty="0" smtClean="0"/>
              <a:t>())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Standard-Verhalten der Mocks bei </a:t>
            </a:r>
            <a:r>
              <a:rPr lang="de-DE" dirty="0" err="1" smtClean="0"/>
              <a:t>Moq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gemockte</a:t>
            </a:r>
            <a:r>
              <a:rPr lang="de-DE" dirty="0" smtClean="0"/>
              <a:t> Methoden/Properties geben .NET </a:t>
            </a:r>
            <a:r>
              <a:rPr lang="de-DE" dirty="0" err="1" smtClean="0"/>
              <a:t>default</a:t>
            </a:r>
            <a:r>
              <a:rPr lang="de-DE" dirty="0" smtClean="0"/>
              <a:t>(type) Wert zurück</a:t>
            </a:r>
          </a:p>
          <a:p>
            <a:pPr lvl="1"/>
            <a:r>
              <a:rPr lang="de-DE" dirty="0" smtClean="0"/>
              <a:t>Tests bleiben funktionsfähig wenn Interface erweitert wird (neue Methoden)</a:t>
            </a:r>
          </a:p>
          <a:p>
            <a:pPr lvl="1"/>
            <a:r>
              <a:rPr lang="de-DE" dirty="0" smtClean="0"/>
              <a:t>Im </a:t>
            </a:r>
            <a:r>
              <a:rPr lang="de-DE" dirty="0" err="1" smtClean="0"/>
              <a:t>Constructor</a:t>
            </a:r>
            <a:r>
              <a:rPr lang="de-DE" dirty="0" smtClean="0"/>
              <a:t> kann angegeben werden, dass nicht </a:t>
            </a:r>
            <a:r>
              <a:rPr lang="de-DE" dirty="0" err="1" smtClean="0"/>
              <a:t>gemockte</a:t>
            </a:r>
            <a:r>
              <a:rPr lang="de-DE" dirty="0" smtClean="0"/>
              <a:t> Methoden bei Aufruf eine </a:t>
            </a:r>
            <a:r>
              <a:rPr lang="de-DE" dirty="0" err="1" smtClean="0"/>
              <a:t>Exception</a:t>
            </a:r>
            <a:r>
              <a:rPr lang="de-DE" dirty="0"/>
              <a:t> werfen</a:t>
            </a:r>
            <a:br>
              <a:rPr lang="de-DE" dirty="0"/>
            </a:b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myMock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Mock&lt;Interface&gt;(</a:t>
            </a:r>
            <a:r>
              <a:rPr lang="de-DE" dirty="0" err="1"/>
              <a:t>MockBehavoir.Strict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Kein Mocken von</a:t>
            </a:r>
          </a:p>
          <a:p>
            <a:pPr lvl="2"/>
            <a:r>
              <a:rPr lang="de-DE" dirty="0" smtClean="0"/>
              <a:t>Statischen Klassen und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0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Mocken von Klassen ohne Interface 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1200" dirty="0"/>
              <a:t>https://stackoverflow.com/questions/12580015/how-to-mock-static-methods-in-c-sharp-using-moq-framework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lvl="1"/>
            <a:r>
              <a:rPr lang="de-DE" dirty="0" smtClean="0"/>
              <a:t>Können nicht direkt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</a:p>
          <a:p>
            <a:pPr lvl="1"/>
            <a:r>
              <a:rPr lang="de-DE" dirty="0" smtClean="0"/>
              <a:t>Aufrufe in nicht-statische Hilfsklassen / Interfaces verpacken und diese statt dessen </a:t>
            </a:r>
            <a:r>
              <a:rPr lang="de-DE" dirty="0" err="1" smtClean="0"/>
              <a:t>mocken</a:t>
            </a:r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17" name="Bildplatzhalter 16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39" r="33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Sykpe</a:t>
            </a:r>
            <a:r>
              <a:rPr lang="en-US" dirty="0" smtClean="0"/>
              <a:t>, 2019-07-29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dirty="0" err="1" smtClean="0"/>
              <a:t>Moq</a:t>
            </a:r>
            <a:endParaRPr lang="de-DE" dirty="0" smtClean="0"/>
          </a:p>
          <a:p>
            <a:pPr lvl="1"/>
            <a:r>
              <a:rPr lang="de-DE" sz="2000" b="1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https://stackoverflow.com/questions/9677445/mock-framework-vs-ms-fakes-frameworks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http://xunitpatterns.com/Mocks,%20Fakes,%</a:t>
            </a:r>
            <a:r>
              <a:rPr lang="de-DE" dirty="0" smtClean="0">
                <a:hlinkClick r:id="rId3"/>
              </a:rPr>
              <a:t>20Stubs%20and%20Dummies.html</a:t>
            </a:r>
            <a:r>
              <a:rPr lang="de-DE" dirty="0" smtClean="0"/>
              <a:t>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martinfowler.com/articles/mocksArentStubs.html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5"/>
              </a:rPr>
              <a:t>https</a:t>
            </a:r>
            <a:r>
              <a:rPr lang="de-DE" dirty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saucelabs.com/blog/mock-frameworks-vs-microsoft-fakes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hackernoon.com/mocks-stubs-or-shims-f22164422020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social.msdn.microsoft.com/Forums/vstudio/en-US/0fbed336-aaf7-49aa-b477-369cfdcf87e5/mocksstubsshims-differences?forum=vsunittest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Microsoft </a:t>
            </a:r>
            <a:r>
              <a:rPr lang="de-DE" dirty="0" err="1" smtClean="0"/>
              <a:t>Fake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docs.microsoft.com/de-de/visualstudio/test/isolating-code-under-test-with-microsoft-fakes?view=vs-2019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https://adamprescott.net/2012/08/21/a-shim-ple-tutorial-with-microsoft-fakes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winterttr.me/2015/09/05/CSharp-Unit-Test-with-Microsoft-Fakes/</a:t>
            </a:r>
            <a:endParaRPr lang="de-DE" dirty="0"/>
          </a:p>
          <a:p>
            <a:pPr lvl="1"/>
            <a:r>
              <a:rPr lang="de-DE" dirty="0" err="1" smtClean="0"/>
              <a:t>Nuget</a:t>
            </a:r>
            <a:r>
              <a:rPr lang="de-DE" dirty="0" smtClean="0"/>
              <a:t>-Pakete (notwendig in VS2017)</a:t>
            </a:r>
          </a:p>
          <a:p>
            <a:pPr lvl="2"/>
            <a:r>
              <a:rPr lang="de-DE" dirty="0" err="1" smtClean="0"/>
              <a:t>VS.QualityTools.UnitTestFramework</a:t>
            </a:r>
            <a:endParaRPr lang="de-DE" dirty="0" smtClean="0"/>
          </a:p>
          <a:p>
            <a:pPr lvl="2"/>
            <a:r>
              <a:rPr lang="de-DE" dirty="0" err="1"/>
              <a:t>Microsoft_VisualStudio_QualityTools_UnitTestFramework.STW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r>
              <a:rPr lang="en-US" dirty="0" smtClean="0"/>
              <a:t> </a:t>
            </a:r>
            <a:r>
              <a:rPr lang="en-US" dirty="0" err="1" smtClean="0"/>
              <a:t>Testcoverage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martinfowler.com/bliki/TestCoverage.html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infobest.de/code-coverage-wie-viel-unit-testing-macht-sinn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2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dirty="0" err="1"/>
              <a:t>Moq</a:t>
            </a:r>
            <a:endParaRPr lang="de-DE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sz="2000" b="1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dirty="0" err="1"/>
              <a:t>Moq</a:t>
            </a:r>
            <a:endParaRPr lang="de-DE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4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Testen von Abhängigkeiten</a:t>
            </a:r>
          </a:p>
          <a:p>
            <a:pPr lvl="2"/>
            <a:r>
              <a:rPr lang="de-DE" dirty="0"/>
              <a:t>die noch entwickelt werden</a:t>
            </a:r>
          </a:p>
          <a:p>
            <a:pPr lvl="2"/>
            <a:r>
              <a:rPr lang="de-DE" dirty="0"/>
              <a:t>die nicht verfügbar sind</a:t>
            </a:r>
          </a:p>
          <a:p>
            <a:pPr lvl="2"/>
            <a:r>
              <a:rPr lang="de-DE" dirty="0"/>
              <a:t>Zustände, die nicht immer verfügbar sind (verschiedene Zustände testen)</a:t>
            </a:r>
          </a:p>
          <a:p>
            <a:pPr lvl="1"/>
            <a:r>
              <a:rPr lang="de-DE" dirty="0"/>
              <a:t>Vermeiden von Seiteneffekten (DB-Änderung, Email-Versand)</a:t>
            </a:r>
          </a:p>
          <a:p>
            <a:pPr lvl="1"/>
            <a:r>
              <a:rPr lang="de-DE" dirty="0"/>
              <a:t>Testen gegen das erwartete Verhalten der Abhängigkeiten</a:t>
            </a:r>
          </a:p>
          <a:p>
            <a:pPr lvl="2"/>
            <a:r>
              <a:rPr lang="de-DE" dirty="0"/>
              <a:t>Fehler der Abhängigkeiten führen nicht zum Fehlschlagen der Tests</a:t>
            </a:r>
          </a:p>
          <a:p>
            <a:pPr lvl="1"/>
            <a:r>
              <a:rPr lang="de-DE" dirty="0" smtClean="0"/>
              <a:t>Test </a:t>
            </a:r>
            <a:r>
              <a:rPr lang="de-DE" dirty="0"/>
              <a:t>Doubles simulieren die Abhängigkeiten</a:t>
            </a:r>
          </a:p>
          <a:p>
            <a:pPr lvl="1"/>
            <a:r>
              <a:rPr lang="de-DE" dirty="0" smtClean="0"/>
              <a:t>Unit </a:t>
            </a:r>
            <a:r>
              <a:rPr lang="de-DE" dirty="0"/>
              <a:t>Tests statt Integrationstests (keine Testinfrastruktur </a:t>
            </a:r>
            <a:r>
              <a:rPr lang="de-DE" dirty="0" smtClean="0"/>
              <a:t>nötig)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sz="2000" b="1" dirty="0" smtClean="0"/>
              <a:t>Begriffe</a:t>
            </a:r>
          </a:p>
          <a:p>
            <a:pPr lvl="1"/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dirty="0" err="1"/>
              <a:t>Moq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7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lvl="1"/>
            <a:r>
              <a:rPr lang="de-DE" b="1" dirty="0" smtClean="0"/>
              <a:t>SUT</a:t>
            </a:r>
            <a:r>
              <a:rPr lang="de-DE" dirty="0" smtClean="0"/>
              <a:t> (System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): zu testenden Klasse </a:t>
            </a:r>
            <a:r>
              <a:rPr lang="de-DE" dirty="0" err="1" smtClean="0"/>
              <a:t>bzw</a:t>
            </a:r>
            <a:r>
              <a:rPr lang="de-DE" dirty="0" smtClean="0"/>
              <a:t> Funktion</a:t>
            </a:r>
          </a:p>
          <a:p>
            <a:pPr lvl="1"/>
            <a:r>
              <a:rPr lang="de-DE" b="1" dirty="0" smtClean="0"/>
              <a:t>Mock</a:t>
            </a:r>
            <a:r>
              <a:rPr lang="de-DE" dirty="0" smtClean="0"/>
              <a:t>: Implementierung eines Interfaces. Kann beliebig weit ausgebaut werden, um das echte System zu simulieren. Dienen dem Verhaltenstest. (Z.B. ob eine Methode nie aufgerufen wird.)</a:t>
            </a:r>
          </a:p>
          <a:p>
            <a:pPr lvl="1"/>
            <a:r>
              <a:rPr lang="de-DE" b="1" dirty="0" err="1" smtClean="0"/>
              <a:t>Stub</a:t>
            </a:r>
            <a:r>
              <a:rPr lang="de-DE" dirty="0" smtClean="0"/>
              <a:t>: Vereinfachte Mocks, liefern meist nur einen Satz fester Werte/Verhalten. (Z.B. Methode liefert immer </a:t>
            </a:r>
            <a:r>
              <a:rPr lang="de-DE" dirty="0" err="1" smtClean="0"/>
              <a:t>false</a:t>
            </a:r>
            <a:r>
              <a:rPr lang="de-DE" dirty="0" smtClean="0"/>
              <a:t>.) Dienen dem </a:t>
            </a:r>
            <a:r>
              <a:rPr lang="de-DE" dirty="0"/>
              <a:t>T</a:t>
            </a:r>
            <a:r>
              <a:rPr lang="de-DE" dirty="0" smtClean="0"/>
              <a:t>est der Schnittstellen. In </a:t>
            </a:r>
            <a:r>
              <a:rPr lang="de-DE" dirty="0" err="1" smtClean="0"/>
              <a:t>Stubs</a:t>
            </a:r>
            <a:r>
              <a:rPr lang="de-DE" dirty="0" smtClean="0"/>
              <a:t> können Variablen gesetzt werden, um einen Verhaltenstest zu ermöglichen.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b="1" dirty="0" smtClean="0"/>
              <a:t>Shim</a:t>
            </a:r>
            <a:r>
              <a:rPr lang="de-DE" dirty="0" smtClean="0"/>
              <a:t> (Mole): Erlauben das Testen ohne Interfaces. Z.B. Fremdcode, private Methoden. Ändert den kompilierten Code zur Laufzeit und ruft den Shim-Code statt des echten Codes auf. </a:t>
            </a:r>
            <a:r>
              <a:rPr lang="de-DE" dirty="0"/>
              <a:t>Notwendig, wenn keine Interfaces existieren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4" y="4293096"/>
            <a:ext cx="515462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http://xunitpatterns.com/Mocks,%20Fakes,%20Stubs%20and%20Dummies.html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Begriffe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61229429"/>
              </p:ext>
            </p:extLst>
          </p:nvPr>
        </p:nvGraphicFramePr>
        <p:xfrm>
          <a:off x="323850" y="2133600"/>
          <a:ext cx="849568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70"/>
                <a:gridCol w="2376264"/>
                <a:gridCol w="2016224"/>
                <a:gridCol w="23753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Muster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Zweck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Test</a:t>
                      </a:r>
                      <a:r>
                        <a:rPr lang="de-DE" sz="1600" baseline="0" dirty="0" smtClean="0"/>
                        <a:t> definiert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Verhalten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Test Double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Oberbegriff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Dummy </a:t>
                      </a:r>
                      <a:r>
                        <a:rPr lang="de-DE" sz="1600" dirty="0" err="1" smtClean="0"/>
                        <a:t>Object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Parameterersatz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Nichts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Test </a:t>
                      </a:r>
                      <a:r>
                        <a:rPr lang="de-DE" sz="1600" dirty="0" err="1" smtClean="0"/>
                        <a:t>Stub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Eingabeprüfung des SUT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Eingabe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Liefert Werte an SUT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Test </a:t>
                      </a:r>
                      <a:r>
                        <a:rPr lang="de-DE" sz="1600" dirty="0" err="1" smtClean="0"/>
                        <a:t>Spy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Ergebnisprüfung des SUT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Eingabe (optional)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SUT ruft Methoden auf, T</a:t>
                      </a:r>
                      <a:r>
                        <a:rPr lang="de-DE" sz="1600" baseline="0" dirty="0" smtClean="0"/>
                        <a:t>est prüft Mock Zustand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Mock </a:t>
                      </a:r>
                      <a:r>
                        <a:rPr lang="de-DE" sz="1600" dirty="0" err="1" smtClean="0"/>
                        <a:t>Object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Ergebnisprüfung des SUT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Ausgabe,  Eingabe (optional)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SUT ruft Methoden auf, Test prüft Mock Verhalten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Fake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Object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Nicht testbaren Code</a:t>
                      </a:r>
                      <a:r>
                        <a:rPr lang="de-DE" sz="1600" baseline="0" dirty="0" smtClean="0"/>
                        <a:t> simulieren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Nichts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SUT ruft Methoden auf, Test prüft SUT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Temporary</a:t>
                      </a:r>
                      <a:r>
                        <a:rPr lang="de-DE" sz="1600" dirty="0" smtClean="0"/>
                        <a:t> Test </a:t>
                      </a:r>
                      <a:r>
                        <a:rPr lang="de-DE" sz="1600" dirty="0" err="1" smtClean="0"/>
                        <a:t>Stub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Noch zu implementieren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Nichts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2019-07-29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 Frameworks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Begriffe</a:t>
            </a:r>
          </a:p>
          <a:p>
            <a:pPr lvl="1"/>
            <a:r>
              <a:rPr lang="de-DE" sz="2000" b="1" dirty="0" smtClean="0"/>
              <a:t>Frameworks</a:t>
            </a:r>
          </a:p>
          <a:p>
            <a:pPr lvl="1"/>
            <a:r>
              <a:rPr lang="de-DE" dirty="0" smtClean="0"/>
              <a:t>Wie testen?</a:t>
            </a:r>
          </a:p>
          <a:p>
            <a:pPr lvl="1"/>
            <a:r>
              <a:rPr lang="de-DE" dirty="0" err="1"/>
              <a:t>Moq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TED GRINDING">
  <a:themeElements>
    <a:clrScheme name="UNITED GRINDING">
      <a:dk1>
        <a:srgbClr val="060606"/>
      </a:dk1>
      <a:lt1>
        <a:srgbClr val="FFFFFF"/>
      </a:lt1>
      <a:dk2>
        <a:srgbClr val="07A0E1"/>
      </a:dk2>
      <a:lt2>
        <a:srgbClr val="E4E4E4"/>
      </a:lt2>
      <a:accent1>
        <a:srgbClr val="2B4799"/>
      </a:accent1>
      <a:accent2>
        <a:srgbClr val="117FBD"/>
      </a:accent2>
      <a:accent3>
        <a:srgbClr val="64A3D4"/>
      </a:accent3>
      <a:accent4>
        <a:srgbClr val="9EC0E3"/>
      </a:accent4>
      <a:accent5>
        <a:srgbClr val="CFD0D0"/>
      </a:accent5>
      <a:accent6>
        <a:srgbClr val="9B9D9D"/>
      </a:accent6>
      <a:hlink>
        <a:srgbClr val="64A3D4"/>
      </a:hlink>
      <a:folHlink>
        <a:srgbClr val="9EC0E3"/>
      </a:folHlink>
    </a:clrScheme>
    <a:fontScheme name="Körber Schleif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dirty="0" err="1" smtClean="0"/>
        </a:defPPr>
      </a:lst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indent="-270000">
          <a:spcBef>
            <a:spcPts val="100"/>
          </a:spcBef>
          <a:spcAft>
            <a:spcPts val="100"/>
          </a:spcAft>
          <a:buClr>
            <a:schemeClr val="accent1"/>
          </a:buClr>
          <a:buFont typeface="Wingdings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tedGrinding2018.pptx" id="{DC2AEF41-EEE8-469C-80B7-785A57FE93A6}" vid="{DA8985F5-0793-4C11-9C66-699A53C99E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Template_UNITED GRINDING_43</Template>
  <TotalTime>0</TotalTime>
  <Words>882</Words>
  <Application>Microsoft Office PowerPoint</Application>
  <PresentationFormat>Bildschirmpräsentation (4:3)</PresentationFormat>
  <Paragraphs>244</Paragraphs>
  <Slides>23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UNITED GRINDING</vt:lpstr>
      <vt:lpstr>think-cell Folie</vt:lpstr>
      <vt:lpstr>PowerPoint-Präsentation</vt:lpstr>
      <vt:lpstr>PowerPoint-Präsentation</vt:lpstr>
      <vt:lpstr>Mock Frameworks</vt:lpstr>
      <vt:lpstr>Mock Frameworks</vt:lpstr>
      <vt:lpstr>Motivation</vt:lpstr>
      <vt:lpstr>Mock Frameworks</vt:lpstr>
      <vt:lpstr>Begriffe</vt:lpstr>
      <vt:lpstr>Weitere Begriffe</vt:lpstr>
      <vt:lpstr>Mock Frameworks</vt:lpstr>
      <vt:lpstr>Frameworks</vt:lpstr>
      <vt:lpstr>Mock Frameworks</vt:lpstr>
      <vt:lpstr>Wann ist Mocken sinnvoll?</vt:lpstr>
      <vt:lpstr>Wie werden Klassen testbar?</vt:lpstr>
      <vt:lpstr>Wie viel soll man testen?</vt:lpstr>
      <vt:lpstr>Mock Frameworks</vt:lpstr>
      <vt:lpstr>Moq Voraussetzungen</vt:lpstr>
      <vt:lpstr>Moq nutzen</vt:lpstr>
      <vt:lpstr>Standard-Verhalten der Mocks bei Moq</vt:lpstr>
      <vt:lpstr>Mocken von Klassen ohne Interface </vt:lpstr>
      <vt:lpstr>Mock Frameworks</vt:lpstr>
      <vt:lpstr>Quellen</vt:lpstr>
      <vt:lpstr>Quellen Microsoft Fake</vt:lpstr>
      <vt:lpstr>Quellen Testcoverage</vt:lpstr>
    </vt:vector>
  </TitlesOfParts>
  <Company>KSG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Milbrandt Volker</dc:creator>
  <cp:lastModifiedBy>Milbrandt Volker</cp:lastModifiedBy>
  <cp:revision>44</cp:revision>
  <dcterms:created xsi:type="dcterms:W3CDTF">2019-07-21T09:58:20Z</dcterms:created>
  <dcterms:modified xsi:type="dcterms:W3CDTF">2019-07-29T09:53:27Z</dcterms:modified>
</cp:coreProperties>
</file>