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2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15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A09-B2BE-4BCF-B971-BD4F84381B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831-FA97-4C48-BDAB-6D29BD0EE4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22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A09-B2BE-4BCF-B971-BD4F84381B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831-FA97-4C48-BDAB-6D29BD0EE4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8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A09-B2BE-4BCF-B971-BD4F84381B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831-FA97-4C48-BDAB-6D29BD0EE4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3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A09-B2BE-4BCF-B971-BD4F84381B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831-FA97-4C48-BDAB-6D29BD0EE4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85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A09-B2BE-4BCF-B971-BD4F84381B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831-FA97-4C48-BDAB-6D29BD0EE4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947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A09-B2BE-4BCF-B971-BD4F84381B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831-FA97-4C48-BDAB-6D29BD0EE4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03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A09-B2BE-4BCF-B971-BD4F84381B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831-FA97-4C48-BDAB-6D29BD0EE4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519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A09-B2BE-4BCF-B971-BD4F84381B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831-FA97-4C48-BDAB-6D29BD0EE4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1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69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A09-B2BE-4BCF-B971-BD4F84381B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831-FA97-4C48-BDAB-6D29BD0EE4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435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A09-B2BE-4BCF-B971-BD4F84381B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831-FA97-4C48-BDAB-6D29BD0EE4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92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A09-B2BE-4BCF-B971-BD4F84381B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D831-FA97-4C48-BDAB-6D29BD0EE4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9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2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0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6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9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3/5/2018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6A09-B2BE-4BCF-B971-BD4F84381B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ED831-FA97-4C48-BDAB-6D29BD0EE4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1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Gastrointestinal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MOUTH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277"/>
          </a:xfrm>
        </p:spPr>
        <p:txBody>
          <a:bodyPr/>
          <a:lstStyle/>
          <a:p>
            <a:r>
              <a:rPr lang="en-US" b="1" dirty="0" smtClean="0"/>
              <a:t>Parotid glands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312"/>
            <a:ext cx="7886700" cy="4971245"/>
          </a:xfrm>
        </p:spPr>
        <p:txBody>
          <a:bodyPr/>
          <a:lstStyle/>
          <a:p>
            <a:r>
              <a:rPr lang="en-US" dirty="0" smtClean="0"/>
              <a:t>The largest glands of all the salivary glands located on both side of the face </a:t>
            </a:r>
          </a:p>
          <a:p>
            <a:r>
              <a:rPr lang="en-US" dirty="0" smtClean="0"/>
              <a:t>It weights about 20 to 30g in adult </a:t>
            </a:r>
          </a:p>
          <a:p>
            <a:r>
              <a:rPr lang="en-US" dirty="0" smtClean="0"/>
              <a:t>The duct that empties its secretion into oral cavity is called </a:t>
            </a:r>
            <a:r>
              <a:rPr lang="en-US" dirty="0" err="1"/>
              <a:t>S</a:t>
            </a:r>
            <a:r>
              <a:rPr lang="en-US" dirty="0" err="1" smtClean="0"/>
              <a:t>tensen</a:t>
            </a:r>
            <a:r>
              <a:rPr lang="en-US" dirty="0" smtClean="0"/>
              <a:t> duct (35 to 40mm long)</a:t>
            </a:r>
          </a:p>
          <a:p>
            <a:r>
              <a:rPr lang="en-US" dirty="0" smtClean="0"/>
              <a:t>The ducts open inside the cheeks against upper second molar tooth </a:t>
            </a:r>
          </a:p>
        </p:txBody>
      </p:sp>
    </p:spTree>
    <p:extLst>
      <p:ext uri="{BB962C8B-B14F-4D97-AF65-F5344CB8AC3E}">
        <p14:creationId xmlns:p14="http://schemas.microsoft.com/office/powerpoint/2010/main" val="3099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Submandibular glands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glands are located at the submaxillary triangle medial to mandible </a:t>
            </a:r>
          </a:p>
          <a:p>
            <a:r>
              <a:rPr lang="en-US" dirty="0" smtClean="0"/>
              <a:t>It weights about 8 to 10g </a:t>
            </a:r>
          </a:p>
          <a:p>
            <a:r>
              <a:rPr lang="en-US" dirty="0" smtClean="0"/>
              <a:t>It is connected to the buccal by a duct Wharton ducts ( 40mm long)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The ducts opens near the frenulum of the tongue by summit of papillae called </a:t>
            </a:r>
            <a:r>
              <a:rPr lang="en-US" b="1" dirty="0" err="1">
                <a:solidFill>
                  <a:prstClr val="black"/>
                </a:solidFill>
              </a:rPr>
              <a:t>caruncula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prstClr val="black"/>
                </a:solidFill>
              </a:rPr>
              <a:t>sublingualis</a:t>
            </a:r>
            <a:r>
              <a:rPr lang="en-US" b="1" dirty="0">
                <a:solidFill>
                  <a:prstClr val="black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7156"/>
          </a:xfrm>
        </p:spPr>
        <p:txBody>
          <a:bodyPr/>
          <a:lstStyle/>
          <a:p>
            <a:r>
              <a:rPr lang="en-US" b="1" dirty="0" smtClean="0"/>
              <a:t>Sublingual glands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1070"/>
            <a:ext cx="7886700" cy="4695893"/>
          </a:xfrm>
        </p:spPr>
        <p:txBody>
          <a:bodyPr/>
          <a:lstStyle/>
          <a:p>
            <a:r>
              <a:rPr lang="en-US" dirty="0" smtClean="0"/>
              <a:t>Sublingual glands are the smallest salivary glands located at the base of the tongue</a:t>
            </a:r>
          </a:p>
          <a:p>
            <a:r>
              <a:rPr lang="en-US" dirty="0" smtClean="0"/>
              <a:t>It weights about 2 – 3 g</a:t>
            </a:r>
          </a:p>
          <a:p>
            <a:r>
              <a:rPr lang="en-US" dirty="0" smtClean="0"/>
              <a:t>Its secretion is poured into the oral cavity by ducts called ducts of </a:t>
            </a:r>
            <a:r>
              <a:rPr lang="en-US" dirty="0" err="1" smtClean="0"/>
              <a:t>Rivinus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ducts open in small papillae beneath the tongues . One of the ducts is larger and is called Bartholin 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Ducts of major salivary glands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040508"/>
              </p:ext>
            </p:extLst>
          </p:nvPr>
        </p:nvGraphicFramePr>
        <p:xfrm>
          <a:off x="257576" y="1825623"/>
          <a:ext cx="8680362" cy="3282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181"/>
                <a:gridCol w="4340181"/>
              </a:tblGrid>
              <a:tr h="65368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Gland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Duct </a:t>
                      </a:r>
                      <a:endParaRPr lang="en-US" sz="2800" dirty="0"/>
                    </a:p>
                  </a:txBody>
                  <a:tcPr/>
                </a:tc>
              </a:tr>
              <a:tr h="65368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Parotid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Stensen</a:t>
                      </a:r>
                      <a:r>
                        <a:rPr lang="en-US" sz="2800" dirty="0" smtClean="0"/>
                        <a:t> duct or parotid duct </a:t>
                      </a:r>
                      <a:endParaRPr lang="en-US" sz="2800" dirty="0"/>
                    </a:p>
                  </a:txBody>
                  <a:tcPr/>
                </a:tc>
              </a:tr>
              <a:tr h="103000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Submandibular/submaxillary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Wharton duct or submandibular duct </a:t>
                      </a:r>
                      <a:endParaRPr lang="en-US" sz="2800" dirty="0"/>
                    </a:p>
                  </a:txBody>
                  <a:tcPr/>
                </a:tc>
              </a:tr>
              <a:tr h="65368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Sublingual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Duct of </a:t>
                      </a:r>
                      <a:r>
                        <a:rPr lang="en-US" sz="2800" dirty="0" err="1" smtClean="0"/>
                        <a:t>Rivinus</a:t>
                      </a:r>
                      <a:r>
                        <a:rPr lang="en-US" sz="2800" dirty="0" smtClean="0"/>
                        <a:t>/</a:t>
                      </a:r>
                      <a:r>
                        <a:rPr lang="en-US" sz="2800" baseline="0" dirty="0" smtClean="0"/>
                        <a:t> Bartholin or lesser sublingual ducts 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184"/>
            <a:ext cx="7886700" cy="862884"/>
          </a:xfrm>
        </p:spPr>
        <p:txBody>
          <a:bodyPr/>
          <a:lstStyle/>
          <a:p>
            <a:r>
              <a:rPr lang="en-US" b="1" dirty="0" smtClean="0"/>
              <a:t>Compositions of saliva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0614"/>
            <a:ext cx="7886700" cy="5267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Saliva is 95% water and 5% solute </a:t>
            </a:r>
          </a:p>
          <a:p>
            <a:r>
              <a:rPr lang="en-US" dirty="0" smtClean="0"/>
              <a:t>Among the solutes are ions that include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Sodium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Potassium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Chloride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Bicarbonate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Phosphate </a:t>
            </a:r>
          </a:p>
          <a:p>
            <a:r>
              <a:rPr lang="en-US" dirty="0" smtClean="0"/>
              <a:t>Other organic substances are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Urea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Uric acid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Mucus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Immunoglobulin 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Lysozyme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Enzyme salivary amylase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0456"/>
            <a:ext cx="7886700" cy="1043189"/>
          </a:xfrm>
        </p:spPr>
        <p:txBody>
          <a:bodyPr/>
          <a:lstStyle/>
          <a:p>
            <a:r>
              <a:rPr lang="en-US" b="1" dirty="0" smtClean="0"/>
              <a:t>Functions of saliva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8192"/>
            <a:ext cx="7886700" cy="4945487"/>
          </a:xfrm>
        </p:spPr>
        <p:txBody>
          <a:bodyPr/>
          <a:lstStyle/>
          <a:p>
            <a:pPr algn="just"/>
            <a:r>
              <a:rPr lang="en-US" dirty="0" smtClean="0"/>
              <a:t>Water provide medium for dissolving food</a:t>
            </a:r>
          </a:p>
          <a:p>
            <a:pPr algn="just"/>
            <a:r>
              <a:rPr lang="en-US" dirty="0" smtClean="0"/>
              <a:t>Chloride activates salivary amylase </a:t>
            </a:r>
          </a:p>
          <a:p>
            <a:pPr algn="just"/>
            <a:r>
              <a:rPr lang="en-US" dirty="0" smtClean="0"/>
              <a:t>Bicarbonate and phosphate provides buffer for acidic food entering the mouth (saliva is acidic 6.35-6.85 pH) </a:t>
            </a:r>
          </a:p>
          <a:p>
            <a:pPr algn="just"/>
            <a:r>
              <a:rPr lang="en-US" dirty="0" smtClean="0"/>
              <a:t> saliva helps to remove waste like urea and uric acid </a:t>
            </a:r>
          </a:p>
          <a:p>
            <a:pPr algn="just"/>
            <a:r>
              <a:rPr lang="en-US" dirty="0" smtClean="0"/>
              <a:t>Mucus lubricate food into a ball for easy swallowing </a:t>
            </a:r>
          </a:p>
          <a:p>
            <a:pPr algn="just"/>
            <a:r>
              <a:rPr lang="en-US" dirty="0" smtClean="0"/>
              <a:t>Immunoglobulin A(</a:t>
            </a:r>
            <a:r>
              <a:rPr lang="en-US" dirty="0"/>
              <a:t>I</a:t>
            </a:r>
            <a:r>
              <a:rPr lang="en-US" dirty="0" smtClean="0"/>
              <a:t>gA) and lysozyme neutralize bacteria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304"/>
            <a:ext cx="7886700" cy="65682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Salivation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7583"/>
            <a:ext cx="7886700" cy="54735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Salivation is the process of secreting saliva </a:t>
            </a:r>
          </a:p>
          <a:p>
            <a:r>
              <a:rPr lang="en-US" dirty="0" smtClean="0"/>
              <a:t>It is control by autonomic nervous system </a:t>
            </a:r>
          </a:p>
          <a:p>
            <a:r>
              <a:rPr lang="en-US" dirty="0" smtClean="0"/>
              <a:t>Parasympathetic stimulation promotes continuous  secretions of saliva that keeps the mouth moist, and lubricate the tongue and help in speech </a:t>
            </a:r>
          </a:p>
          <a:p>
            <a:r>
              <a:rPr lang="en-US" dirty="0" smtClean="0"/>
              <a:t>Sympathetic stimulation occur during stress resulting in the drying of the mouth </a:t>
            </a:r>
          </a:p>
          <a:p>
            <a:r>
              <a:rPr lang="en-US" dirty="0" smtClean="0"/>
              <a:t>Chemicals in the food stimulate receptors in the taste bud, impulse generated are sent to salivary nuclei in the brain stem (superior and inferior salivatory nuclei). </a:t>
            </a:r>
          </a:p>
          <a:p>
            <a:pPr lvl="1"/>
            <a:r>
              <a:rPr lang="en-US" dirty="0" smtClean="0"/>
              <a:t>Returning Parasympathetic impulse are sent to salivary glands through facial nerve(vii) and glossopharyngeal nerve (ix) stimulating secretion of saliva</a:t>
            </a:r>
          </a:p>
          <a:p>
            <a:pPr lvl="1"/>
            <a:r>
              <a:rPr lang="en-US" dirty="0" smtClean="0"/>
              <a:t>Saliva is secreted heavily even after swallowing which washes the mouth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6063"/>
            <a:ext cx="7886700" cy="850006"/>
          </a:xfrm>
        </p:spPr>
        <p:txBody>
          <a:bodyPr/>
          <a:lstStyle/>
          <a:p>
            <a:pPr algn="ctr"/>
            <a:r>
              <a:rPr lang="en-US" dirty="0" smtClean="0"/>
              <a:t>The Tongue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558" y="1056069"/>
            <a:ext cx="5769735" cy="564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546"/>
            <a:ext cx="7886700" cy="97879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tongue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8946"/>
            <a:ext cx="7886700" cy="56409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tongue is an accessory of digestion </a:t>
            </a:r>
          </a:p>
          <a:p>
            <a:r>
              <a:rPr lang="en-US" dirty="0" smtClean="0"/>
              <a:t>It is located at the floor of the mouth and divided by a septum into symmetrical lateral halves </a:t>
            </a:r>
          </a:p>
          <a:p>
            <a:r>
              <a:rPr lang="en-US" dirty="0" smtClean="0"/>
              <a:t>The extrinsic muscles that move the tongue are </a:t>
            </a:r>
            <a:r>
              <a:rPr lang="en-US" dirty="0" err="1" smtClean="0"/>
              <a:t>hyoglossus</a:t>
            </a:r>
            <a:r>
              <a:rPr lang="en-US" dirty="0" smtClean="0"/>
              <a:t>, </a:t>
            </a:r>
            <a:r>
              <a:rPr lang="en-US" dirty="0" err="1" smtClean="0"/>
              <a:t>genioglossus</a:t>
            </a:r>
            <a:r>
              <a:rPr lang="en-US" dirty="0" smtClean="0"/>
              <a:t> and </a:t>
            </a:r>
            <a:r>
              <a:rPr lang="en-US" dirty="0" err="1" smtClean="0"/>
              <a:t>styloglossus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intrinsic muscle that form the tissues of the tongues are </a:t>
            </a:r>
            <a:r>
              <a:rPr lang="en-US" i="1" dirty="0" err="1" smtClean="0"/>
              <a:t>longitudinalis</a:t>
            </a:r>
            <a:r>
              <a:rPr lang="en-US" i="1" dirty="0" smtClean="0"/>
              <a:t> superior</a:t>
            </a:r>
            <a:r>
              <a:rPr lang="en-US" dirty="0" smtClean="0"/>
              <a:t>, </a:t>
            </a:r>
            <a:r>
              <a:rPr lang="en-US" i="1" dirty="0" err="1" smtClean="0"/>
              <a:t>longitudinalis</a:t>
            </a:r>
            <a:r>
              <a:rPr lang="en-US" i="1" dirty="0" smtClean="0"/>
              <a:t> inferior, </a:t>
            </a:r>
            <a:r>
              <a:rPr lang="en-US" i="1" dirty="0" err="1" smtClean="0"/>
              <a:t>transversus</a:t>
            </a:r>
            <a:r>
              <a:rPr lang="en-US" i="1" dirty="0" smtClean="0"/>
              <a:t> linguae </a:t>
            </a:r>
            <a:r>
              <a:rPr lang="en-US" dirty="0" smtClean="0"/>
              <a:t>and </a:t>
            </a:r>
            <a:r>
              <a:rPr lang="en-US" i="1" dirty="0" err="1" smtClean="0"/>
              <a:t>verticalis</a:t>
            </a:r>
            <a:r>
              <a:rPr lang="en-US" i="1" dirty="0" smtClean="0"/>
              <a:t> linguae </a:t>
            </a:r>
          </a:p>
          <a:p>
            <a:r>
              <a:rPr lang="en-US" dirty="0" smtClean="0"/>
              <a:t>The dorsum and lateral surface of the tongues contain papillae that contains taste buds which are gustatory receptors </a:t>
            </a:r>
          </a:p>
          <a:p>
            <a:r>
              <a:rPr lang="en-US" dirty="0" smtClean="0"/>
              <a:t>The taste buds on the tongue are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smtClean="0"/>
              <a:t>Circumvallate papillae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smtClean="0"/>
              <a:t>Fungiform papillae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 smtClean="0"/>
              <a:t>Filiform</a:t>
            </a:r>
            <a:r>
              <a:rPr lang="en-US" i="1" dirty="0" smtClean="0"/>
              <a:t> papillae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smtClean="0"/>
              <a:t>Foliate papillae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Blood supply to the tongue </a:t>
            </a:r>
          </a:p>
          <a:p>
            <a:r>
              <a:rPr lang="en-US" dirty="0" smtClean="0"/>
              <a:t>Arterial supply is by lingual artery from external carotid artery </a:t>
            </a:r>
          </a:p>
          <a:p>
            <a:r>
              <a:rPr lang="en-US" dirty="0" smtClean="0"/>
              <a:t>Venous drainage is by lingual vein to internal jugular vein </a:t>
            </a:r>
          </a:p>
          <a:p>
            <a:pPr>
              <a:buNone/>
            </a:pPr>
            <a:r>
              <a:rPr lang="en-US" b="1" dirty="0" smtClean="0"/>
              <a:t>Nerve supply </a:t>
            </a:r>
          </a:p>
          <a:p>
            <a:r>
              <a:rPr lang="en-US" dirty="0" smtClean="0"/>
              <a:t>Hypoglossal nerve (12</a:t>
            </a:r>
            <a:r>
              <a:rPr lang="en-US" baseline="30000" dirty="0" smtClean="0"/>
              <a:t>th</a:t>
            </a:r>
            <a:r>
              <a:rPr lang="en-US" dirty="0" smtClean="0"/>
              <a:t> cranial nerve) supplying voluntary muscle </a:t>
            </a:r>
          </a:p>
          <a:p>
            <a:r>
              <a:rPr lang="en-US" dirty="0" smtClean="0"/>
              <a:t>Lingual nerve from the mandibular nerve</a:t>
            </a:r>
          </a:p>
          <a:p>
            <a:r>
              <a:rPr lang="en-US" dirty="0" smtClean="0"/>
              <a:t>The facial and glossopharyngeal nerves (7</a:t>
            </a:r>
            <a:r>
              <a:rPr lang="en-US" baseline="30000" dirty="0" smtClean="0"/>
              <a:t>th</a:t>
            </a:r>
            <a:r>
              <a:rPr lang="en-US" dirty="0" smtClean="0"/>
              <a:t> and 9</a:t>
            </a:r>
            <a:r>
              <a:rPr lang="en-US" baseline="30000" dirty="0" smtClean="0"/>
              <a:t>th</a:t>
            </a:r>
            <a:r>
              <a:rPr lang="en-US" dirty="0" smtClean="0"/>
              <a:t> cranial nerves)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structure of mouth/buccal of the mouth  </a:t>
            </a:r>
          </a:p>
          <a:p>
            <a:r>
              <a:rPr lang="en-US" dirty="0" smtClean="0"/>
              <a:t>State the function of the mouth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183"/>
            <a:ext cx="7886700" cy="901521"/>
          </a:xfrm>
        </p:spPr>
        <p:txBody>
          <a:bodyPr/>
          <a:lstStyle/>
          <a:p>
            <a:pPr algn="ctr"/>
            <a:r>
              <a:rPr lang="en-US" b="1" dirty="0" smtClean="0"/>
              <a:t>MOUTH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3493"/>
            <a:ext cx="7886700" cy="53447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mouth is also called oral or buccal cavity </a:t>
            </a:r>
          </a:p>
          <a:p>
            <a:r>
              <a:rPr lang="en-US" dirty="0" smtClean="0"/>
              <a:t>It is formed by;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Cheeks – that form the lateral walls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Hard and soft palate 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Tongue </a:t>
            </a:r>
          </a:p>
          <a:p>
            <a:r>
              <a:rPr lang="en-US" b="1" dirty="0" smtClean="0"/>
              <a:t>The lips or labia </a:t>
            </a:r>
            <a:r>
              <a:rPr lang="en-US" dirty="0" smtClean="0"/>
              <a:t>– the fleshy folds that surround the mouth made of </a:t>
            </a:r>
            <a:r>
              <a:rPr lang="en-US" b="1" dirty="0" smtClean="0"/>
              <a:t>orbicularis </a:t>
            </a:r>
            <a:r>
              <a:rPr lang="en-US" b="1" dirty="0" err="1" smtClean="0"/>
              <a:t>oris</a:t>
            </a:r>
            <a:r>
              <a:rPr lang="en-US" b="1" dirty="0" smtClean="0"/>
              <a:t> muscle</a:t>
            </a:r>
            <a:r>
              <a:rPr lang="en-US" dirty="0" smtClean="0"/>
              <a:t>. Labial frenulum is a midline fold of mucous membrane that attaches the inner surface of each lip to the gum 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Oral vestibule </a:t>
            </a:r>
            <a:r>
              <a:rPr lang="en-US" dirty="0" smtClean="0"/>
              <a:t>– pocket-like  space formed on the inside by gum and the teeth and on the outside by the cheeks </a:t>
            </a:r>
          </a:p>
          <a:p>
            <a:r>
              <a:rPr lang="en-US" b="1" dirty="0" smtClean="0"/>
              <a:t>Faucet</a:t>
            </a:r>
            <a:r>
              <a:rPr lang="en-US" dirty="0" smtClean="0"/>
              <a:t> – is the opening between the oral cavity and oropharynx </a:t>
            </a:r>
          </a:p>
          <a:p>
            <a:r>
              <a:rPr lang="en-US" b="1" dirty="0" smtClean="0"/>
              <a:t>Oral cavity </a:t>
            </a:r>
            <a:r>
              <a:rPr lang="en-US" dirty="0" smtClean="0"/>
              <a:t>– the main open area of the mouth or oral cavity  runs from the gums and the teeth to the  faucet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20" y="141669"/>
            <a:ext cx="8667481" cy="65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6062"/>
            <a:ext cx="7886700" cy="927279"/>
          </a:xfrm>
        </p:spPr>
        <p:txBody>
          <a:bodyPr/>
          <a:lstStyle/>
          <a:p>
            <a:r>
              <a:rPr lang="en-US" dirty="0" smtClean="0"/>
              <a:t>Mouth continue…….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3493"/>
            <a:ext cx="7886700" cy="4778062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The palate </a:t>
            </a:r>
            <a:r>
              <a:rPr lang="en-US" dirty="0" smtClean="0"/>
              <a:t>– is a septum that separate the oral cavity from the nasal cavity. The palate is divided into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 smtClean="0"/>
              <a:t>Hard palate </a:t>
            </a:r>
            <a:r>
              <a:rPr lang="en-US" dirty="0" smtClean="0"/>
              <a:t>- anterior roof of the mouth formed by maxillae and palatine bone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 smtClean="0"/>
              <a:t>Soft palate </a:t>
            </a:r>
            <a:r>
              <a:rPr lang="en-US" dirty="0" smtClean="0"/>
              <a:t>– forms posterior portion of the mouth</a:t>
            </a:r>
          </a:p>
          <a:p>
            <a:pPr algn="just"/>
            <a:r>
              <a:rPr lang="en-US" b="1" dirty="0" smtClean="0"/>
              <a:t>Uvula</a:t>
            </a:r>
            <a:r>
              <a:rPr lang="en-US" dirty="0" smtClean="0"/>
              <a:t> – is a conical muscle hanging from the free border of soft palate. During swallowing, uvula and soft palate close off nasopharynx preventing swallowed food from entering nasal cavity</a:t>
            </a:r>
          </a:p>
        </p:txBody>
      </p:sp>
    </p:spTree>
    <p:extLst>
      <p:ext uri="{BB962C8B-B14F-4D97-AF65-F5344CB8AC3E}">
        <p14:creationId xmlns:p14="http://schemas.microsoft.com/office/powerpoint/2010/main" val="35374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0310"/>
            <a:ext cx="7886700" cy="4790941"/>
          </a:xfrm>
        </p:spPr>
        <p:txBody>
          <a:bodyPr/>
          <a:lstStyle/>
          <a:p>
            <a:pPr algn="just"/>
            <a:r>
              <a:rPr lang="en-US" dirty="0"/>
              <a:t>There are two muscular folds that runs along the soft palate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Anteriorly is </a:t>
            </a:r>
            <a:r>
              <a:rPr lang="en-US" dirty="0" err="1"/>
              <a:t>palatoglossal</a:t>
            </a:r>
            <a:r>
              <a:rPr lang="en-US" dirty="0"/>
              <a:t> arch - that extends to the base of the </a:t>
            </a:r>
            <a:r>
              <a:rPr lang="en-US" dirty="0" err="1"/>
              <a:t>tongu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Posteriorly is </a:t>
            </a:r>
            <a:r>
              <a:rPr lang="en-US" dirty="0" err="1"/>
              <a:t>palatopharyngeal</a:t>
            </a:r>
            <a:r>
              <a:rPr lang="en-US" dirty="0"/>
              <a:t> arch – extends to the side of pharynx </a:t>
            </a:r>
          </a:p>
          <a:p>
            <a:pPr lvl="1" algn="just"/>
            <a:r>
              <a:rPr lang="en-US" b="1" dirty="0"/>
              <a:t>Palatine tonsils </a:t>
            </a:r>
            <a:r>
              <a:rPr lang="en-US" dirty="0"/>
              <a:t>are located between the two arches </a:t>
            </a:r>
          </a:p>
          <a:p>
            <a:pPr lvl="1" algn="just"/>
            <a:r>
              <a:rPr lang="en-US" b="1" dirty="0"/>
              <a:t>Lingual tonsil </a:t>
            </a:r>
            <a:r>
              <a:rPr lang="en-US" dirty="0"/>
              <a:t>is at the base of the tongues </a:t>
            </a:r>
          </a:p>
          <a:p>
            <a:pPr algn="just"/>
            <a:r>
              <a:rPr lang="en-US" dirty="0"/>
              <a:t>The tonsils contain lymphoid tissue and its inflammation is called tonsillitis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of the mouth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72299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Ingestions of the food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Chewing of food and mixing it with saliva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Food tasting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 of food (bolus) to the esophagus by swallowing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Mouth plays a role in speech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ocial functions such as smiling and other expression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305"/>
            <a:ext cx="7886700" cy="759854"/>
          </a:xfrm>
        </p:spPr>
        <p:txBody>
          <a:bodyPr/>
          <a:lstStyle/>
          <a:p>
            <a:r>
              <a:rPr lang="en-US" b="1" dirty="0" smtClean="0"/>
              <a:t>Salivary glands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3189"/>
            <a:ext cx="7886700" cy="55250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Salivary glands are  divided into two; major and minor glands </a:t>
            </a:r>
          </a:p>
          <a:p>
            <a:r>
              <a:rPr lang="en-US" dirty="0" smtClean="0"/>
              <a:t>The major glands form three pairs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Parotid glands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Submandibular glands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Sublingual glands </a:t>
            </a:r>
          </a:p>
          <a:p>
            <a:r>
              <a:rPr lang="en-US" dirty="0" smtClean="0"/>
              <a:t>Minor glands are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Labial gland found in the lips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Buccal  gland found in the cheeks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Palatal gland found in the palate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Lingual gland  found in the tongues and are two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Lingual mucus glands – found in the posterior one third of the tongue behind circumvallate papillae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Lingual serous glands – found near circumvallate papillae and filiform papillae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5640"/>
          </a:xfrm>
        </p:spPr>
        <p:txBody>
          <a:bodyPr/>
          <a:lstStyle/>
          <a:p>
            <a:pPr algn="ctr"/>
            <a:r>
              <a:rPr lang="en-US" dirty="0" smtClean="0"/>
              <a:t>Salivary  glands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16677"/>
            <a:ext cx="7886699" cy="51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962</Words>
  <Application>Microsoft Office PowerPoint</Application>
  <PresentationFormat>On-screen Show (4:3)</PresentationFormat>
  <Paragraphs>123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1_Office Theme</vt:lpstr>
      <vt:lpstr>2_Office Theme</vt:lpstr>
      <vt:lpstr>Gastrointestinal system </vt:lpstr>
      <vt:lpstr>Lesson outline </vt:lpstr>
      <vt:lpstr>MOUTH </vt:lpstr>
      <vt:lpstr>PowerPoint Presentation</vt:lpstr>
      <vt:lpstr>Mouth continue…….</vt:lpstr>
      <vt:lpstr>PowerPoint Presentation</vt:lpstr>
      <vt:lpstr>Function of the mouth </vt:lpstr>
      <vt:lpstr>Salivary glands </vt:lpstr>
      <vt:lpstr>Salivary  glands </vt:lpstr>
      <vt:lpstr>Parotid glands </vt:lpstr>
      <vt:lpstr>Submandibular glands </vt:lpstr>
      <vt:lpstr>Sublingual glands </vt:lpstr>
      <vt:lpstr>Ducts of major salivary glands </vt:lpstr>
      <vt:lpstr>Compositions of saliva</vt:lpstr>
      <vt:lpstr>Functions of saliva </vt:lpstr>
      <vt:lpstr>Salivation </vt:lpstr>
      <vt:lpstr>The Tongue </vt:lpstr>
      <vt:lpstr>The tongue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okwany</dc:creator>
  <cp:lastModifiedBy>jimmy okwany</cp:lastModifiedBy>
  <cp:revision>2</cp:revision>
  <dcterms:created xsi:type="dcterms:W3CDTF">2018-03-05T08:04:01Z</dcterms:created>
  <dcterms:modified xsi:type="dcterms:W3CDTF">2018-03-05T09:35:23Z</dcterms:modified>
</cp:coreProperties>
</file>