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81" r:id="rId24"/>
    <p:sldId id="278" r:id="rId25"/>
    <p:sldId id="279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B23C7-D8E6-431A-A48D-492582047B7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B4C21-4293-418E-B570-52FD8539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B4C21-4293-418E-B570-52FD8539FB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21-C149-41FC-9204-FF6FFDD3AB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7B1F-CCC9-4246-9A16-A0730003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4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21-C149-41FC-9204-FF6FFDD3AB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7B1F-CCC9-4246-9A16-A0730003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21-C149-41FC-9204-FF6FFDD3AB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7B1F-CCC9-4246-9A16-A0730003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21-C149-41FC-9204-FF6FFDD3AB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7B1F-CCC9-4246-9A16-A0730003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3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21-C149-41FC-9204-FF6FFDD3AB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7B1F-CCC9-4246-9A16-A0730003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21-C149-41FC-9204-FF6FFDD3AB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7B1F-CCC9-4246-9A16-A0730003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21-C149-41FC-9204-FF6FFDD3AB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7B1F-CCC9-4246-9A16-A0730003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21-C149-41FC-9204-FF6FFDD3AB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7B1F-CCC9-4246-9A16-A0730003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7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21-C149-41FC-9204-FF6FFDD3AB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7B1F-CCC9-4246-9A16-A0730003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21-C149-41FC-9204-FF6FFDD3AB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7B1F-CCC9-4246-9A16-A0730003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3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21-C149-41FC-9204-FF6FFDD3AB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7B1F-CCC9-4246-9A16-A0730003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2521-C149-41FC-9204-FF6FFDD3AB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7B1F-CCC9-4246-9A16-A0730003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6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70025"/>
          </a:xfrm>
        </p:spPr>
        <p:txBody>
          <a:bodyPr/>
          <a:lstStyle/>
          <a:p>
            <a:r>
              <a:rPr lang="en-US" dirty="0" smtClean="0"/>
              <a:t>STOMACH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8001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Exocrine glands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10200"/>
          </a:xfrm>
        </p:spPr>
        <p:txBody>
          <a:bodyPr/>
          <a:lstStyle/>
          <a:p>
            <a:r>
              <a:rPr lang="en-US" dirty="0" smtClean="0"/>
              <a:t>Parietal cells has the following functions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Production of hydrochloric acid (HCL) that functions as  </a:t>
            </a:r>
          </a:p>
          <a:p>
            <a:pPr marL="1371600" lvl="2" indent="-514350"/>
            <a:r>
              <a:rPr lang="en-US" dirty="0" smtClean="0"/>
              <a:t>Activates protein-digesting  enzyme, pepsin</a:t>
            </a:r>
          </a:p>
          <a:p>
            <a:pPr marL="1371600" lvl="2" indent="-514350"/>
            <a:r>
              <a:rPr lang="en-US" dirty="0" smtClean="0"/>
              <a:t>Kill bacteria in the stomach</a:t>
            </a:r>
          </a:p>
          <a:p>
            <a:pPr marL="1371600" lvl="2" indent="-514350"/>
            <a:r>
              <a:rPr lang="en-US" dirty="0" smtClean="0"/>
              <a:t>Create acidic medium (pH of about 2) in the stomach</a:t>
            </a:r>
          </a:p>
          <a:p>
            <a:pPr marL="1371600" lvl="2" indent="-514350"/>
            <a:r>
              <a:rPr lang="en-US" dirty="0" smtClean="0"/>
              <a:t>Denature protein </a:t>
            </a:r>
          </a:p>
          <a:p>
            <a:pPr marL="1371600" lvl="2" indent="-514350"/>
            <a:r>
              <a:rPr lang="en-US" dirty="0" smtClean="0"/>
              <a:t>Curding milk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Production of intrinsic factor – that is responsible for absorption of </a:t>
            </a:r>
            <a:r>
              <a:rPr lang="en-US" sz="3200" dirty="0" err="1">
                <a:solidFill>
                  <a:prstClr val="black"/>
                </a:solidFill>
              </a:rPr>
              <a:t>Vit</a:t>
            </a:r>
            <a:r>
              <a:rPr lang="en-US" sz="3200" dirty="0">
                <a:solidFill>
                  <a:prstClr val="black"/>
                </a:solidFill>
              </a:rPr>
              <a:t> B</a:t>
            </a:r>
            <a:r>
              <a:rPr lang="en-US" sz="3200" baseline="-25000" dirty="0">
                <a:solidFill>
                  <a:prstClr val="black"/>
                </a:solidFill>
              </a:rPr>
              <a:t>12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in the terminal ileum </a:t>
            </a:r>
            <a:endParaRPr lang="en-US" dirty="0" smtClean="0"/>
          </a:p>
          <a:p>
            <a:pPr marL="1371600" lvl="2" indent="-514350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Exocrine glands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 smtClean="0"/>
              <a:t>Chief cells or pepsinogen cells </a:t>
            </a:r>
          </a:p>
          <a:p>
            <a:pPr lvl="1"/>
            <a:r>
              <a:rPr lang="en-US" dirty="0" smtClean="0"/>
              <a:t>Produce a precursor of protein-digesting enzyme pepsinogen </a:t>
            </a:r>
          </a:p>
          <a:p>
            <a:r>
              <a:rPr lang="en-US" dirty="0" smtClean="0"/>
              <a:t>Mucus neck cells </a:t>
            </a:r>
          </a:p>
          <a:p>
            <a:pPr lvl="1"/>
            <a:r>
              <a:rPr lang="en-US" dirty="0" smtClean="0"/>
              <a:t>Produce mucus that protect the layer from corrosive action of HCL </a:t>
            </a:r>
          </a:p>
          <a:p>
            <a:r>
              <a:rPr lang="en-US" dirty="0" smtClean="0"/>
              <a:t>The secretions of parietal, mucus neck and chief cells form gastric Juice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3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Gastric glands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85800"/>
            <a:ext cx="7848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58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Gastric gland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629400" cy="541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7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Enteroendocrine cells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Enteroendocrine cells are hormone-secreting cells found within gastrointestinal mucosae particularly in the stomach and intestine </a:t>
            </a:r>
          </a:p>
          <a:p>
            <a:r>
              <a:rPr lang="en-US" dirty="0" err="1" smtClean="0"/>
              <a:t>Enteroenndocrine</a:t>
            </a:r>
            <a:r>
              <a:rPr lang="en-US" dirty="0" smtClean="0"/>
              <a:t> cells present in  gastric glands are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 cells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EC cells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ECL cells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4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Secretary products of gastric glands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8199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Regulation of stomach secretions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Gastric secretion is controlled by nerves and hormones </a:t>
            </a:r>
          </a:p>
          <a:p>
            <a:r>
              <a:rPr lang="en-US" dirty="0" smtClean="0"/>
              <a:t>Gastric secretion occurs in three phases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Cephalic phase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Gastric phase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Intestinal phase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Cephalic phase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Cephalic phase is a conditioned reflex phase that starts before food enters the stomach </a:t>
            </a:r>
          </a:p>
          <a:p>
            <a:r>
              <a:rPr lang="en-US" dirty="0" smtClean="0"/>
              <a:t>It is triggers by smell, taste, sight or thought of food that stimulate medulla oblongata </a:t>
            </a:r>
          </a:p>
          <a:p>
            <a:r>
              <a:rPr lang="en-US" dirty="0" smtClean="0"/>
              <a:t>Parasympathetic impulse is transmitted from medulla oblongata through the vagus nerve to the enteric nerve systemic </a:t>
            </a:r>
            <a:r>
              <a:rPr lang="en-US" dirty="0" smtClean="0"/>
              <a:t>that release acetylcholine</a:t>
            </a:r>
          </a:p>
          <a:p>
            <a:r>
              <a:rPr lang="en-US" dirty="0" smtClean="0"/>
              <a:t>Acetylcholine increases secretory activity of parietal and chief cells and also stimulate  secretion of gastrin and histamine from endocrine hormone </a:t>
            </a:r>
            <a:endParaRPr lang="en-US" dirty="0" smtClean="0"/>
          </a:p>
          <a:p>
            <a:r>
              <a:rPr lang="en-US" dirty="0" smtClean="0"/>
              <a:t>Gastrin stimulates more secretion of HCL and pepsinogen. Gastrin also stimulate release of histamine that cause parietal cells cell to secrete HCL. Histamine receptors on parietal cells are H</a:t>
            </a:r>
            <a:r>
              <a:rPr lang="en-US" baseline="-25000" dirty="0" smtClean="0"/>
              <a:t>2</a:t>
            </a:r>
            <a:r>
              <a:rPr lang="en-US" dirty="0" smtClean="0"/>
              <a:t> receptors   </a:t>
            </a:r>
            <a:endParaRPr lang="en-US" dirty="0" smtClean="0"/>
          </a:p>
          <a:p>
            <a:r>
              <a:rPr lang="en-US" dirty="0" smtClean="0"/>
              <a:t>Cephalic </a:t>
            </a:r>
            <a:r>
              <a:rPr lang="en-US" dirty="0" smtClean="0"/>
              <a:t>phase can be depressed by loss of appetite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8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Cephalic phase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5437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2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Gastric phase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present of food bolus in the stomach causes distention(swelling, tightness, stretching) which stimulates stretch receptors activating parasympathetic reflex </a:t>
            </a:r>
          </a:p>
          <a:p>
            <a:r>
              <a:rPr lang="en-US" dirty="0" smtClean="0"/>
              <a:t>Action potential generated by  stretch receptors are carried by vagus nerves to medulla oblongata</a:t>
            </a:r>
          </a:p>
          <a:p>
            <a:r>
              <a:rPr lang="en-US" dirty="0" smtClean="0"/>
              <a:t>Medulla oblongata sends impulse </a:t>
            </a:r>
            <a:r>
              <a:rPr lang="en-US" dirty="0"/>
              <a:t> </a:t>
            </a:r>
            <a:r>
              <a:rPr lang="en-US" dirty="0" smtClean="0"/>
              <a:t>through vagus nerves to the parietal and chief cells in the stomach stimulating secretions and release of gastrin and histamine </a:t>
            </a:r>
          </a:p>
          <a:p>
            <a:r>
              <a:rPr lang="en-US" dirty="0" smtClean="0"/>
              <a:t>More distention activate local reflexes that increase stomach secretions </a:t>
            </a:r>
          </a:p>
          <a:p>
            <a:r>
              <a:rPr lang="en-US" dirty="0" smtClean="0"/>
              <a:t>Increase of gastrin and histamine in the blood also causes more gastric secretions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2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stomach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stomach is a J-shaped organ located inferior to the diaphragm </a:t>
            </a:r>
          </a:p>
          <a:p>
            <a:r>
              <a:rPr lang="en-US" dirty="0" smtClean="0"/>
              <a:t>It lies within </a:t>
            </a:r>
            <a:r>
              <a:rPr lang="en-US" dirty="0" err="1" smtClean="0"/>
              <a:t>epigastric</a:t>
            </a:r>
            <a:r>
              <a:rPr lang="en-US" dirty="0" smtClean="0"/>
              <a:t>, umbilical region and left hypochondriac regions of the abdomen </a:t>
            </a:r>
          </a:p>
          <a:p>
            <a:r>
              <a:rPr lang="en-US" dirty="0" smtClean="0"/>
              <a:t>It connects esophagus to the intestine </a:t>
            </a:r>
          </a:p>
          <a:p>
            <a:r>
              <a:rPr lang="en-US" dirty="0" smtClean="0"/>
              <a:t>When empty capacity of the stomach is 50mls, however, under normal filling with liquids and solid it can expand to 1L to 1.5L. But max capacity is 4L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Gastric phase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92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73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Intestinal phase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Intestinal phase starts when </a:t>
            </a:r>
            <a:r>
              <a:rPr lang="en-US" dirty="0" err="1" smtClean="0"/>
              <a:t>chyme</a:t>
            </a:r>
            <a:r>
              <a:rPr lang="en-US" dirty="0" smtClean="0"/>
              <a:t> </a:t>
            </a:r>
            <a:r>
              <a:rPr lang="en-US" dirty="0" smtClean="0"/>
              <a:t>enters </a:t>
            </a:r>
            <a:r>
              <a:rPr lang="en-US" dirty="0" smtClean="0"/>
              <a:t>intestine</a:t>
            </a:r>
            <a:endParaRPr lang="en-US" dirty="0" smtClean="0"/>
          </a:p>
          <a:p>
            <a:r>
              <a:rPr lang="en-US" dirty="0" smtClean="0"/>
              <a:t>Chyme with a pH less than 2 or containing lipids inhibits gastric secretions</a:t>
            </a:r>
          </a:p>
          <a:p>
            <a:r>
              <a:rPr lang="en-US" dirty="0" smtClean="0"/>
              <a:t>Presents of H</a:t>
            </a:r>
            <a:r>
              <a:rPr lang="en-US" baseline="30000" dirty="0" smtClean="0"/>
              <a:t>+</a:t>
            </a:r>
            <a:r>
              <a:rPr lang="en-US" dirty="0" smtClean="0"/>
              <a:t> or lipids in the duodenum send inhibitory impulse to medulla via vagus nerves. This inhibit parasympathetic </a:t>
            </a:r>
            <a:r>
              <a:rPr lang="en-US" dirty="0" smtClean="0"/>
              <a:t>impulse </a:t>
            </a:r>
            <a:r>
              <a:rPr lang="en-US" dirty="0" smtClean="0"/>
              <a:t>to stomach decreasing gastric secretions </a:t>
            </a:r>
          </a:p>
          <a:p>
            <a:r>
              <a:rPr lang="en-US" dirty="0" smtClean="0"/>
              <a:t>Local reflexes also activates </a:t>
            </a:r>
            <a:r>
              <a:rPr lang="en-US" dirty="0">
                <a:solidFill>
                  <a:prstClr val="black"/>
                </a:solidFill>
              </a:rPr>
              <a:t>H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and lipids inhibiting gastric secretions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Present of chyme also stimulate duodenum to secrete two hormone secretin by S-cells and Cholecystokinin by CCK-cells that reduce gastric secretion and motility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38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Intestinal phase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010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234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of major digestive hormones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449751"/>
              </p:ext>
            </p:extLst>
          </p:nvPr>
        </p:nvGraphicFramePr>
        <p:xfrm>
          <a:off x="304800" y="761999"/>
          <a:ext cx="8534400" cy="5913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62200"/>
                <a:gridCol w="2142067"/>
                <a:gridCol w="4030133"/>
              </a:tblGrid>
              <a:tr h="49922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Hormone </a:t>
                      </a:r>
                      <a:endParaRPr lang="en-US" sz="28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 </a:t>
                      </a:r>
                      <a:endParaRPr lang="en-US" sz="28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Functions </a:t>
                      </a:r>
                      <a:endParaRPr lang="en-US" sz="28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7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Gastrin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Gastrin glands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Increases gastric</a:t>
                      </a:r>
                      <a:r>
                        <a:rPr lang="en-US" sz="2400" baseline="0" dirty="0" smtClean="0"/>
                        <a:t> secretions </a:t>
                      </a:r>
                      <a:endParaRPr lang="en-US" sz="2400" dirty="0"/>
                    </a:p>
                  </a:txBody>
                  <a:tcPr/>
                </a:tc>
              </a:tr>
              <a:tr h="220245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Secretin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Duodenum (S-cells)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Decrease</a:t>
                      </a:r>
                      <a:r>
                        <a:rPr lang="en-US" sz="2400" baseline="0" dirty="0" smtClean="0"/>
                        <a:t> gastric secretion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Decrease gastric motility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Increases pancreatic and bile</a:t>
                      </a:r>
                      <a:r>
                        <a:rPr lang="en-US" sz="2400" baseline="0" dirty="0" smtClean="0"/>
                        <a:t> secretions high in bicarbonates ions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  <a:tr h="255485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Cholecyctokinin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Duodenum</a:t>
                      </a:r>
                      <a:r>
                        <a:rPr lang="en-US" sz="2400" baseline="0" dirty="0" smtClean="0"/>
                        <a:t> (CCK-cells)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Decreases gastric secretion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Strongly reduce gastric motility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Increases gall bladder contraction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Increases pancreatic enzyme secretions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9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Mechanical digestion in the stomach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digestion in the stomach is by by peristaltic movement called </a:t>
            </a:r>
            <a:r>
              <a:rPr lang="en-US" b="1" dirty="0" smtClean="0"/>
              <a:t>mixing waves </a:t>
            </a:r>
            <a:r>
              <a:rPr lang="en-US" dirty="0" smtClean="0"/>
              <a:t>that pass over the stomach every 15 to  25 seconds </a:t>
            </a:r>
          </a:p>
          <a:p>
            <a:r>
              <a:rPr lang="en-US" dirty="0" smtClean="0"/>
              <a:t>The waves mix food with gastric gland secretions forming a milky liquid called </a:t>
            </a:r>
            <a:r>
              <a:rPr lang="en-US" dirty="0" err="1" smtClean="0"/>
              <a:t>chyme</a:t>
            </a:r>
            <a:endParaRPr lang="en-US" dirty="0" smtClean="0"/>
          </a:p>
          <a:p>
            <a:r>
              <a:rPr lang="en-US" dirty="0" smtClean="0"/>
              <a:t>The mixing waves forces about 3 </a:t>
            </a:r>
            <a:r>
              <a:rPr lang="en-US" dirty="0" err="1" smtClean="0"/>
              <a:t>mls</a:t>
            </a:r>
            <a:r>
              <a:rPr lang="en-US" dirty="0" smtClean="0"/>
              <a:t> of food content through the pyloric sphincter into the duodenum a process called gastric emptying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Chemical digestion in the stomach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505767"/>
              </p:ext>
            </p:extLst>
          </p:nvPr>
        </p:nvGraphicFramePr>
        <p:xfrm>
          <a:off x="152399" y="762000"/>
          <a:ext cx="8839202" cy="586740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64267"/>
                <a:gridCol w="1636889"/>
                <a:gridCol w="1636889"/>
                <a:gridCol w="3601157"/>
              </a:tblGrid>
              <a:tr h="8596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Enzyme/secretion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Source 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Substrate 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products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5133">
                <a:tc>
                  <a:txBody>
                    <a:bodyPr/>
                    <a:lstStyle/>
                    <a:p>
                      <a:r>
                        <a:rPr lang="en-US" dirty="0" smtClean="0"/>
                        <a:t>Pepsin secreted in inactive form as pepsinogen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Chief</a:t>
                      </a:r>
                      <a:r>
                        <a:rPr lang="en-US" baseline="0" dirty="0" smtClean="0"/>
                        <a:t> cells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</a:t>
                      </a:r>
                      <a:r>
                        <a:rPr lang="en-US" baseline="0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Peptides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Dipeptides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68593">
                <a:tc>
                  <a:txBody>
                    <a:bodyPr/>
                    <a:lstStyle/>
                    <a:p>
                      <a:r>
                        <a:rPr lang="en-US" dirty="0" smtClean="0"/>
                        <a:t>Gastric lipase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Chief</a:t>
                      </a:r>
                      <a:r>
                        <a:rPr lang="en-US" baseline="0" dirty="0" smtClean="0"/>
                        <a:t> cells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Fatty</a:t>
                      </a:r>
                      <a:r>
                        <a:rPr lang="en-US" baseline="0" dirty="0" smtClean="0"/>
                        <a:t> food (triglycerides)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Fatty acids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Monoglycerides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3847">
                <a:tc>
                  <a:txBody>
                    <a:bodyPr/>
                    <a:lstStyle/>
                    <a:p>
                      <a:r>
                        <a:rPr lang="en-US" dirty="0" smtClean="0"/>
                        <a:t>Renin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Chief</a:t>
                      </a:r>
                      <a:r>
                        <a:rPr lang="en-US" baseline="0" dirty="0" smtClean="0"/>
                        <a:t> cells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Coagulates</a:t>
                      </a:r>
                      <a:r>
                        <a:rPr lang="en-US" baseline="0" dirty="0" smtClean="0"/>
                        <a:t> protein in milk to slow movement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241673">
                <a:tc>
                  <a:txBody>
                    <a:bodyPr/>
                    <a:lstStyle/>
                    <a:p>
                      <a:r>
                        <a:rPr lang="en-US" dirty="0" smtClean="0"/>
                        <a:t>Hydrochloric</a:t>
                      </a:r>
                      <a:r>
                        <a:rPr lang="en-US" baseline="0" dirty="0" smtClean="0"/>
                        <a:t> Acid </a:t>
                      </a:r>
                    </a:p>
                    <a:p>
                      <a:r>
                        <a:rPr lang="en-US" baseline="0" dirty="0" smtClean="0"/>
                        <a:t>(HCL)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Parietal cells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Kills microbes</a:t>
                      </a:r>
                      <a:r>
                        <a:rPr lang="en-US" baseline="0" dirty="0" smtClean="0"/>
                        <a:t> in food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Denatures proteins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Convert pepsinogen to pepsins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Inactivate salivary amylase</a:t>
                      </a:r>
                      <a:endParaRPr lang="en-US" dirty="0"/>
                    </a:p>
                  </a:txBody>
                  <a:tcPr/>
                </a:tc>
              </a:tr>
              <a:tr h="493402">
                <a:tc>
                  <a:txBody>
                    <a:bodyPr/>
                    <a:lstStyle/>
                    <a:p>
                      <a:r>
                        <a:rPr lang="en-US" dirty="0" smtClean="0"/>
                        <a:t>Intrinsic factor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Parietal</a:t>
                      </a:r>
                      <a:r>
                        <a:rPr lang="en-US" baseline="0" dirty="0" smtClean="0"/>
                        <a:t> cells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Absorbs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vit</a:t>
                      </a:r>
                      <a:r>
                        <a:rPr lang="en-US" baseline="0" dirty="0" smtClean="0"/>
                        <a:t> B12 </a:t>
                      </a:r>
                      <a:endParaRPr lang="en-US" dirty="0"/>
                    </a:p>
                  </a:txBody>
                  <a:tcPr/>
                </a:tc>
              </a:tr>
              <a:tr h="955133">
                <a:tc>
                  <a:txBody>
                    <a:bodyPr/>
                    <a:lstStyle/>
                    <a:p>
                      <a:r>
                        <a:rPr lang="en-US" dirty="0" smtClean="0"/>
                        <a:t>Mucus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Mucus neck cells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Form</a:t>
                      </a:r>
                      <a:r>
                        <a:rPr lang="en-US" baseline="0" dirty="0" smtClean="0"/>
                        <a:t> protective barrier that prevents digestion of stomach wall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1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Blackadder ITC" pitchFamily="82" charset="0"/>
              </a:rPr>
              <a:t>End of lesson </a:t>
            </a:r>
            <a:endParaRPr lang="en-US" sz="8000" dirty="0" smtClean="0">
              <a:latin typeface="Blackadder ITC" pitchFamily="82" charset="0"/>
            </a:endParaRPr>
          </a:p>
          <a:p>
            <a:pPr marL="0" indent="0" algn="ctr">
              <a:buNone/>
            </a:pPr>
            <a:r>
              <a:rPr lang="en-US" sz="8000" dirty="0" smtClean="0">
                <a:latin typeface="Blackadder ITC" pitchFamily="82" charset="0"/>
              </a:rPr>
              <a:t>Question </a:t>
            </a:r>
            <a:r>
              <a:rPr lang="en-US" sz="8000" dirty="0" err="1" smtClean="0">
                <a:latin typeface="Blackadder ITC" pitchFamily="82" charset="0"/>
              </a:rPr>
              <a:t>pz</a:t>
            </a:r>
            <a:endParaRPr lang="en-US" sz="8000" dirty="0" smtClean="0">
              <a:latin typeface="Blackadder ITC" pitchFamily="82" charset="0"/>
            </a:endParaRPr>
          </a:p>
          <a:p>
            <a:pPr algn="ctr"/>
            <a:endParaRPr lang="en-US" sz="8000" dirty="0">
              <a:latin typeface="Blackadder ITC" pitchFamily="82" charset="0"/>
            </a:endParaRPr>
          </a:p>
          <a:p>
            <a:pPr marL="0" indent="0" algn="ctr">
              <a:buNone/>
            </a:pPr>
            <a:r>
              <a:rPr lang="en-US" sz="8000" dirty="0" smtClean="0">
                <a:latin typeface="Blackadder ITC" pitchFamily="82" charset="0"/>
              </a:rPr>
              <a:t>Thank you </a:t>
            </a:r>
            <a:endParaRPr lang="en-US" sz="8000" dirty="0"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9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Parts of the stomach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stomach has four parts </a:t>
            </a:r>
            <a:r>
              <a:rPr lang="en-US" dirty="0" err="1" smtClean="0"/>
              <a:t>cardia</a:t>
            </a:r>
            <a:r>
              <a:rPr lang="en-US" dirty="0" smtClean="0"/>
              <a:t>, fundus, body and pylorus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Cardia</a:t>
            </a:r>
            <a:r>
              <a:rPr lang="en-US" b="1" dirty="0" smtClean="0"/>
              <a:t> region </a:t>
            </a:r>
          </a:p>
          <a:p>
            <a:pPr marL="914400" lvl="1" indent="-514350"/>
            <a:r>
              <a:rPr lang="en-US" dirty="0" smtClean="0"/>
              <a:t>Esophagus opens into the stomach here. It s guarded by cardiac sphincter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Fundus  region </a:t>
            </a:r>
          </a:p>
          <a:p>
            <a:pPr marL="914400" lvl="1" indent="-514350"/>
            <a:r>
              <a:rPr lang="en-US" dirty="0" smtClean="0"/>
              <a:t>Small dome-shaped structure that is elevated above the level of esophageal opening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Body or corpus region</a:t>
            </a:r>
          </a:p>
          <a:p>
            <a:pPr marL="914400" lvl="1" indent="-514350"/>
            <a:r>
              <a:rPr lang="en-US" dirty="0" smtClean="0"/>
              <a:t>The largest portion of the stomach that extends from below fundus to pyloric region </a:t>
            </a:r>
          </a:p>
          <a:p>
            <a:pPr marL="914400" lvl="1" indent="-514350"/>
            <a:r>
              <a:rPr lang="en-US" dirty="0" smtClean="0"/>
              <a:t>The angular notch between </a:t>
            </a:r>
            <a:r>
              <a:rPr lang="en-US" dirty="0" err="1" smtClean="0"/>
              <a:t>antrum</a:t>
            </a:r>
            <a:r>
              <a:rPr lang="en-US" dirty="0" smtClean="0"/>
              <a:t> and body is called </a:t>
            </a:r>
            <a:r>
              <a:rPr lang="en-US" b="1" dirty="0" err="1" smtClean="0"/>
              <a:t>incisura</a:t>
            </a:r>
            <a:r>
              <a:rPr lang="en-US" b="1" dirty="0" smtClean="0"/>
              <a:t> </a:t>
            </a:r>
            <a:r>
              <a:rPr lang="en-US" b="1" dirty="0" err="1" smtClean="0"/>
              <a:t>angularis</a:t>
            </a:r>
            <a:r>
              <a:rPr lang="en-US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Parts of stomach </a:t>
            </a:r>
            <a:r>
              <a:rPr lang="en-US" b="1" dirty="0" err="1" smtClean="0"/>
              <a:t>contin</a:t>
            </a:r>
            <a:r>
              <a:rPr lang="en-US" b="1" dirty="0" smtClean="0"/>
              <a:t>……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943600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en-US" sz="3000" b="1" dirty="0">
                <a:solidFill>
                  <a:prstClr val="black"/>
                </a:solidFill>
              </a:rPr>
              <a:t>Pyloric region </a:t>
            </a:r>
            <a:endParaRPr lang="en-US" sz="3000" b="1" dirty="0" smtClean="0">
              <a:solidFill>
                <a:prstClr val="black"/>
              </a:solidFill>
            </a:endParaRPr>
          </a:p>
          <a:p>
            <a:pPr lvl="1"/>
            <a:r>
              <a:rPr lang="en-US" sz="2600" dirty="0" smtClean="0">
                <a:solidFill>
                  <a:prstClr val="black"/>
                </a:solidFill>
              </a:rPr>
              <a:t>This is the part of the stomach that connects stomach to the duodenum </a:t>
            </a:r>
            <a:endParaRPr lang="en-US" sz="2600" dirty="0">
              <a:solidFill>
                <a:prstClr val="black"/>
              </a:solidFill>
            </a:endParaRPr>
          </a:p>
          <a:p>
            <a:pPr marL="914400" lvl="1" indent="-514350"/>
            <a:r>
              <a:rPr lang="en-US" sz="2600" dirty="0">
                <a:solidFill>
                  <a:prstClr val="black"/>
                </a:solidFill>
              </a:rPr>
              <a:t>Pyloric region has two parts </a:t>
            </a:r>
            <a:endParaRPr lang="en-US" sz="2600" dirty="0" smtClean="0">
              <a:solidFill>
                <a:prstClr val="black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600" b="1" dirty="0" smtClean="0">
                <a:solidFill>
                  <a:prstClr val="black"/>
                </a:solidFill>
              </a:rPr>
              <a:t>Pyloric Antrum </a:t>
            </a:r>
            <a:r>
              <a:rPr lang="en-US" sz="2600" dirty="0" smtClean="0">
                <a:solidFill>
                  <a:prstClr val="black"/>
                </a:solidFill>
              </a:rPr>
              <a:t>– connects to the body of the stomach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b="1" dirty="0" smtClean="0">
                <a:solidFill>
                  <a:prstClr val="black"/>
                </a:solidFill>
              </a:rPr>
              <a:t>Pyloric canal – </a:t>
            </a:r>
            <a:r>
              <a:rPr lang="en-US" sz="2600" dirty="0" smtClean="0">
                <a:solidFill>
                  <a:prstClr val="black"/>
                </a:solidFill>
              </a:rPr>
              <a:t>connects to the duodenum </a:t>
            </a:r>
          </a:p>
          <a:p>
            <a:r>
              <a:rPr lang="en-US" sz="3000" dirty="0" smtClean="0">
                <a:solidFill>
                  <a:prstClr val="black"/>
                </a:solidFill>
              </a:rPr>
              <a:t>When the stomach is empty it forms folds called </a:t>
            </a:r>
            <a:r>
              <a:rPr lang="en-US" sz="3000" b="1" dirty="0" err="1" smtClean="0">
                <a:solidFill>
                  <a:prstClr val="black"/>
                </a:solidFill>
              </a:rPr>
              <a:t>rugae</a:t>
            </a:r>
            <a:r>
              <a:rPr lang="en-US" sz="3000" b="1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3000" dirty="0" smtClean="0">
                <a:solidFill>
                  <a:prstClr val="black"/>
                </a:solidFill>
              </a:rPr>
              <a:t>Pylorus communicates to the duodenum through </a:t>
            </a:r>
            <a:r>
              <a:rPr lang="en-US" sz="3000" b="1" dirty="0" smtClean="0">
                <a:solidFill>
                  <a:prstClr val="black"/>
                </a:solidFill>
              </a:rPr>
              <a:t>pyloric sphincter </a:t>
            </a:r>
          </a:p>
          <a:p>
            <a:r>
              <a:rPr lang="en-US" sz="3000" dirty="0" smtClean="0">
                <a:solidFill>
                  <a:prstClr val="black"/>
                </a:solidFill>
              </a:rPr>
              <a:t>Stomach has two curvatures. On the right side is the </a:t>
            </a:r>
            <a:r>
              <a:rPr lang="en-US" sz="3000" b="1" dirty="0" smtClean="0">
                <a:solidFill>
                  <a:prstClr val="black"/>
                </a:solidFill>
              </a:rPr>
              <a:t>lesser curvature </a:t>
            </a:r>
            <a:r>
              <a:rPr lang="en-US" sz="3000" dirty="0" smtClean="0">
                <a:solidFill>
                  <a:prstClr val="black"/>
                </a:solidFill>
              </a:rPr>
              <a:t>and left side is the </a:t>
            </a:r>
            <a:r>
              <a:rPr lang="en-US" sz="3000" b="1" dirty="0" smtClean="0">
                <a:solidFill>
                  <a:prstClr val="black"/>
                </a:solidFill>
              </a:rPr>
              <a:t>greater curvature</a:t>
            </a:r>
            <a:endParaRPr lang="en-US" sz="3000" b="1" dirty="0">
              <a:solidFill>
                <a:prstClr val="black"/>
              </a:solidFill>
            </a:endParaRPr>
          </a:p>
          <a:p>
            <a:pPr marL="800100" lvl="2" indent="0">
              <a:buNone/>
            </a:pPr>
            <a:endParaRPr lang="en-US" sz="2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Abnormality of the pyloric </a:t>
            </a:r>
            <a:r>
              <a:rPr lang="en-US" dirty="0" err="1" smtClean="0"/>
              <a:t>sphincture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This common in infants. There are two abnormality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/>
              <a:t>Pylorospasm</a:t>
            </a:r>
            <a:r>
              <a:rPr lang="en-US" b="1" dirty="0" smtClean="0"/>
              <a:t> </a:t>
            </a:r>
            <a:r>
              <a:rPr lang="en-US" dirty="0" smtClean="0"/>
              <a:t>– smooth muscle fibers of the sphincter fails to relax and food does not move to the intestine, infant’s stomach become full and is relieved by vomiting.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Pyloric </a:t>
            </a:r>
            <a:r>
              <a:rPr lang="en-US" b="1" dirty="0" err="1" smtClean="0"/>
              <a:t>stensosis</a:t>
            </a:r>
            <a:r>
              <a:rPr lang="en-US" b="1" dirty="0" smtClean="0"/>
              <a:t> </a:t>
            </a:r>
            <a:r>
              <a:rPr lang="en-US" dirty="0" smtClean="0"/>
              <a:t>– pyloric sphincter become narrowed and the symptom is projectile vomiting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stomach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1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of the stomach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stomach plays a role in mechanical breakdown of the food </a:t>
            </a:r>
          </a:p>
          <a:p>
            <a:r>
              <a:rPr lang="en-US" dirty="0" smtClean="0"/>
              <a:t>It liquefies the food (secrete gastric juice) and start chemical digestion of the food </a:t>
            </a:r>
          </a:p>
          <a:p>
            <a:r>
              <a:rPr lang="en-US" dirty="0" smtClean="0"/>
              <a:t>Forms HCL that activate pepsin and play a role in disease prevention </a:t>
            </a:r>
          </a:p>
          <a:p>
            <a:r>
              <a:rPr lang="en-US" dirty="0" smtClean="0"/>
              <a:t>Produce intrinsic factor that help in absorption of VIT B 12 </a:t>
            </a:r>
          </a:p>
          <a:p>
            <a:r>
              <a:rPr lang="en-US" dirty="0" smtClean="0"/>
              <a:t> regulate passage of chyme into the intestine</a:t>
            </a:r>
          </a:p>
          <a:p>
            <a:r>
              <a:rPr lang="en-US" dirty="0" smtClean="0"/>
              <a:t>The stomach serves as a food reservoir</a:t>
            </a:r>
          </a:p>
          <a:p>
            <a:r>
              <a:rPr lang="en-US" dirty="0" smtClean="0"/>
              <a:t>Secrete hormone gastric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Gastric glands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Gastric glands are classified into three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Fundic glands/main gastric or oxyntic glands located on the body of the fundus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Pyloric glands – present in the pyloric part of the stomach and made of </a:t>
            </a:r>
            <a:r>
              <a:rPr lang="en-US" dirty="0" err="1" smtClean="0"/>
              <a:t>enterochromaffin</a:t>
            </a:r>
            <a:r>
              <a:rPr lang="en-US" dirty="0" smtClean="0"/>
              <a:t> cells, G-cells, mucus cells and </a:t>
            </a:r>
            <a:r>
              <a:rPr lang="en-US" dirty="0" err="1" smtClean="0"/>
              <a:t>enterochromaffin</a:t>
            </a:r>
            <a:r>
              <a:rPr lang="en-US" dirty="0" smtClean="0"/>
              <a:t>-like cells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Cardiac glands – located in the cardiac region of the stomach and contain EC cells, ECL cells, and chief cells </a:t>
            </a:r>
          </a:p>
          <a:p>
            <a:r>
              <a:rPr lang="en-US" dirty="0" smtClean="0"/>
              <a:t>The stomach lining is covered with simple columnar epithelium </a:t>
            </a:r>
          </a:p>
          <a:p>
            <a:r>
              <a:rPr lang="en-US" dirty="0" smtClean="0"/>
              <a:t>The mucosal surface forms numerous tube-like gastric pits that are the opening of gastric glands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4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Glands of the fundus and body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These glands are divided into exocrine gland cells and enteroendocrine glands cells </a:t>
            </a:r>
          </a:p>
          <a:p>
            <a:pPr marL="0" indent="0">
              <a:buNone/>
            </a:pPr>
            <a:r>
              <a:rPr lang="en-US" b="1" dirty="0" smtClean="0"/>
              <a:t>Exocrine glands </a:t>
            </a:r>
          </a:p>
          <a:p>
            <a:pPr lvl="1"/>
            <a:r>
              <a:rPr lang="en-US" dirty="0" smtClean="0"/>
              <a:t>Secrete their products directly into the lumen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Parietal cells or oxyntic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Mucous neck cells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Chief cells or pepsinogen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Surface mucous cells</a:t>
            </a:r>
          </a:p>
          <a:p>
            <a:pPr marL="40005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1147</Words>
  <Application>Microsoft Office PowerPoint</Application>
  <PresentationFormat>On-screen Show (4:3)</PresentationFormat>
  <Paragraphs>167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STOMACH </vt:lpstr>
      <vt:lpstr>The stomach </vt:lpstr>
      <vt:lpstr>Parts of the stomach</vt:lpstr>
      <vt:lpstr>Parts of stomach contin……</vt:lpstr>
      <vt:lpstr>Abnormality of the pyloric sphincture </vt:lpstr>
      <vt:lpstr>Structure of stomach </vt:lpstr>
      <vt:lpstr>Functions of the stomach </vt:lpstr>
      <vt:lpstr>Gastric glands </vt:lpstr>
      <vt:lpstr>Glands of the fundus and body </vt:lpstr>
      <vt:lpstr>Exocrine glands </vt:lpstr>
      <vt:lpstr>Exocrine glands </vt:lpstr>
      <vt:lpstr>Gastric glands </vt:lpstr>
      <vt:lpstr>Gastric gland </vt:lpstr>
      <vt:lpstr>Enteroendocrine cells </vt:lpstr>
      <vt:lpstr>Secretary products of gastric glands </vt:lpstr>
      <vt:lpstr>Regulation of stomach secretions </vt:lpstr>
      <vt:lpstr>Cephalic phase </vt:lpstr>
      <vt:lpstr>Cephalic phase </vt:lpstr>
      <vt:lpstr>Gastric phase </vt:lpstr>
      <vt:lpstr>Gastric phase </vt:lpstr>
      <vt:lpstr>Intestinal phase </vt:lpstr>
      <vt:lpstr>Intestinal phase </vt:lpstr>
      <vt:lpstr>Functions of major digestive hormones</vt:lpstr>
      <vt:lpstr>Mechanical digestion in the stomach </vt:lpstr>
      <vt:lpstr>Chemical digestion in the stomach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okwany</dc:creator>
  <cp:lastModifiedBy>jimmy okwany</cp:lastModifiedBy>
  <cp:revision>57</cp:revision>
  <dcterms:created xsi:type="dcterms:W3CDTF">2018-03-12T08:08:42Z</dcterms:created>
  <dcterms:modified xsi:type="dcterms:W3CDTF">2018-03-14T10:20:24Z</dcterms:modified>
</cp:coreProperties>
</file>