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  <p:sldId id="266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1" r:id="rId30"/>
    <p:sldId id="285" r:id="rId31"/>
    <p:sldId id="286" r:id="rId32"/>
    <p:sldId id="287" r:id="rId33"/>
    <p:sldId id="288" r:id="rId34"/>
    <p:sldId id="290" r:id="rId35"/>
    <p:sldId id="292" r:id="rId36"/>
    <p:sldId id="291" r:id="rId37"/>
    <p:sldId id="294" r:id="rId38"/>
    <p:sldId id="295" r:id="rId39"/>
    <p:sldId id="289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18BD-C950-461A-984B-0C163F5D08F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0C01-3E04-419C-9E38-91762A7E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C532-F85B-44FD-9266-C1B60E0BD65D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8735-5215-418F-97C4-230DC7CAF0E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79C5-4C4A-411A-854F-A34D5F0F1913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9AEB-5BD5-46D2-8587-DA32BAE5CEB6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042B-D30F-4259-952C-466403705175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DBA0-836C-4C39-A124-44E35DC21C3E}" type="datetime1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32D-229D-48D2-BF6C-D49B56EF5D7E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6FCB-E70A-42EB-9A50-982F5CAB07D3}" type="datetime1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2E76-EF3F-412F-AE5E-F769B00278B9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DAD-6BA0-4686-A0E8-525AC35BDBBD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6B96-A626-4067-87AF-A919D40AA7A9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1119-634A-4A88-ABB8-AB17982D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Small intestine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8D4-2B32-4C55-A47D-9A168946F961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Intestinal juice and brush-border enzymes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Intestinal is composed of water and mucus and slightly alkaline (pH 7.6)</a:t>
            </a:r>
          </a:p>
          <a:p>
            <a:r>
              <a:rPr lang="en-US" dirty="0" smtClean="0"/>
              <a:t>Intestinal juice mixes with pancreatic secretions to provide absorptive medium </a:t>
            </a:r>
          </a:p>
          <a:p>
            <a:r>
              <a:rPr lang="en-US" dirty="0" smtClean="0"/>
              <a:t>Absorptive cells in small intestine contain several enzymes called </a:t>
            </a:r>
            <a:r>
              <a:rPr lang="en-US" b="1" dirty="0" smtClean="0"/>
              <a:t>BRUSH-BORDER ENZYMES </a:t>
            </a:r>
          </a:p>
          <a:p>
            <a:r>
              <a:rPr lang="en-US" dirty="0" smtClean="0"/>
              <a:t>Among the brush-border enzymes are: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Carbohydrate digesting enzymes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Protein digesting enzymes (peptidases)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Nucleotide digesting enzymes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8A7E-760B-45C2-A513-2A94B2F5D4C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Brush-border enzymes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Carbohydrate-digesting enzymes are;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α-</a:t>
            </a:r>
            <a:r>
              <a:rPr lang="en-US" dirty="0" err="1" smtClean="0"/>
              <a:t>detrinase</a:t>
            </a:r>
            <a:r>
              <a:rPr lang="en-US" dirty="0" smtClean="0"/>
              <a:t>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Maltase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Sucrase</a:t>
            </a:r>
            <a:r>
              <a:rPr lang="en-US" dirty="0" smtClean="0"/>
              <a:t>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Lactase</a:t>
            </a:r>
          </a:p>
          <a:p>
            <a:r>
              <a:rPr lang="en-US" dirty="0" smtClean="0"/>
              <a:t>Protein-digesting enzymes (peptidases)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Aminopeptidase</a:t>
            </a:r>
            <a:r>
              <a:rPr lang="en-US" dirty="0" smtClean="0"/>
              <a:t>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Dipeptidase</a:t>
            </a:r>
            <a:endParaRPr lang="en-US" dirty="0" smtClean="0"/>
          </a:p>
          <a:p>
            <a:pPr marL="628650" indent="-571500"/>
            <a:r>
              <a:rPr lang="en-US" dirty="0" smtClean="0"/>
              <a:t>Nucleotide-digesting enzymes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Nucleosidases</a:t>
            </a:r>
            <a:r>
              <a:rPr lang="en-US" dirty="0" smtClean="0"/>
              <a:t>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Phosphatases </a:t>
            </a:r>
          </a:p>
          <a:p>
            <a:pPr marL="628650" indent="-571500"/>
            <a:r>
              <a:rPr lang="en-US" dirty="0" err="1" smtClean="0"/>
              <a:t>Enterokinase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0302-1D96-4714-B3CD-BFEA9F8CA102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Pancreas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Pancreas is a retroperitoneal gland about 12-15cm long and 2.5cm thick </a:t>
            </a:r>
          </a:p>
          <a:p>
            <a:pPr algn="just"/>
            <a:r>
              <a:rPr lang="en-US" dirty="0" smtClean="0"/>
              <a:t>Pancreas consist of </a:t>
            </a:r>
            <a:r>
              <a:rPr lang="en-US" b="1" dirty="0" smtClean="0"/>
              <a:t>head,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</a:p>
          <a:p>
            <a:pPr algn="just"/>
            <a:r>
              <a:rPr lang="en-US" dirty="0" smtClean="0"/>
              <a:t>Pancreas has exocrine cells that secrete pancreatic juice through </a:t>
            </a:r>
            <a:r>
              <a:rPr lang="en-US" b="1" dirty="0" smtClean="0"/>
              <a:t>pancreatic duct </a:t>
            </a:r>
            <a:r>
              <a:rPr lang="en-US" dirty="0" smtClean="0"/>
              <a:t>or </a:t>
            </a:r>
            <a:r>
              <a:rPr lang="en-US" b="1" dirty="0" smtClean="0"/>
              <a:t>duct of </a:t>
            </a:r>
            <a:r>
              <a:rPr lang="en-US" b="1" dirty="0" err="1" smtClean="0"/>
              <a:t>Wirsung</a:t>
            </a:r>
            <a:r>
              <a:rPr lang="en-US" b="1" dirty="0" smtClean="0"/>
              <a:t>. </a:t>
            </a:r>
            <a:r>
              <a:rPr lang="en-US" dirty="0" smtClean="0"/>
              <a:t>Common bile duct joins pancreatic duct forming a dilated common duct called </a:t>
            </a:r>
            <a:r>
              <a:rPr lang="en-US" b="1" dirty="0" smtClean="0"/>
              <a:t>hepatopancreatic ampulla(ampulla of </a:t>
            </a:r>
            <a:r>
              <a:rPr lang="en-US" b="1" dirty="0" err="1" smtClean="0"/>
              <a:t>vater</a:t>
            </a:r>
            <a:r>
              <a:rPr lang="en-US" b="1" dirty="0" smtClean="0"/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Pancreas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ampulla of </a:t>
            </a:r>
            <a:r>
              <a:rPr lang="en-US" dirty="0" err="1" smtClean="0"/>
              <a:t>vater</a:t>
            </a:r>
            <a:r>
              <a:rPr lang="en-US" dirty="0" smtClean="0"/>
              <a:t> opens into the duodenal mucosa at a point called major duodenal papilla that lies 10cm inferior to the pyloric sphincter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315200" cy="475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Pancreas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14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87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67200" y="5105400"/>
            <a:ext cx="3886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pancreas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The passage of pancreatic juice is regulated by a sphincter called </a:t>
            </a:r>
            <a:r>
              <a:rPr lang="en-US" b="1" dirty="0" smtClean="0"/>
              <a:t>sphincter of hepatopancreatic ampulla</a:t>
            </a:r>
            <a:r>
              <a:rPr lang="en-US" dirty="0" smtClean="0"/>
              <a:t> or </a:t>
            </a:r>
            <a:r>
              <a:rPr lang="en-US" b="1" dirty="0" smtClean="0"/>
              <a:t>sphincter of </a:t>
            </a:r>
            <a:r>
              <a:rPr lang="en-US" b="1" dirty="0" err="1" smtClean="0"/>
              <a:t>Oddi</a:t>
            </a:r>
            <a:endParaRPr lang="en-US" b="1" dirty="0" smtClean="0"/>
          </a:p>
          <a:p>
            <a:r>
              <a:rPr lang="en-US" dirty="0" smtClean="0"/>
              <a:t>Pancreas also has </a:t>
            </a:r>
            <a:r>
              <a:rPr lang="en-US" b="1" dirty="0" smtClean="0"/>
              <a:t>accessory duct (duct of </a:t>
            </a:r>
            <a:r>
              <a:rPr lang="en-US" b="1" dirty="0" err="1" smtClean="0"/>
              <a:t>santorini</a:t>
            </a:r>
            <a:r>
              <a:rPr lang="en-US" b="1" dirty="0" smtClean="0"/>
              <a:t>)</a:t>
            </a:r>
            <a:r>
              <a:rPr lang="en-US" dirty="0" smtClean="0"/>
              <a:t> that is located 2.5 cm superior to the hepatopancreatic ampulla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Pancreatic cells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Pancreas is made of small clusters glandular epithelial cells </a:t>
            </a:r>
          </a:p>
          <a:p>
            <a:r>
              <a:rPr lang="en-US" dirty="0" smtClean="0"/>
              <a:t>99% of these cells are exocrine and are called </a:t>
            </a:r>
            <a:r>
              <a:rPr lang="en-US" b="1" dirty="0" err="1" smtClean="0"/>
              <a:t>acini</a:t>
            </a:r>
            <a:endParaRPr lang="en-US" b="1" dirty="0" smtClean="0"/>
          </a:p>
          <a:p>
            <a:r>
              <a:rPr lang="en-US" b="1" dirty="0" err="1" smtClean="0"/>
              <a:t>Acini</a:t>
            </a:r>
            <a:r>
              <a:rPr lang="en-US" dirty="0" smtClean="0"/>
              <a:t> cells secrete pancreatic juice made of a mixture of fluids and digestive enzymes </a:t>
            </a:r>
          </a:p>
          <a:p>
            <a:r>
              <a:rPr lang="en-US" dirty="0" smtClean="0"/>
              <a:t>The remaining 1% of the clusters called </a:t>
            </a:r>
            <a:r>
              <a:rPr lang="en-US" b="1" dirty="0" smtClean="0"/>
              <a:t>pancreatic islets </a:t>
            </a:r>
            <a:r>
              <a:rPr lang="en-US" dirty="0" smtClean="0"/>
              <a:t>(</a:t>
            </a:r>
            <a:r>
              <a:rPr lang="en-US" b="1" dirty="0" smtClean="0"/>
              <a:t>islet of </a:t>
            </a:r>
            <a:r>
              <a:rPr lang="en-US" b="1" dirty="0" err="1" smtClean="0"/>
              <a:t>langerhan</a:t>
            </a:r>
            <a:r>
              <a:rPr lang="en-US" dirty="0" smtClean="0"/>
              <a:t>) form the endocrine portion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Pancreatic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Islets of </a:t>
            </a:r>
            <a:r>
              <a:rPr lang="en-US" dirty="0" err="1" smtClean="0"/>
              <a:t>langerhans</a:t>
            </a:r>
            <a:r>
              <a:rPr lang="en-US" dirty="0" smtClean="0"/>
              <a:t> secretes the following hormones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Glucagon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Insulin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Somatostatin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Pancreatic polypeptide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 of pancreatic juice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Daily output is about 1200-1500mL</a:t>
            </a:r>
          </a:p>
          <a:p>
            <a:r>
              <a:rPr lang="en-US" dirty="0" smtClean="0"/>
              <a:t>It is a clear and colorless liquid consisting of </a:t>
            </a:r>
          </a:p>
          <a:p>
            <a:pPr lvl="1"/>
            <a:r>
              <a:rPr lang="en-US" dirty="0" smtClean="0"/>
              <a:t>Water </a:t>
            </a:r>
          </a:p>
          <a:p>
            <a:pPr lvl="1"/>
            <a:r>
              <a:rPr lang="en-US" dirty="0" smtClean="0"/>
              <a:t>Salts </a:t>
            </a:r>
          </a:p>
          <a:p>
            <a:pPr lvl="1"/>
            <a:r>
              <a:rPr lang="en-US" dirty="0" smtClean="0"/>
              <a:t>Sodium Bicarbonate</a:t>
            </a:r>
          </a:p>
          <a:p>
            <a:pPr lvl="1"/>
            <a:r>
              <a:rPr lang="en-US" dirty="0" smtClean="0"/>
              <a:t>enzymes </a:t>
            </a:r>
          </a:p>
          <a:p>
            <a:r>
              <a:rPr lang="en-US" dirty="0" smtClean="0"/>
              <a:t>Sodium bicarbonates functions as</a:t>
            </a:r>
          </a:p>
          <a:p>
            <a:pPr lvl="1"/>
            <a:r>
              <a:rPr lang="en-US" dirty="0" smtClean="0"/>
              <a:t>buffering acidic gastric juice to alkaline (pH of 7.1 – 8.2)</a:t>
            </a:r>
          </a:p>
          <a:p>
            <a:pPr lvl="1"/>
            <a:r>
              <a:rPr lang="en-US" dirty="0" smtClean="0"/>
              <a:t>Deactivating pepsin from the stomach</a:t>
            </a:r>
          </a:p>
          <a:p>
            <a:pPr lvl="1"/>
            <a:r>
              <a:rPr lang="en-US" dirty="0" smtClean="0"/>
              <a:t>Creating ideal pH for action of intestinal enzymes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Pancreatic enzymes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Pancreatic amylase (carbohydrate-digesting enzyme)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Protein digesting enzymes</a:t>
            </a:r>
          </a:p>
          <a:p>
            <a:pPr marL="914400" lvl="1" indent="-514350"/>
            <a:r>
              <a:rPr lang="en-US" dirty="0" smtClean="0"/>
              <a:t>Trypsin</a:t>
            </a:r>
          </a:p>
          <a:p>
            <a:pPr marL="914400" lvl="1" indent="-514350"/>
            <a:r>
              <a:rPr lang="en-US" dirty="0" smtClean="0"/>
              <a:t>Chymotrypsin </a:t>
            </a:r>
          </a:p>
          <a:p>
            <a:pPr marL="914400" lvl="1" indent="-514350"/>
            <a:r>
              <a:rPr lang="en-US" dirty="0" smtClean="0"/>
              <a:t>Carboxypeptidase </a:t>
            </a:r>
          </a:p>
          <a:p>
            <a:pPr marL="914400" lvl="1" indent="-514350"/>
            <a:r>
              <a:rPr lang="en-US" dirty="0" err="1" smtClean="0"/>
              <a:t>Elastase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Triglyceride-digesting enzymes</a:t>
            </a:r>
          </a:p>
          <a:p>
            <a:pPr marL="914400" lvl="1" indent="-514350"/>
            <a:r>
              <a:rPr lang="en-US" dirty="0" smtClean="0"/>
              <a:t>Pancreatic Lipase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Nucleic acid-digesting enzyme</a:t>
            </a:r>
          </a:p>
          <a:p>
            <a:pPr marL="914400" lvl="1" indent="-514350"/>
            <a:r>
              <a:rPr lang="en-US" dirty="0" err="1" smtClean="0"/>
              <a:t>Ribonuclease</a:t>
            </a:r>
            <a:r>
              <a:rPr lang="en-US" dirty="0" smtClean="0"/>
              <a:t> </a:t>
            </a:r>
          </a:p>
          <a:p>
            <a:pPr marL="914400" lvl="1" indent="-514350"/>
            <a:r>
              <a:rPr lang="en-US" dirty="0" err="1" smtClean="0"/>
              <a:t>Deoxyribonuclease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Anatomy of small intestine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 intestine in the longest part of the digestive tract</a:t>
            </a:r>
          </a:p>
          <a:p>
            <a:r>
              <a:rPr lang="en-US" dirty="0" smtClean="0"/>
              <a:t>It is about 3m long in a living person and 6.5 in a cadaver </a:t>
            </a:r>
          </a:p>
          <a:p>
            <a:r>
              <a:rPr lang="en-US" dirty="0" smtClean="0"/>
              <a:t>It starts from pyloric sphincter and ends at </a:t>
            </a:r>
            <a:r>
              <a:rPr lang="en-US" dirty="0" err="1" smtClean="0"/>
              <a:t>ileocaecal</a:t>
            </a:r>
            <a:r>
              <a:rPr lang="en-US" dirty="0" smtClean="0"/>
              <a:t> valve that open into the large intestine</a:t>
            </a:r>
          </a:p>
          <a:p>
            <a:r>
              <a:rPr lang="en-US" dirty="0" smtClean="0"/>
              <a:t>Small intestine consist of three parts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Proximal part known as </a:t>
            </a:r>
            <a:r>
              <a:rPr lang="en-US" b="1" dirty="0" smtClean="0"/>
              <a:t>duodenum – 25cm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Middle part known as </a:t>
            </a:r>
            <a:r>
              <a:rPr lang="en-US" b="1" dirty="0" smtClean="0"/>
              <a:t>jejunum – about 1m long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Distal part known as </a:t>
            </a:r>
            <a:r>
              <a:rPr lang="en-US" b="1" dirty="0" smtClean="0"/>
              <a:t>ileum – about 2m long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6AFF-6E81-4086-B19B-91C92236BE28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Pancreatic enzymes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prstClr val="black"/>
                </a:solidFill>
              </a:rPr>
              <a:t>Trypsin is secreted as </a:t>
            </a:r>
            <a:r>
              <a:rPr lang="en-US" sz="2700" dirty="0" err="1" smtClean="0">
                <a:solidFill>
                  <a:prstClr val="black"/>
                </a:solidFill>
              </a:rPr>
              <a:t>trypsinogen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</a:p>
          <a:p>
            <a:pPr marL="514350" lvl="0" indent="-514350"/>
            <a:r>
              <a:rPr lang="en-US" sz="2700" dirty="0" smtClean="0">
                <a:solidFill>
                  <a:prstClr val="black"/>
                </a:solidFill>
              </a:rPr>
              <a:t>Chymotrypsin is secreted as </a:t>
            </a:r>
            <a:r>
              <a:rPr lang="en-US" sz="2700" dirty="0" err="1" smtClean="0">
                <a:solidFill>
                  <a:prstClr val="black"/>
                </a:solidFill>
              </a:rPr>
              <a:t>chymotrypsinogen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</a:p>
          <a:p>
            <a:pPr marL="514350" lvl="0" indent="-514350"/>
            <a:r>
              <a:rPr lang="en-US" sz="2700" dirty="0" smtClean="0">
                <a:solidFill>
                  <a:prstClr val="black"/>
                </a:solidFill>
              </a:rPr>
              <a:t>Pancreatic </a:t>
            </a:r>
            <a:r>
              <a:rPr lang="en-US" sz="2700" dirty="0" err="1" smtClean="0">
                <a:solidFill>
                  <a:prstClr val="black"/>
                </a:solidFill>
              </a:rPr>
              <a:t>acinar</a:t>
            </a:r>
            <a:r>
              <a:rPr lang="en-US" sz="2700" dirty="0" smtClean="0">
                <a:solidFill>
                  <a:prstClr val="black"/>
                </a:solidFill>
              </a:rPr>
              <a:t> cells also produce an enzyme called </a:t>
            </a:r>
            <a:r>
              <a:rPr lang="en-US" sz="2700" b="1" dirty="0" smtClean="0">
                <a:solidFill>
                  <a:prstClr val="black"/>
                </a:solidFill>
              </a:rPr>
              <a:t>trypsin inhibitor </a:t>
            </a:r>
            <a:r>
              <a:rPr lang="en-US" sz="2700" dirty="0" smtClean="0">
                <a:solidFill>
                  <a:prstClr val="black"/>
                </a:solidFill>
              </a:rPr>
              <a:t>that can neutralize any trypsin form accidentally in the pancreas</a:t>
            </a:r>
          </a:p>
          <a:p>
            <a:pPr marL="514350" lvl="0" indent="-514350"/>
            <a:r>
              <a:rPr lang="en-US" sz="2700" dirty="0" smtClean="0">
                <a:solidFill>
                  <a:prstClr val="black"/>
                </a:solidFill>
              </a:rPr>
              <a:t>When </a:t>
            </a:r>
            <a:r>
              <a:rPr lang="en-US" sz="2700" dirty="0" err="1" smtClean="0">
                <a:solidFill>
                  <a:prstClr val="black"/>
                </a:solidFill>
              </a:rPr>
              <a:t>trypsinogen</a:t>
            </a:r>
            <a:r>
              <a:rPr lang="en-US" sz="2700" dirty="0" smtClean="0">
                <a:solidFill>
                  <a:prstClr val="black"/>
                </a:solidFill>
              </a:rPr>
              <a:t> reaches small intestine, </a:t>
            </a:r>
            <a:r>
              <a:rPr lang="en-US" sz="2700" dirty="0" err="1" smtClean="0">
                <a:solidFill>
                  <a:prstClr val="black"/>
                </a:solidFill>
              </a:rPr>
              <a:t>enterokinase</a:t>
            </a:r>
            <a:r>
              <a:rPr lang="en-US" sz="2700" dirty="0" smtClean="0">
                <a:solidFill>
                  <a:prstClr val="black"/>
                </a:solidFill>
              </a:rPr>
              <a:t> (brush-border enzyme) activates it to trypsin</a:t>
            </a:r>
          </a:p>
          <a:p>
            <a:pPr marL="514350" lvl="0" indent="-514350"/>
            <a:r>
              <a:rPr lang="en-US" sz="2700" dirty="0" smtClean="0">
                <a:solidFill>
                  <a:prstClr val="black"/>
                </a:solidFill>
              </a:rPr>
              <a:t>Trypsin then activates precursors of </a:t>
            </a:r>
            <a:r>
              <a:rPr lang="en-US" sz="2700" dirty="0" err="1" smtClean="0">
                <a:solidFill>
                  <a:prstClr val="black"/>
                </a:solidFill>
              </a:rPr>
              <a:t>chymotrypsiongen</a:t>
            </a:r>
            <a:r>
              <a:rPr lang="en-US" sz="2700" dirty="0" smtClean="0">
                <a:solidFill>
                  <a:prstClr val="black"/>
                </a:solidFill>
              </a:rPr>
              <a:t>, </a:t>
            </a:r>
            <a:r>
              <a:rPr lang="en-US" sz="2700" dirty="0" err="1" smtClean="0">
                <a:solidFill>
                  <a:prstClr val="black"/>
                </a:solidFill>
              </a:rPr>
              <a:t>procarboxypeptidase</a:t>
            </a:r>
            <a:r>
              <a:rPr lang="en-US" sz="2700" dirty="0" smtClean="0">
                <a:solidFill>
                  <a:prstClr val="black"/>
                </a:solidFill>
              </a:rPr>
              <a:t>, </a:t>
            </a:r>
            <a:r>
              <a:rPr lang="en-US" sz="2700" dirty="0" err="1" smtClean="0">
                <a:solidFill>
                  <a:prstClr val="black"/>
                </a:solidFill>
              </a:rPr>
              <a:t>proelastase</a:t>
            </a:r>
            <a:r>
              <a:rPr lang="en-US" sz="2700" dirty="0" smtClean="0">
                <a:solidFill>
                  <a:prstClr val="black"/>
                </a:solidFill>
              </a:rPr>
              <a:t> to active forms i.e. chymotrypsin, </a:t>
            </a:r>
            <a:r>
              <a:rPr lang="en-US" sz="2700" dirty="0" err="1" smtClean="0">
                <a:solidFill>
                  <a:prstClr val="black"/>
                </a:solidFill>
              </a:rPr>
              <a:t>carboxypeptidase</a:t>
            </a:r>
            <a:r>
              <a:rPr lang="en-US" sz="2700" dirty="0" smtClean="0">
                <a:solidFill>
                  <a:prstClr val="black"/>
                </a:solidFill>
              </a:rPr>
              <a:t>, and </a:t>
            </a:r>
            <a:r>
              <a:rPr lang="en-US" sz="2700" dirty="0" err="1" smtClean="0">
                <a:solidFill>
                  <a:prstClr val="black"/>
                </a:solidFill>
              </a:rPr>
              <a:t>elastase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</a:p>
          <a:p>
            <a:pPr marL="514350" lvl="0" indent="-514350"/>
            <a:endParaRPr lang="en-US" sz="27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chemical digestion of </a:t>
            </a:r>
            <a:r>
              <a:rPr lang="en-US" b="1" dirty="0" smtClean="0"/>
              <a:t>carbohydrate</a:t>
            </a:r>
            <a:r>
              <a:rPr lang="en-US" dirty="0" smtClean="0"/>
              <a:t>  in the small intestine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03064"/>
              </p:ext>
            </p:extLst>
          </p:nvPr>
        </p:nvGraphicFramePr>
        <p:xfrm>
          <a:off x="228600" y="1371600"/>
          <a:ext cx="8763000" cy="472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076450"/>
                <a:gridCol w="2305050"/>
                <a:gridCol w="2190750"/>
              </a:tblGrid>
              <a:tr h="8870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Enzymes 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 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Substrate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Products 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3671"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</a:t>
                      </a:r>
                      <a:r>
                        <a:rPr lang="en-US" baseline="0" dirty="0" smtClean="0"/>
                        <a:t> amylase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Polysaccharides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Maltose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7316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Sucrase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intestine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Sucrose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 and</a:t>
                      </a:r>
                      <a:r>
                        <a:rPr lang="en-US" baseline="0" dirty="0" smtClean="0"/>
                        <a:t> fructose </a:t>
                      </a:r>
                      <a:endParaRPr lang="en-US" dirty="0"/>
                    </a:p>
                  </a:txBody>
                  <a:tcPr/>
                </a:tc>
              </a:tr>
              <a:tr h="971850">
                <a:tc>
                  <a:txBody>
                    <a:bodyPr/>
                    <a:lstStyle/>
                    <a:p>
                      <a:r>
                        <a:rPr lang="en-US" dirty="0" smtClean="0"/>
                        <a:t>Maltase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intestine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Maltose and </a:t>
                      </a:r>
                      <a:r>
                        <a:rPr lang="en-US" dirty="0" err="1" smtClean="0"/>
                        <a:t>maltotriose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  and</a:t>
                      </a:r>
                      <a:r>
                        <a:rPr lang="en-US" baseline="0" dirty="0" smtClean="0"/>
                        <a:t> glucose </a:t>
                      </a:r>
                      <a:endParaRPr lang="en-US" dirty="0"/>
                    </a:p>
                  </a:txBody>
                  <a:tcPr/>
                </a:tc>
              </a:tr>
              <a:tr h="731628">
                <a:tc>
                  <a:txBody>
                    <a:bodyPr/>
                    <a:lstStyle/>
                    <a:p>
                      <a:r>
                        <a:rPr lang="en-US" dirty="0" smtClean="0"/>
                        <a:t>Lactase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intestine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Lactose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 and galactose </a:t>
                      </a:r>
                      <a:endParaRPr lang="en-US" dirty="0"/>
                    </a:p>
                  </a:txBody>
                  <a:tcPr/>
                </a:tc>
              </a:tr>
              <a:tr h="808616">
                <a:tc>
                  <a:txBody>
                    <a:bodyPr/>
                    <a:lstStyle/>
                    <a:p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Dextrinase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intestine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Dextrin, maltose,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maltriose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5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Absorption of carbohydrate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final break down of carbohydrates are  monosaccharides </a:t>
            </a:r>
          </a:p>
          <a:p>
            <a:r>
              <a:rPr lang="en-US" dirty="0" smtClean="0"/>
              <a:t>All properly digested products are absorbed leaving only cellulose and fibers in </a:t>
            </a:r>
            <a:r>
              <a:rPr lang="en-US" dirty="0" err="1" smtClean="0"/>
              <a:t>faeces</a:t>
            </a:r>
            <a:endParaRPr lang="en-US" dirty="0" smtClean="0"/>
          </a:p>
          <a:p>
            <a:r>
              <a:rPr lang="en-US" dirty="0" smtClean="0"/>
              <a:t>Fructose is transported via </a:t>
            </a:r>
            <a:r>
              <a:rPr lang="en-US" b="1" dirty="0" smtClean="0"/>
              <a:t>facilitated diffusion </a:t>
            </a:r>
          </a:p>
          <a:p>
            <a:r>
              <a:rPr lang="en-US" dirty="0" smtClean="0"/>
              <a:t>Glucose and galactose via active transport assisted by potassium pump i.e. glucose/galactose and Na</a:t>
            </a:r>
            <a:r>
              <a:rPr lang="en-US" baseline="30000" dirty="0" smtClean="0"/>
              <a:t>+</a:t>
            </a:r>
            <a:r>
              <a:rPr lang="en-US" dirty="0" smtClean="0"/>
              <a:t> transport is driven by Na</a:t>
            </a:r>
            <a:r>
              <a:rPr lang="en-US" baseline="30000" dirty="0" smtClean="0"/>
              <a:t>+</a:t>
            </a:r>
            <a:r>
              <a:rPr lang="en-US" dirty="0" smtClean="0"/>
              <a:t> concentration gradient provided by sodium-potassium pump</a:t>
            </a:r>
          </a:p>
          <a:p>
            <a:pPr lvl="1"/>
            <a:r>
              <a:rPr lang="en-US" dirty="0" smtClean="0"/>
              <a:t>Diffusion of Na</a:t>
            </a:r>
            <a:r>
              <a:rPr lang="en-US" baseline="30000" dirty="0" smtClean="0"/>
              <a:t>+</a:t>
            </a:r>
            <a:r>
              <a:rPr lang="en-US" dirty="0" smtClean="0"/>
              <a:t> downs its concentration gradients provides energy for transport of glucose and galactose across cell membrane </a:t>
            </a:r>
          </a:p>
          <a:p>
            <a:pPr lvl="1"/>
            <a:r>
              <a:rPr lang="en-US" dirty="0" smtClean="0"/>
              <a:t>This process is called </a:t>
            </a:r>
            <a:r>
              <a:rPr lang="en-US" b="1" dirty="0" err="1" smtClean="0"/>
              <a:t>cotransport</a:t>
            </a:r>
            <a:r>
              <a:rPr lang="en-US" b="1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Chemical digestion of protein in the small intestine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811049"/>
              </p:ext>
            </p:extLst>
          </p:nvPr>
        </p:nvGraphicFramePr>
        <p:xfrm>
          <a:off x="152400" y="1295400"/>
          <a:ext cx="8686800" cy="52251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71700"/>
                <a:gridCol w="2471245"/>
                <a:gridCol w="1872155"/>
                <a:gridCol w="2171700"/>
              </a:tblGrid>
              <a:tr h="7184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Enzymes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Source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Substrate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 products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smtClean="0"/>
                        <a:t>Trypsin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 </a:t>
                      </a:r>
                      <a:r>
                        <a:rPr lang="en-US" dirty="0" err="1" smtClean="0"/>
                        <a:t>acinar</a:t>
                      </a:r>
                      <a:r>
                        <a:rPr lang="en-US" dirty="0" smtClean="0"/>
                        <a:t>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Peptides 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smtClean="0"/>
                        <a:t>Chymotrypsin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 </a:t>
                      </a:r>
                      <a:r>
                        <a:rPr lang="en-US" dirty="0" err="1" smtClean="0"/>
                        <a:t>acinar</a:t>
                      </a:r>
                      <a:r>
                        <a:rPr lang="en-US" dirty="0" smtClean="0"/>
                        <a:t>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Peptides 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 </a:t>
                      </a:r>
                      <a:r>
                        <a:rPr lang="en-US" dirty="0" err="1" smtClean="0"/>
                        <a:t>acinar</a:t>
                      </a:r>
                      <a:r>
                        <a:rPr lang="en-US" dirty="0" smtClean="0"/>
                        <a:t>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Peptides 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Carboxypeptidase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 </a:t>
                      </a:r>
                      <a:r>
                        <a:rPr lang="en-US" dirty="0" err="1" smtClean="0"/>
                        <a:t>acinar</a:t>
                      </a:r>
                      <a:r>
                        <a:rPr lang="en-US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Amino acid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carboxyl</a:t>
                      </a:r>
                      <a:r>
                        <a:rPr lang="en-US" baseline="0" dirty="0" smtClean="0"/>
                        <a:t> end of peptide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Amino acids and peptides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Aminopeptidase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intestine (brush-border)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Peptides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Amino acids and peptides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Dipeptidases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intestine (brush-border)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Peptides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Amino acids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Absorption of amino acids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Amino acids are absorbed via active transport in the duodenum and jejunum in a similar way like glucose 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sodium-dependent amino acid cotransporters move amino acids into epithelial cells </a:t>
            </a:r>
            <a:r>
              <a:rPr lang="en-US" dirty="0" smtClean="0">
                <a:solidFill>
                  <a:srgbClr val="000000"/>
                </a:solidFill>
              </a:rPr>
              <a:t>and to the blood stream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Amino acid is then transported through portal vein to the liver and modification are done and then taken to the tissues 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Chemical digestion of 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Lipids are present in diet as triglyceride (one molecule of glycerol and 3 molecules of fatty acids)</a:t>
            </a:r>
          </a:p>
          <a:p>
            <a:r>
              <a:rPr lang="en-US" dirty="0" smtClean="0"/>
              <a:t>Triglyceride molecule is acted upon by three enzymes lingual lipase, gastric lipase and pancreatic lipase </a:t>
            </a:r>
          </a:p>
          <a:p>
            <a:r>
              <a:rPr lang="en-US" dirty="0" smtClean="0"/>
              <a:t>Pancreatic lipase breaks triglycerides into fatty acids and monoglycerides </a:t>
            </a:r>
          </a:p>
          <a:p>
            <a:r>
              <a:rPr lang="en-US" dirty="0" smtClean="0"/>
              <a:t>Lipids are emulsified(large lipids broken down into smaller lipids molecules) by bile salts before enzymatic action can take place </a:t>
            </a:r>
          </a:p>
          <a:p>
            <a:r>
              <a:rPr lang="en-US" dirty="0" smtClean="0"/>
              <a:t>Bile salts are</a:t>
            </a:r>
            <a:r>
              <a:rPr lang="en-US" b="1" dirty="0" smtClean="0"/>
              <a:t> amphipathic </a:t>
            </a:r>
            <a:r>
              <a:rPr lang="en-US" dirty="0" smtClean="0"/>
              <a:t>i.e. has both hydrophobic and hydrophilic region. This property gives bile salt ability of emulsification of lipids into small globules</a:t>
            </a:r>
          </a:p>
          <a:p>
            <a:r>
              <a:rPr lang="en-US" dirty="0" smtClean="0"/>
              <a:t>Emulsification of lipids increases surface area for fat pancreatic lipase activity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Absorption of lipids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Lipids are absorbed via simple diffusion to the lacteals of a villus </a:t>
            </a:r>
          </a:p>
          <a:p>
            <a:r>
              <a:rPr lang="en-US" dirty="0" smtClean="0"/>
              <a:t>In adult 95% of lipids are absorbed while 85% infants are absorbed in infants </a:t>
            </a:r>
          </a:p>
          <a:p>
            <a:r>
              <a:rPr lang="en-US" dirty="0" smtClean="0"/>
              <a:t>Triglycerides are broken down after emulsification to monoglycerides and fatty acids that are either </a:t>
            </a:r>
            <a:r>
              <a:rPr lang="en-US" b="1" dirty="0" smtClean="0"/>
              <a:t>short</a:t>
            </a:r>
            <a:r>
              <a:rPr lang="en-US" dirty="0" smtClean="0"/>
              <a:t> or </a:t>
            </a:r>
            <a:r>
              <a:rPr lang="en-US" b="1" dirty="0" smtClean="0"/>
              <a:t>long chains </a:t>
            </a:r>
          </a:p>
          <a:p>
            <a:r>
              <a:rPr lang="en-US" dirty="0" smtClean="0"/>
              <a:t> short chain fatty acids are hydrophobic dissolved in watery intestinal chyme and are absorbed into absorptive cells by simple diffusion </a:t>
            </a:r>
          </a:p>
          <a:p>
            <a:r>
              <a:rPr lang="en-US" dirty="0" smtClean="0"/>
              <a:t>Long chain fatty acids are hydrophobic and binds with bile salt to form </a:t>
            </a:r>
            <a:r>
              <a:rPr lang="en-US" b="1" dirty="0" smtClean="0"/>
              <a:t>micelles</a:t>
            </a:r>
            <a:r>
              <a:rPr lang="en-US" dirty="0" smtClean="0"/>
              <a:t> that helps its absorption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Absorption of lipids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the absorptive cells, long chain fatty acid binds with monoglycerides to form </a:t>
            </a:r>
            <a:r>
              <a:rPr lang="en-US" dirty="0" smtClean="0"/>
              <a:t>triglycerides that aggregate with phospholipids and cholesterols. </a:t>
            </a:r>
          </a:p>
          <a:p>
            <a:r>
              <a:rPr lang="en-US" dirty="0" smtClean="0"/>
              <a:t>This aggregate is now called  chylomicrons and are shade off from the absorptive cells by exocytosis. However, chylomicron is large and can not enter  capillaries</a:t>
            </a:r>
          </a:p>
          <a:p>
            <a:r>
              <a:rPr lang="en-US" dirty="0" smtClean="0"/>
              <a:t>Chylomicrons enter lacteals and transported by lymphatic vessel to the thoracic duct and enter blood at the left </a:t>
            </a:r>
            <a:r>
              <a:rPr lang="en-US" dirty="0" err="1" smtClean="0"/>
              <a:t>subclavian</a:t>
            </a:r>
            <a:r>
              <a:rPr lang="en-US" dirty="0" smtClean="0"/>
              <a:t> vein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Digestion of nucleic acids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91487"/>
              </p:ext>
            </p:extLst>
          </p:nvPr>
        </p:nvGraphicFramePr>
        <p:xfrm>
          <a:off x="228600" y="1600200"/>
          <a:ext cx="8610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264962"/>
                <a:gridCol w="2040338"/>
                <a:gridCol w="2152650"/>
              </a:tblGrid>
              <a:tr h="113181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Enzymes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Substrate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End products </a:t>
                      </a:r>
                      <a:endParaRPr lang="en-US" sz="2800" dirty="0"/>
                    </a:p>
                  </a:txBody>
                  <a:tcPr/>
                </a:tc>
              </a:tr>
              <a:tr h="117655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Nucleasidase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   Phosphatase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intestine </a:t>
                      </a:r>
                    </a:p>
                    <a:p>
                      <a:r>
                        <a:rPr lang="en-US" dirty="0" smtClean="0"/>
                        <a:t>(brush-border)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Nucleotides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Nitrogenous bases, pentose, phosphate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11318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Ribonuclease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 </a:t>
                      </a:r>
                      <a:r>
                        <a:rPr lang="en-US" dirty="0" err="1" smtClean="0"/>
                        <a:t>acinar</a:t>
                      </a:r>
                      <a:r>
                        <a:rPr lang="en-US" dirty="0" smtClean="0"/>
                        <a:t>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Ribonucleic</a:t>
                      </a:r>
                      <a:r>
                        <a:rPr lang="en-US" baseline="0" dirty="0" smtClean="0"/>
                        <a:t> acid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Nucleotides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1318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Deoxyribonuclease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Pancreatic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acinar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Deoxyribuceic</a:t>
                      </a:r>
                      <a:r>
                        <a:rPr lang="en-US" baseline="0" dirty="0" smtClean="0"/>
                        <a:t> acid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Nucleotides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Absorption of nutrients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609600"/>
            <a:ext cx="876300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0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adaptations of the small intestine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 intestine is long which provides a large surface area for digestion and absorption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of microvilli and villi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of circular folds called </a:t>
            </a:r>
            <a:r>
              <a:rPr lang="en-US" dirty="0" err="1" smtClean="0"/>
              <a:t>plicae</a:t>
            </a:r>
            <a:r>
              <a:rPr lang="en-US" dirty="0" smtClean="0"/>
              <a:t> </a:t>
            </a:r>
            <a:r>
              <a:rPr lang="en-US" dirty="0" err="1" smtClean="0"/>
              <a:t>circulares</a:t>
            </a:r>
            <a:r>
              <a:rPr lang="en-US" dirty="0" smtClean="0"/>
              <a:t> that are enriched with capillaries and lacteals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of permeable membrane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Glands that secrete digestive enzymes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Bicarbonate ions from gall bladder that deactivate acidic medium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Mucus secreting cells e.g. goblet cells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1A-C15D-4A97-A478-D07F47B131E9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Large intestine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06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Large intestine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large intestine is about 1.5m long and 6.5cm in diameter </a:t>
            </a:r>
          </a:p>
          <a:p>
            <a:r>
              <a:rPr lang="en-US" dirty="0" smtClean="0"/>
              <a:t>It is attached posteriorly by </a:t>
            </a:r>
            <a:r>
              <a:rPr lang="en-US" b="1" dirty="0" err="1" smtClean="0"/>
              <a:t>mesocolon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four major regions of the large intestine are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Cecum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Colon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Rectum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Anal canal </a:t>
            </a:r>
          </a:p>
          <a:p>
            <a:r>
              <a:rPr lang="en-US" b="1" dirty="0" smtClean="0"/>
              <a:t>Ileocecal sphincter </a:t>
            </a:r>
            <a:r>
              <a:rPr lang="en-US" dirty="0" smtClean="0"/>
              <a:t>(valve) is a mucus membrane located where ileum opens into the large intestine. It allows content to pass from small intestine to the large intestine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Large intestine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cecum is the blinding sac (small pouch –</a:t>
            </a:r>
            <a:r>
              <a:rPr lang="en-US" dirty="0" err="1" smtClean="0"/>
              <a:t>approx</a:t>
            </a:r>
            <a:r>
              <a:rPr lang="en-US" dirty="0" smtClean="0"/>
              <a:t> 6cm )at the junction of small and large intestine </a:t>
            </a:r>
          </a:p>
          <a:p>
            <a:r>
              <a:rPr lang="en-US" dirty="0" smtClean="0"/>
              <a:t>Attached to the cecum is a twisted tubes called </a:t>
            </a:r>
            <a:r>
              <a:rPr lang="en-US" b="1" dirty="0" smtClean="0"/>
              <a:t>appendix</a:t>
            </a:r>
            <a:r>
              <a:rPr lang="en-US" dirty="0" smtClean="0"/>
              <a:t> or </a:t>
            </a:r>
            <a:r>
              <a:rPr lang="en-US" b="1" dirty="0" smtClean="0"/>
              <a:t>vermiform appendix</a:t>
            </a:r>
          </a:p>
          <a:p>
            <a:r>
              <a:rPr lang="en-US" b="1" dirty="0" err="1" smtClean="0"/>
              <a:t>Mesoappendix</a:t>
            </a:r>
            <a:r>
              <a:rPr lang="en-US" dirty="0" smtClean="0"/>
              <a:t> attached appendix to the inferior border of the ileum </a:t>
            </a:r>
          </a:p>
          <a:p>
            <a:r>
              <a:rPr lang="en-US" dirty="0" smtClean="0"/>
              <a:t>Cecum is continuous with  the colon </a:t>
            </a:r>
          </a:p>
          <a:p>
            <a:r>
              <a:rPr lang="en-US" dirty="0" smtClean="0"/>
              <a:t>The colon is divided into four parts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Ascending colon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Transverse colon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Descending colon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Sigmoid colo</a:t>
            </a:r>
            <a:r>
              <a:rPr lang="en-US" dirty="0"/>
              <a:t>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4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Large intestine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Sigmoid colon  is  S-shaped starting at left iliac crest and projecting medially and terminates as rectum at the level of the third sacral vertebra</a:t>
            </a:r>
          </a:p>
          <a:p>
            <a:r>
              <a:rPr lang="en-US" dirty="0" smtClean="0"/>
              <a:t>Rectum is about 20 cm long lying anteriorly to the sacrum and coccyx. The terminal 2-3cm of the ileum forms anal canal </a:t>
            </a:r>
          </a:p>
          <a:p>
            <a:r>
              <a:rPr lang="en-US" dirty="0" smtClean="0"/>
              <a:t>The mucous membrane of anal canal is arranged longitudinal folds called anal column</a:t>
            </a:r>
          </a:p>
          <a:p>
            <a:r>
              <a:rPr lang="en-US" dirty="0" smtClean="0"/>
              <a:t>Anal column has a many network of arteries and vein. It can be dilated abnormally (hemorrhoids)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6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prstClr val="black"/>
                </a:solidFill>
              </a:rPr>
              <a:t>The opening of </a:t>
            </a:r>
            <a:r>
              <a:rPr lang="en-US" sz="3000" dirty="0" smtClean="0">
                <a:solidFill>
                  <a:prstClr val="black"/>
                </a:solidFill>
              </a:rPr>
              <a:t>large intestine</a:t>
            </a:r>
            <a:r>
              <a:rPr lang="en-US" sz="3000" dirty="0" smtClean="0">
                <a:solidFill>
                  <a:prstClr val="black"/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</a:rPr>
              <a:t>to the exterior </a:t>
            </a:r>
            <a:r>
              <a:rPr lang="en-US" sz="3000" dirty="0" smtClean="0">
                <a:solidFill>
                  <a:prstClr val="black"/>
                </a:solidFill>
              </a:rPr>
              <a:t>called </a:t>
            </a:r>
            <a:r>
              <a:rPr lang="en-US" sz="3000" b="1" dirty="0">
                <a:solidFill>
                  <a:prstClr val="black"/>
                </a:solidFill>
              </a:rPr>
              <a:t>anus </a:t>
            </a:r>
            <a:r>
              <a:rPr lang="en-US" sz="3000" dirty="0">
                <a:solidFill>
                  <a:prstClr val="black"/>
                </a:solidFill>
              </a:rPr>
              <a:t>is guarded by two sphincters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</a:rPr>
              <a:t>Internal anal sphincter </a:t>
            </a:r>
            <a:r>
              <a:rPr lang="en-US" sz="2600" dirty="0">
                <a:solidFill>
                  <a:prstClr val="black"/>
                </a:solidFill>
              </a:rPr>
              <a:t>made of smooth muscles </a:t>
            </a:r>
            <a:r>
              <a:rPr lang="en-US" sz="2600" dirty="0" smtClean="0">
                <a:solidFill>
                  <a:prstClr val="black"/>
                </a:solidFill>
              </a:rPr>
              <a:t>(involuntary</a:t>
            </a:r>
            <a:r>
              <a:rPr lang="en-US" sz="2600" dirty="0">
                <a:solidFill>
                  <a:prstClr val="black"/>
                </a:solidFill>
              </a:rPr>
              <a:t>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External </a:t>
            </a:r>
            <a:r>
              <a:rPr lang="en-US" sz="2600" dirty="0" smtClean="0">
                <a:solidFill>
                  <a:prstClr val="black"/>
                </a:solidFill>
              </a:rPr>
              <a:t>anal sphincters made of skeletal muscles (voluntary)</a:t>
            </a:r>
          </a:p>
          <a:p>
            <a:pPr marL="571500" indent="-514350"/>
            <a:r>
              <a:rPr lang="en-US" dirty="0" smtClean="0">
                <a:solidFill>
                  <a:prstClr val="black"/>
                </a:solidFill>
              </a:rPr>
              <a:t>The sphincters keep the anus closed except during defecation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4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Rectum and anal canal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6248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38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large intestine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Meta-Normal"/>
              </a:rPr>
              <a:t>Haustral churning, peristalsis, and mass peristalsis drive the contents of the colon into the rectum.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Meta-Normal"/>
              </a:rPr>
              <a:t>Bacteria </a:t>
            </a:r>
            <a:r>
              <a:rPr lang="en-US" dirty="0">
                <a:latin typeface="Meta-Normal"/>
              </a:rPr>
              <a:t>in the large intestine convert proteins to amino acids, break down amino acids, and produce some B vitamins and vitamin 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Meta-Normal"/>
              </a:rPr>
              <a:t>Absorbing </a:t>
            </a:r>
            <a:r>
              <a:rPr lang="en-US" dirty="0">
                <a:latin typeface="Meta-Normal"/>
              </a:rPr>
              <a:t>some water, ions, and vitamins.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Meta-Normal"/>
              </a:rPr>
              <a:t>Forming </a:t>
            </a:r>
            <a:r>
              <a:rPr lang="en-US" dirty="0">
                <a:latin typeface="Meta-Normal"/>
              </a:rPr>
              <a:t>feces.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Meta-Normal"/>
              </a:rPr>
              <a:t>Defecating </a:t>
            </a:r>
            <a:r>
              <a:rPr lang="en-US" dirty="0">
                <a:latin typeface="Meta-Normal"/>
              </a:rPr>
              <a:t>(emptying the rectum).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6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Mechanical digestion in large intestine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Ileocecal sphincter controls movement of chyme into the large intestine</a:t>
            </a:r>
          </a:p>
          <a:p>
            <a:r>
              <a:rPr lang="en-US" dirty="0" smtClean="0"/>
              <a:t>In the large intestine, there is a </a:t>
            </a:r>
            <a:r>
              <a:rPr lang="en-US" b="1" dirty="0" smtClean="0"/>
              <a:t>haustral churning </a:t>
            </a:r>
            <a:r>
              <a:rPr lang="en-US" dirty="0" smtClean="0"/>
              <a:t>of chyme where haustra remains relax as it fills up. At a certain point of filling, haustra contracts and pushes contents forward</a:t>
            </a:r>
          </a:p>
          <a:p>
            <a:r>
              <a:rPr lang="en-US" dirty="0" smtClean="0"/>
              <a:t>There is small peristalsis also taking place </a:t>
            </a:r>
          </a:p>
          <a:p>
            <a:r>
              <a:rPr lang="en-US" dirty="0" smtClean="0"/>
              <a:t>The final  movement called </a:t>
            </a:r>
            <a:r>
              <a:rPr lang="en-US" b="1" dirty="0" smtClean="0"/>
              <a:t>mass movement </a:t>
            </a:r>
            <a:r>
              <a:rPr lang="en-US" dirty="0" smtClean="0"/>
              <a:t>starts in mid transverse colon and  drive the content into the rectum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Chemical digestion in large intestine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large intestine, there is no enzyme secreted. Only mucus is secreted by glands in large intestine</a:t>
            </a:r>
          </a:p>
          <a:p>
            <a:r>
              <a:rPr lang="en-US" dirty="0" smtClean="0"/>
              <a:t>Chyme is prepared for elimination by bacterial action</a:t>
            </a:r>
          </a:p>
          <a:p>
            <a:r>
              <a:rPr lang="en-US" dirty="0" smtClean="0"/>
              <a:t>The remaining carbohydrate is fermented releasing hydrogen, CO</a:t>
            </a:r>
            <a:r>
              <a:rPr lang="en-US" baseline="-25000" dirty="0" smtClean="0"/>
              <a:t>2</a:t>
            </a:r>
            <a:r>
              <a:rPr lang="en-US" dirty="0" smtClean="0"/>
              <a:t>, methane gases. These gas form </a:t>
            </a:r>
            <a:r>
              <a:rPr lang="en-US" b="1" dirty="0" smtClean="0"/>
              <a:t>flatus </a:t>
            </a:r>
            <a:r>
              <a:rPr lang="en-US" dirty="0" smtClean="0"/>
              <a:t>and when excess it is called flatulence </a:t>
            </a:r>
          </a:p>
          <a:p>
            <a:r>
              <a:rPr lang="en-US" dirty="0" smtClean="0"/>
              <a:t>Bacteria also convert remaining proteins into amino acid. The amino acid is broken into simpler substances like hydrogen </a:t>
            </a:r>
            <a:r>
              <a:rPr lang="en-US" dirty="0" err="1" smtClean="0"/>
              <a:t>sulphide</a:t>
            </a:r>
            <a:r>
              <a:rPr lang="en-US" dirty="0" smtClean="0"/>
              <a:t>, </a:t>
            </a:r>
            <a:r>
              <a:rPr lang="en-US" dirty="0" err="1" smtClean="0"/>
              <a:t>indole</a:t>
            </a:r>
            <a:r>
              <a:rPr lang="en-US" dirty="0" smtClean="0"/>
              <a:t>, and </a:t>
            </a:r>
            <a:r>
              <a:rPr lang="en-US" dirty="0" err="1" smtClean="0"/>
              <a:t>skatole</a:t>
            </a:r>
            <a:r>
              <a:rPr lang="en-US" dirty="0" smtClean="0"/>
              <a:t>. </a:t>
            </a:r>
            <a:r>
              <a:rPr lang="en-US" dirty="0" err="1" smtClean="0"/>
              <a:t>Indole</a:t>
            </a:r>
            <a:r>
              <a:rPr lang="en-US" dirty="0" smtClean="0"/>
              <a:t> is eliminated in feces and contributes to its odor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Defecation reflex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feces reaches the rectum, it causes distention of the rectal wall and stimulate stretch receptors </a:t>
            </a:r>
          </a:p>
          <a:p>
            <a:r>
              <a:rPr lang="en-US" dirty="0" smtClean="0"/>
              <a:t>Impulse from stretch receptors are sent to the sacral portion of the spinal cord.</a:t>
            </a:r>
          </a:p>
          <a:p>
            <a:r>
              <a:rPr lang="en-US" dirty="0" smtClean="0"/>
              <a:t>Motor impulse from the cord travels through parasympathetic nerves to the descending colons, rectum and anus</a:t>
            </a:r>
          </a:p>
          <a:p>
            <a:r>
              <a:rPr lang="en-US" dirty="0" smtClean="0"/>
              <a:t>This impulse contract the rectal muscles increasing the pressure within rectum</a:t>
            </a:r>
          </a:p>
          <a:p>
            <a:r>
              <a:rPr lang="en-US" dirty="0" smtClean="0"/>
              <a:t>The increased pressure together with voluntary contractions of the diaphragm and abdominal muscles and parasympathetic stimulation open the internal anal sphincter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Histology of small intestine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Small intestine is composed of four layers of cells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Mucosa – Composed of layers of epithelium, lamina </a:t>
            </a:r>
            <a:r>
              <a:rPr lang="en-US" dirty="0" err="1" smtClean="0"/>
              <a:t>propria</a:t>
            </a:r>
            <a:r>
              <a:rPr lang="en-US" dirty="0" smtClean="0"/>
              <a:t> and </a:t>
            </a:r>
            <a:r>
              <a:rPr lang="en-US" dirty="0" err="1" smtClean="0"/>
              <a:t>muscularis</a:t>
            </a:r>
            <a:r>
              <a:rPr lang="en-US" dirty="0" smtClean="0"/>
              <a:t> mucosa. The epithelial layer is made of simple columnar epithelium containing many cells called enterocytes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Submucosa</a:t>
            </a:r>
            <a:r>
              <a:rPr lang="en-US" dirty="0" smtClean="0"/>
              <a:t> </a:t>
            </a:r>
          </a:p>
          <a:p>
            <a:pPr marL="1371600" lvl="2" indent="-514350"/>
            <a:r>
              <a:rPr lang="en-US" dirty="0" smtClean="0"/>
              <a:t>The </a:t>
            </a:r>
            <a:r>
              <a:rPr lang="en-US" dirty="0" err="1" smtClean="0"/>
              <a:t>submucosa</a:t>
            </a:r>
            <a:r>
              <a:rPr lang="en-US" dirty="0" smtClean="0"/>
              <a:t> of duodenum contains </a:t>
            </a:r>
            <a:r>
              <a:rPr lang="en-US" dirty="0" err="1" smtClean="0"/>
              <a:t>brunners</a:t>
            </a:r>
            <a:r>
              <a:rPr lang="en-US" dirty="0" smtClean="0"/>
              <a:t> glands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Muscularis</a:t>
            </a:r>
            <a:r>
              <a:rPr lang="en-US" dirty="0" smtClean="0"/>
              <a:t> – of small intestine consists  two layers of smooth muscles i.e. inner circular and outer longitudinal layers – oblique layer is missing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Serosa -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3C7-86EB-48C3-892B-B531E3319127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Defecation reflex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00600"/>
          </a:xfrm>
        </p:spPr>
        <p:txBody>
          <a:bodyPr/>
          <a:lstStyle/>
          <a:p>
            <a:r>
              <a:rPr lang="en-US" dirty="0" smtClean="0"/>
              <a:t>External anal sphincter is voluntarily controlled</a:t>
            </a:r>
          </a:p>
          <a:p>
            <a:pPr lvl="1"/>
            <a:r>
              <a:rPr lang="en-US" dirty="0" smtClean="0"/>
              <a:t>When you voluntarily relax it defecation occur and feces is pushed out of anus</a:t>
            </a:r>
          </a:p>
          <a:p>
            <a:pPr lvl="1"/>
            <a:r>
              <a:rPr lang="en-US" dirty="0" smtClean="0"/>
              <a:t>When you voluntarily constrict it, defecation is postponed </a:t>
            </a:r>
          </a:p>
          <a:p>
            <a:r>
              <a:rPr lang="en-US" dirty="0" smtClean="0"/>
              <a:t>If defecation does no occur feces backup into the sigmoid colon until the next waves of peristaltic movement stimulate stretch receptors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396-582F-4921-9CE9-1396467C27D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14350"/>
            <a:r>
              <a:rPr lang="en-US" sz="2700" dirty="0">
                <a:solidFill>
                  <a:prstClr val="black"/>
                </a:solidFill>
              </a:rPr>
              <a:t>The lamina </a:t>
            </a:r>
            <a:r>
              <a:rPr lang="en-US" sz="2700" dirty="0" err="1">
                <a:solidFill>
                  <a:prstClr val="black"/>
                </a:solidFill>
              </a:rPr>
              <a:t>propria</a:t>
            </a:r>
            <a:r>
              <a:rPr lang="en-US" sz="2700" dirty="0">
                <a:solidFill>
                  <a:prstClr val="black"/>
                </a:solidFill>
              </a:rPr>
              <a:t> of the intestinal mucosa contains  mucosa associated lymphoid tissues (MALT)</a:t>
            </a:r>
          </a:p>
          <a:p>
            <a:r>
              <a:rPr lang="en-US" dirty="0" smtClean="0"/>
              <a:t>Terminal or distal ileum has solitary lymphoid nodules </a:t>
            </a:r>
          </a:p>
          <a:p>
            <a:r>
              <a:rPr lang="en-US" dirty="0" err="1" smtClean="0"/>
              <a:t>Iluem</a:t>
            </a:r>
            <a:r>
              <a:rPr lang="en-US" dirty="0" smtClean="0"/>
              <a:t> also has </a:t>
            </a:r>
            <a:r>
              <a:rPr lang="en-US" dirty="0" err="1" smtClean="0"/>
              <a:t>peyer’s</a:t>
            </a:r>
            <a:r>
              <a:rPr lang="en-US" dirty="0" smtClean="0"/>
              <a:t> patches (aggregated lymphoid follicles) – group of lymphoid nodules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6E9C-0B15-465F-B7A6-B7EC8A8DF31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Cells found within intestinal mucosa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Absorptive cells that absorb nutrients </a:t>
            </a:r>
          </a:p>
          <a:p>
            <a:pPr marL="914400" lvl="1" indent="-514350"/>
            <a:r>
              <a:rPr lang="en-US" dirty="0" smtClean="0"/>
              <a:t>Absorbs products of digestions(nutrients)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Goblets cells that secrete mucus </a:t>
            </a:r>
          </a:p>
          <a:p>
            <a:pPr marL="914400" lvl="1" indent="-514350"/>
            <a:r>
              <a:rPr lang="en-US" dirty="0" smtClean="0"/>
              <a:t>Secrete mucus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Intestinal cells (crypts of </a:t>
            </a:r>
            <a:r>
              <a:rPr lang="en-US" dirty="0" err="1" smtClean="0"/>
              <a:t>lieberkuhn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Secrete intestinal juice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Paneth cells </a:t>
            </a:r>
          </a:p>
          <a:p>
            <a:pPr marL="914400" lvl="1" indent="-514350"/>
            <a:r>
              <a:rPr lang="en-US" dirty="0" smtClean="0"/>
              <a:t>Secretes lysozyme that has bacteriocidal effects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61F1-AC43-4CE5-9CD5-C6832EAD0AD4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Duodenal mucosa contains Brunner’s gland that secrete mucus that neutralize gastric acids </a:t>
            </a:r>
          </a:p>
          <a:p>
            <a:r>
              <a:rPr lang="en-US" dirty="0" smtClean="0"/>
              <a:t>Though GI tract are made of similar layers, the small intestine has some special structural features that favor digestion and absorption</a:t>
            </a:r>
          </a:p>
          <a:p>
            <a:pPr lvl="1"/>
            <a:r>
              <a:rPr lang="en-US" dirty="0" smtClean="0"/>
              <a:t>Circular folds or </a:t>
            </a:r>
            <a:r>
              <a:rPr lang="en-US" dirty="0" err="1" smtClean="0"/>
              <a:t>plicae</a:t>
            </a:r>
            <a:r>
              <a:rPr lang="en-US" dirty="0" smtClean="0"/>
              <a:t> </a:t>
            </a:r>
            <a:r>
              <a:rPr lang="en-US" dirty="0" err="1" smtClean="0"/>
              <a:t>circulares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Villi</a:t>
            </a:r>
          </a:p>
          <a:p>
            <a:pPr lvl="1"/>
            <a:r>
              <a:rPr lang="en-US" dirty="0" smtClean="0"/>
              <a:t>Microvilli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61CE-25D9-4662-8823-CB200F8B93D0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Enteroendocrine</a:t>
            </a:r>
            <a:r>
              <a:rPr lang="en-US" dirty="0" smtClean="0"/>
              <a:t> cells of the intestinal gland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types and secrete hormones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S-cell </a:t>
            </a:r>
          </a:p>
          <a:p>
            <a:pPr marL="1314450" lvl="2" indent="-514350"/>
            <a:r>
              <a:rPr lang="en-US" dirty="0" smtClean="0"/>
              <a:t>Secretes secretin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CCK- cells </a:t>
            </a:r>
          </a:p>
          <a:p>
            <a:pPr marL="1314450" lvl="2" indent="-514350"/>
            <a:r>
              <a:rPr lang="en-US" dirty="0" smtClean="0"/>
              <a:t>Secretes cholecystokinin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K-cells </a:t>
            </a:r>
          </a:p>
          <a:p>
            <a:pPr marL="1314450" lvl="2" indent="-514350"/>
            <a:r>
              <a:rPr lang="en-US" dirty="0" smtClean="0"/>
              <a:t>Secretes glucose-dependent </a:t>
            </a:r>
            <a:r>
              <a:rPr lang="en-US" dirty="0" err="1" smtClean="0"/>
              <a:t>insulinotropic</a:t>
            </a:r>
            <a:r>
              <a:rPr lang="en-US" dirty="0" smtClean="0"/>
              <a:t> peptide(GIP)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FB81-22D6-4513-971B-3829E1A8777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Villa and </a:t>
            </a:r>
            <a:r>
              <a:rPr lang="en-US" dirty="0" err="1" smtClean="0"/>
              <a:t>microvill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747E-74FA-49E4-9648-E8E27608E733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119-634A-4A88-ABB8-AB17982D4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2047</Words>
  <Application>Microsoft Office PowerPoint</Application>
  <PresentationFormat>On-screen Show (4:3)</PresentationFormat>
  <Paragraphs>367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Small intestine </vt:lpstr>
      <vt:lpstr>Anatomy of small intestine </vt:lpstr>
      <vt:lpstr>Functional adaptations of the small intestine </vt:lpstr>
      <vt:lpstr>Histology of small intestine </vt:lpstr>
      <vt:lpstr>PowerPoint Presentation</vt:lpstr>
      <vt:lpstr>Cells found within intestinal mucosa </vt:lpstr>
      <vt:lpstr>PowerPoint Presentation</vt:lpstr>
      <vt:lpstr>Enteroendocrine cells of the intestinal gland </vt:lpstr>
      <vt:lpstr>Villa and microvill</vt:lpstr>
      <vt:lpstr>Intestinal juice and brush-border enzymes </vt:lpstr>
      <vt:lpstr>Brush-border enzymes </vt:lpstr>
      <vt:lpstr>Pancreas</vt:lpstr>
      <vt:lpstr>Pancreas </vt:lpstr>
      <vt:lpstr>Pancreas </vt:lpstr>
      <vt:lpstr>pancreas</vt:lpstr>
      <vt:lpstr>Pancreatic cells </vt:lpstr>
      <vt:lpstr>Pancreatic </vt:lpstr>
      <vt:lpstr>Composition of pancreatic juice </vt:lpstr>
      <vt:lpstr>Pancreatic enzymes </vt:lpstr>
      <vt:lpstr>Pancreatic enzymes </vt:lpstr>
      <vt:lpstr>chemical digestion of carbohydrate  in the small intestine </vt:lpstr>
      <vt:lpstr>Absorption of carbohydrate </vt:lpstr>
      <vt:lpstr>Chemical digestion of protein in the small intestine </vt:lpstr>
      <vt:lpstr>Absorption of amino acids </vt:lpstr>
      <vt:lpstr>Chemical digestion of lipids</vt:lpstr>
      <vt:lpstr>Absorption of lipids </vt:lpstr>
      <vt:lpstr>Absorption of lipids </vt:lpstr>
      <vt:lpstr>Digestion of nucleic acids </vt:lpstr>
      <vt:lpstr>Absorption of nutrients</vt:lpstr>
      <vt:lpstr>Large intestine </vt:lpstr>
      <vt:lpstr>Large intestine</vt:lpstr>
      <vt:lpstr>Large intestine </vt:lpstr>
      <vt:lpstr>Large intestine </vt:lpstr>
      <vt:lpstr>PowerPoint Presentation</vt:lpstr>
      <vt:lpstr>Rectum and anal canal </vt:lpstr>
      <vt:lpstr>Functions of large intestine </vt:lpstr>
      <vt:lpstr>Mechanical digestion in large intestine</vt:lpstr>
      <vt:lpstr>Chemical digestion in large intestine</vt:lpstr>
      <vt:lpstr>Defecation reflex </vt:lpstr>
      <vt:lpstr>Defecation reflex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intestine </dc:title>
  <dc:creator>jimmy okwany</dc:creator>
  <cp:lastModifiedBy>jimmy okwany</cp:lastModifiedBy>
  <cp:revision>84</cp:revision>
  <dcterms:created xsi:type="dcterms:W3CDTF">2018-03-15T04:46:38Z</dcterms:created>
  <dcterms:modified xsi:type="dcterms:W3CDTF">2018-03-19T13:08:19Z</dcterms:modified>
</cp:coreProperties>
</file>