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60" r:id="rId6"/>
    <p:sldId id="259" r:id="rId7"/>
    <p:sldId id="258" r:id="rId8"/>
    <p:sldId id="261" r:id="rId9"/>
    <p:sldId id="262" r:id="rId10"/>
    <p:sldId id="263" r:id="rId11"/>
    <p:sldId id="264" r:id="rId12"/>
    <p:sldId id="265" r:id="rId13"/>
    <p:sldId id="266" r:id="rId14"/>
    <p:sldId id="270" r:id="rId15"/>
    <p:sldId id="267" r:id="rId16"/>
    <p:sldId id="269" r:id="rId17"/>
    <p:sldId id="268" r:id="rId18"/>
    <p:sldId id="271" r:id="rId19"/>
    <p:sldId id="272"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4E72F-FD21-4594-80F9-F1F919ECBC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69591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4E72F-FD21-4594-80F9-F1F919ECBC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133843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4E72F-FD21-4594-80F9-F1F919ECBC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192396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83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3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501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5554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2863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2236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5830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384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4E72F-FD21-4594-80F9-F1F919ECBC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3487475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60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9794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0353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3204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9759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8923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168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86088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7504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02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4E72F-FD21-4594-80F9-F1F919ECBC1B}"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35852902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2089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173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51418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99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4E72F-FD21-4594-80F9-F1F919ECBC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117011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4E72F-FD21-4594-80F9-F1F919ECBC1B}"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283393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4E72F-FD21-4594-80F9-F1F919ECBC1B}"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126991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4E72F-FD21-4594-80F9-F1F919ECBC1B}"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365751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4E72F-FD21-4594-80F9-F1F919ECBC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349541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4E72F-FD21-4594-80F9-F1F919ECBC1B}"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32DD8-0FCD-4033-A79B-C04D5DC708F9}" type="slidenum">
              <a:rPr lang="en-US" smtClean="0"/>
              <a:t>‹#›</a:t>
            </a:fld>
            <a:endParaRPr lang="en-US"/>
          </a:p>
        </p:txBody>
      </p:sp>
    </p:spTree>
    <p:extLst>
      <p:ext uri="{BB962C8B-B14F-4D97-AF65-F5344CB8AC3E}">
        <p14:creationId xmlns:p14="http://schemas.microsoft.com/office/powerpoint/2010/main" val="104718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4E72F-FD21-4594-80F9-F1F919ECBC1B}" type="datetimeFigureOut">
              <a:rPr lang="en-US" smtClean="0"/>
              <a:t>3/7/2018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32DD8-0FCD-4033-A79B-C04D5DC708F9}" type="slidenum">
              <a:rPr lang="en-US" smtClean="0"/>
              <a:t>‹#›</a:t>
            </a:fld>
            <a:endParaRPr lang="en-US"/>
          </a:p>
        </p:txBody>
      </p:sp>
    </p:spTree>
    <p:extLst>
      <p:ext uri="{BB962C8B-B14F-4D97-AF65-F5344CB8AC3E}">
        <p14:creationId xmlns:p14="http://schemas.microsoft.com/office/powerpoint/2010/main" val="3289351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2330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76A09-B2BE-4BCF-B971-BD4F84381BC6}" type="datetimeFigureOut">
              <a:rPr lang="en-US" smtClean="0">
                <a:solidFill>
                  <a:prstClr val="black">
                    <a:tint val="75000"/>
                  </a:prstClr>
                </a:solidFill>
              </a:rPr>
              <a:pPr/>
              <a:t>3/7/2018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ED831-FA97-4C48-BDAB-6D29BD0EE4D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5865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Teeth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066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dirty="0" smtClean="0"/>
              <a:t>Mechanical and chemical digestion in the mouth </a:t>
            </a:r>
            <a:endParaRPr lang="en-US" dirty="0"/>
          </a:p>
        </p:txBody>
      </p:sp>
      <p:sp>
        <p:nvSpPr>
          <p:cNvPr id="3" name="Content Placeholder 2"/>
          <p:cNvSpPr>
            <a:spLocks noGrp="1"/>
          </p:cNvSpPr>
          <p:nvPr>
            <p:ph idx="1"/>
          </p:nvPr>
        </p:nvSpPr>
        <p:spPr>
          <a:xfrm>
            <a:off x="457200" y="1219200"/>
            <a:ext cx="8229600" cy="5562600"/>
          </a:xfrm>
        </p:spPr>
        <p:txBody>
          <a:bodyPr>
            <a:normAutofit/>
          </a:bodyPr>
          <a:lstStyle/>
          <a:p>
            <a:r>
              <a:rPr lang="en-US" b="1" dirty="0" smtClean="0"/>
              <a:t>Mechanical digestion in the mouth</a:t>
            </a:r>
          </a:p>
          <a:p>
            <a:pPr lvl="1"/>
            <a:r>
              <a:rPr lang="en-US" dirty="0" smtClean="0"/>
              <a:t>Done by chewing(mastication) by use of teeth, tongue and mixing with saliva into soft, flexible </a:t>
            </a:r>
            <a:r>
              <a:rPr lang="en-US" b="1" dirty="0" smtClean="0"/>
              <a:t>bolus</a:t>
            </a:r>
            <a:r>
              <a:rPr lang="en-US" dirty="0" smtClean="0"/>
              <a:t> (lump. Food molecules dissolve in water found in saliva</a:t>
            </a:r>
          </a:p>
          <a:p>
            <a:r>
              <a:rPr lang="en-US" b="1" dirty="0" smtClean="0"/>
              <a:t>Chemical digestion in the mouth </a:t>
            </a:r>
          </a:p>
          <a:p>
            <a:pPr lvl="1"/>
            <a:r>
              <a:rPr lang="en-US" dirty="0" smtClean="0"/>
              <a:t>Two enzymes are secreted in the mouth </a:t>
            </a:r>
          </a:p>
          <a:p>
            <a:pPr lvl="2"/>
            <a:r>
              <a:rPr lang="en-US" b="1" dirty="0" smtClean="0"/>
              <a:t>Salivary amylase </a:t>
            </a:r>
            <a:r>
              <a:rPr lang="en-US" dirty="0" smtClean="0"/>
              <a:t>- secreted by salivary glands break down starch into smaller molecules of  disaccharides</a:t>
            </a:r>
          </a:p>
          <a:p>
            <a:pPr lvl="2"/>
            <a:r>
              <a:rPr lang="en-US" b="1" dirty="0" smtClean="0"/>
              <a:t>Lingual lipase </a:t>
            </a:r>
            <a:r>
              <a:rPr lang="en-US" dirty="0" smtClean="0"/>
              <a:t>– secreted by lingual glands in the tongue breaks down fat (triglycerides) into fatty acids and </a:t>
            </a:r>
            <a:r>
              <a:rPr lang="en-US" dirty="0" err="1" smtClean="0"/>
              <a:t>diglycerides</a:t>
            </a:r>
            <a:r>
              <a:rPr lang="en-US" dirty="0" smtClean="0"/>
              <a:t> </a:t>
            </a:r>
            <a:endParaRPr lang="en-US" dirty="0"/>
          </a:p>
        </p:txBody>
      </p:sp>
    </p:spTree>
    <p:extLst>
      <p:ext uri="{BB962C8B-B14F-4D97-AF65-F5344CB8AC3E}">
        <p14:creationId xmlns:p14="http://schemas.microsoft.com/office/powerpoint/2010/main" val="304305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001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32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normAutofit lnSpcReduction="10000"/>
          </a:bodyPr>
          <a:lstStyle/>
          <a:p>
            <a:r>
              <a:rPr lang="en-US" dirty="0">
                <a:latin typeface="Meta-Normal"/>
              </a:rPr>
              <a:t>What structures form the mouth (</a:t>
            </a:r>
            <a:r>
              <a:rPr lang="en-US" dirty="0" smtClean="0">
                <a:latin typeface="Meta-Normal"/>
              </a:rPr>
              <a:t>oral cavity</a:t>
            </a:r>
            <a:r>
              <a:rPr lang="en-US" dirty="0">
                <a:latin typeface="Meta-Normal"/>
              </a:rPr>
              <a:t>)?</a:t>
            </a:r>
          </a:p>
          <a:p>
            <a:r>
              <a:rPr lang="en-US" dirty="0" smtClean="0">
                <a:latin typeface="Meta-Normal"/>
              </a:rPr>
              <a:t>How </a:t>
            </a:r>
            <a:r>
              <a:rPr lang="en-US" dirty="0">
                <a:latin typeface="Meta-Normal"/>
              </a:rPr>
              <a:t>are the major salivary </a:t>
            </a:r>
            <a:r>
              <a:rPr lang="en-US" dirty="0" smtClean="0">
                <a:latin typeface="Meta-Normal"/>
              </a:rPr>
              <a:t>gland distinguished </a:t>
            </a:r>
            <a:r>
              <a:rPr lang="en-US" dirty="0">
                <a:latin typeface="Meta-Normal"/>
              </a:rPr>
              <a:t>on </a:t>
            </a:r>
            <a:r>
              <a:rPr lang="en-US" dirty="0" smtClean="0">
                <a:latin typeface="Meta-Normal"/>
              </a:rPr>
              <a:t>the basis </a:t>
            </a:r>
            <a:r>
              <a:rPr lang="en-US" dirty="0">
                <a:latin typeface="Meta-Normal"/>
              </a:rPr>
              <a:t>of location?</a:t>
            </a:r>
          </a:p>
          <a:p>
            <a:r>
              <a:rPr lang="en-US" dirty="0" smtClean="0">
                <a:latin typeface="Meta-Normal"/>
              </a:rPr>
              <a:t>How </a:t>
            </a:r>
            <a:r>
              <a:rPr lang="en-US" dirty="0">
                <a:latin typeface="Meta-Normal"/>
              </a:rPr>
              <a:t>is the secretion of saliva regulated?</a:t>
            </a:r>
          </a:p>
          <a:p>
            <a:r>
              <a:rPr lang="en-US" dirty="0" smtClean="0">
                <a:latin typeface="Meta-Normal"/>
              </a:rPr>
              <a:t>What </a:t>
            </a:r>
            <a:r>
              <a:rPr lang="en-US" dirty="0">
                <a:latin typeface="Meta-Normal"/>
              </a:rPr>
              <a:t>functions do incisors, </a:t>
            </a:r>
            <a:r>
              <a:rPr lang="en-US" dirty="0" err="1" smtClean="0">
                <a:latin typeface="Meta-Normal"/>
              </a:rPr>
              <a:t>cuspids</a:t>
            </a:r>
            <a:r>
              <a:rPr lang="en-US" dirty="0" smtClean="0">
                <a:latin typeface="Meta-Normal"/>
              </a:rPr>
              <a:t>, premolars</a:t>
            </a:r>
            <a:r>
              <a:rPr lang="en-US" dirty="0">
                <a:latin typeface="Meta-Normal"/>
              </a:rPr>
              <a:t>, </a:t>
            </a:r>
            <a:r>
              <a:rPr lang="en-US" dirty="0" smtClean="0">
                <a:latin typeface="Meta-Normal"/>
              </a:rPr>
              <a:t>and molars </a:t>
            </a:r>
            <a:r>
              <a:rPr lang="en-US" dirty="0">
                <a:latin typeface="Meta-Normal"/>
              </a:rPr>
              <a:t>perform</a:t>
            </a:r>
            <a:r>
              <a:rPr lang="en-US" dirty="0" smtClean="0">
                <a:latin typeface="Meta-Normal"/>
              </a:rPr>
              <a:t>?</a:t>
            </a:r>
          </a:p>
          <a:p>
            <a:r>
              <a:rPr lang="en-US" dirty="0">
                <a:latin typeface="MetaMedium-Roman"/>
              </a:rPr>
              <a:t>Which permanent teeth do not replace any deciduous teeth?</a:t>
            </a:r>
            <a:endParaRPr lang="en-US" dirty="0"/>
          </a:p>
        </p:txBody>
      </p:sp>
    </p:spTree>
    <p:extLst>
      <p:ext uri="{BB962C8B-B14F-4D97-AF65-F5344CB8AC3E}">
        <p14:creationId xmlns:p14="http://schemas.microsoft.com/office/powerpoint/2010/main" val="256483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Esophagus </a:t>
            </a:r>
            <a:endParaRPr lang="en-US" b="1" dirty="0"/>
          </a:p>
        </p:txBody>
      </p:sp>
      <p:sp>
        <p:nvSpPr>
          <p:cNvPr id="3" name="Content Placeholder 2"/>
          <p:cNvSpPr>
            <a:spLocks noGrp="1"/>
          </p:cNvSpPr>
          <p:nvPr>
            <p:ph idx="1"/>
          </p:nvPr>
        </p:nvSpPr>
        <p:spPr>
          <a:xfrm>
            <a:off x="457200" y="1600200"/>
            <a:ext cx="8382000" cy="5029200"/>
          </a:xfrm>
        </p:spPr>
        <p:txBody>
          <a:bodyPr>
            <a:normAutofit/>
          </a:bodyPr>
          <a:lstStyle/>
          <a:p>
            <a:r>
              <a:rPr lang="en-US" dirty="0" smtClean="0"/>
              <a:t>Is  a long muscular tube about 25cm long </a:t>
            </a:r>
          </a:p>
          <a:p>
            <a:r>
              <a:rPr lang="en-US" dirty="0" smtClean="0"/>
              <a:t>It lies posterior to the trachea </a:t>
            </a:r>
          </a:p>
          <a:p>
            <a:r>
              <a:rPr lang="en-US" dirty="0" smtClean="0"/>
              <a:t>Begins at the inferior border of laryngopharynx and passes through mediastinum</a:t>
            </a:r>
          </a:p>
          <a:p>
            <a:r>
              <a:rPr lang="en-US" dirty="0" smtClean="0"/>
              <a:t> it pierces the diaphragm through an opening called </a:t>
            </a:r>
            <a:r>
              <a:rPr lang="en-US" b="1" dirty="0" smtClean="0"/>
              <a:t>esophageal hiatus </a:t>
            </a:r>
          </a:p>
          <a:p>
            <a:r>
              <a:rPr lang="en-US" dirty="0" smtClean="0"/>
              <a:t>Sometimes part of the stomach protrude above the diaphragm through the esophageal hiatus, the condition is called </a:t>
            </a:r>
            <a:r>
              <a:rPr lang="en-US" b="1" dirty="0" smtClean="0"/>
              <a:t>hiatus hernia </a:t>
            </a:r>
            <a:endParaRPr lang="en-US" b="1" dirty="0"/>
          </a:p>
        </p:txBody>
      </p:sp>
    </p:spTree>
    <p:extLst>
      <p:ext uri="{BB962C8B-B14F-4D97-AF65-F5344CB8AC3E}">
        <p14:creationId xmlns:p14="http://schemas.microsoft.com/office/powerpoint/2010/main" val="349703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Structure of oesophagus</a:t>
            </a:r>
            <a:endParaRPr lang="en-US" b="1" dirty="0"/>
          </a:p>
        </p:txBody>
      </p:sp>
      <p:sp>
        <p:nvSpPr>
          <p:cNvPr id="3" name="Content Placeholder 2"/>
          <p:cNvSpPr>
            <a:spLocks noGrp="1"/>
          </p:cNvSpPr>
          <p:nvPr>
            <p:ph idx="1"/>
          </p:nvPr>
        </p:nvSpPr>
        <p:spPr>
          <a:xfrm>
            <a:off x="457200" y="990600"/>
            <a:ext cx="8229600" cy="5562600"/>
          </a:xfrm>
        </p:spPr>
        <p:txBody>
          <a:bodyPr>
            <a:normAutofit/>
          </a:bodyPr>
          <a:lstStyle/>
          <a:p>
            <a:r>
              <a:rPr lang="en-US" dirty="0" smtClean="0"/>
              <a:t>The proximal third is lined by stratified squamous epithelium</a:t>
            </a:r>
          </a:p>
          <a:p>
            <a:r>
              <a:rPr lang="en-US" dirty="0" smtClean="0"/>
              <a:t>Distal third by columnar epithelium </a:t>
            </a:r>
          </a:p>
          <a:p>
            <a:r>
              <a:rPr lang="en-US" dirty="0" smtClean="0"/>
              <a:t>The middle third is line by a mixture of the two </a:t>
            </a:r>
          </a:p>
          <a:p>
            <a:pPr>
              <a:buNone/>
            </a:pPr>
            <a:endParaRPr lang="en-US" dirty="0" smtClean="0"/>
          </a:p>
          <a:p>
            <a:pPr>
              <a:buNone/>
            </a:pPr>
            <a:r>
              <a:rPr lang="en-US" b="1" dirty="0" smtClean="0"/>
              <a:t>    Functions of the mouth, pharynx and oesophagus </a:t>
            </a:r>
          </a:p>
          <a:p>
            <a:pPr lvl="1"/>
            <a:r>
              <a:rPr lang="en-US" dirty="0" smtClean="0"/>
              <a:t>Formation of bolus </a:t>
            </a:r>
          </a:p>
          <a:p>
            <a:pPr lvl="1"/>
            <a:r>
              <a:rPr lang="en-US" dirty="0" smtClean="0"/>
              <a:t>Swallowing </a:t>
            </a:r>
          </a:p>
          <a:p>
            <a:pPr>
              <a:buNone/>
            </a:pPr>
            <a:endParaRPr lang="en-US" dirty="0"/>
          </a:p>
        </p:txBody>
      </p:sp>
    </p:spTree>
    <p:extLst>
      <p:ext uri="{BB962C8B-B14F-4D97-AF65-F5344CB8AC3E}">
        <p14:creationId xmlns:p14="http://schemas.microsoft.com/office/powerpoint/2010/main" val="237074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Deglutition </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Deglutition is the process of swallowing food contents from the mouth through the esophagus to the stomach</a:t>
            </a:r>
          </a:p>
          <a:p>
            <a:r>
              <a:rPr lang="en-US" dirty="0" smtClean="0"/>
              <a:t>Deglutition is a complex process aided by the muscles of the tongues, pharynx and esophagus  as well as mucus and saliva </a:t>
            </a:r>
          </a:p>
          <a:p>
            <a:r>
              <a:rPr lang="en-US" dirty="0" smtClean="0"/>
              <a:t>There are three stages of deglutition </a:t>
            </a:r>
          </a:p>
          <a:p>
            <a:pPr marL="971550" lvl="1" indent="-514350">
              <a:buFont typeface="+mj-lt"/>
              <a:buAutoNum type="arabicPeriod"/>
            </a:pPr>
            <a:r>
              <a:rPr lang="en-US" dirty="0" smtClean="0"/>
              <a:t>The voluntary phase</a:t>
            </a:r>
          </a:p>
          <a:p>
            <a:pPr marL="971550" lvl="1" indent="-514350">
              <a:buFont typeface="+mj-lt"/>
              <a:buAutoNum type="arabicPeriod"/>
            </a:pPr>
            <a:r>
              <a:rPr lang="en-US" dirty="0" err="1" smtClean="0"/>
              <a:t>Pharygeal</a:t>
            </a:r>
            <a:r>
              <a:rPr lang="en-US" dirty="0" smtClean="0"/>
              <a:t> phase </a:t>
            </a:r>
          </a:p>
          <a:p>
            <a:pPr marL="971550" lvl="1" indent="-514350">
              <a:buFont typeface="+mj-lt"/>
              <a:buAutoNum type="arabicPeriod"/>
            </a:pPr>
            <a:r>
              <a:rPr lang="en-US" dirty="0" smtClean="0"/>
              <a:t>Esophageal phase </a:t>
            </a:r>
            <a:endParaRPr lang="en-US" dirty="0"/>
          </a:p>
        </p:txBody>
      </p:sp>
    </p:spTree>
    <p:extLst>
      <p:ext uri="{BB962C8B-B14F-4D97-AF65-F5344CB8AC3E}">
        <p14:creationId xmlns:p14="http://schemas.microsoft.com/office/powerpoint/2010/main" val="231439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Stages of deglutition </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pPr marL="514350" indent="-514350">
              <a:buFont typeface="+mj-lt"/>
              <a:buAutoNum type="arabicPeriod"/>
            </a:pPr>
            <a:r>
              <a:rPr lang="en-US" dirty="0" smtClean="0"/>
              <a:t>Voluntary phase</a:t>
            </a:r>
          </a:p>
          <a:p>
            <a:pPr marL="514350" indent="-514350">
              <a:buFont typeface="Wingdings" pitchFamily="2" charset="2"/>
              <a:buChar char="§"/>
            </a:pPr>
            <a:r>
              <a:rPr lang="en-US" dirty="0" smtClean="0"/>
              <a:t>During this stage food, food is rolled into a bolus during mechanical breakdown in the mouth. </a:t>
            </a:r>
          </a:p>
          <a:p>
            <a:pPr marL="514350" indent="-514350">
              <a:buFont typeface="Wingdings" pitchFamily="2" charset="2"/>
              <a:buChar char="§"/>
            </a:pPr>
            <a:r>
              <a:rPr lang="en-US" dirty="0" smtClean="0"/>
              <a:t>The bolus is pushed by tongue against hard palate, forcing the bolus into oropharynx </a:t>
            </a:r>
          </a:p>
        </p:txBody>
      </p:sp>
    </p:spTree>
    <p:extLst>
      <p:ext uri="{BB962C8B-B14F-4D97-AF65-F5344CB8AC3E}">
        <p14:creationId xmlns:p14="http://schemas.microsoft.com/office/powerpoint/2010/main" val="5061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dirty="0" smtClean="0"/>
              <a:t>2. Pharyngeal </a:t>
            </a:r>
            <a:r>
              <a:rPr lang="en-US" dirty="0"/>
              <a:t>phase</a:t>
            </a:r>
            <a:br>
              <a:rPr lang="en-US" dirty="0"/>
            </a:br>
            <a:endParaRPr lang="en-US" dirty="0"/>
          </a:p>
        </p:txBody>
      </p:sp>
      <p:sp>
        <p:nvSpPr>
          <p:cNvPr id="3" name="Content Placeholder 2"/>
          <p:cNvSpPr>
            <a:spLocks noGrp="1"/>
          </p:cNvSpPr>
          <p:nvPr>
            <p:ph idx="1"/>
          </p:nvPr>
        </p:nvSpPr>
        <p:spPr>
          <a:xfrm>
            <a:off x="304800" y="1066800"/>
            <a:ext cx="8534400" cy="5486400"/>
          </a:xfrm>
        </p:spPr>
        <p:txBody>
          <a:bodyPr>
            <a:normAutofit/>
          </a:bodyPr>
          <a:lstStyle/>
          <a:p>
            <a:pPr marL="914400" lvl="1" indent="-514350">
              <a:buFont typeface="Wingdings" pitchFamily="2" charset="2"/>
              <a:buChar char="§"/>
            </a:pPr>
            <a:r>
              <a:rPr lang="en-US" dirty="0" smtClean="0"/>
              <a:t>Pharyngeal </a:t>
            </a:r>
            <a:r>
              <a:rPr lang="en-US" dirty="0"/>
              <a:t>phase starts by stimulation of receptors in the oropharynx by the bolus of food </a:t>
            </a:r>
          </a:p>
          <a:p>
            <a:pPr marL="914400" lvl="1" indent="-514350">
              <a:buFont typeface="Wingdings" pitchFamily="2" charset="2"/>
              <a:buChar char="§"/>
            </a:pPr>
            <a:r>
              <a:rPr lang="en-US" dirty="0"/>
              <a:t>Impulse generated is sent to the deglutition </a:t>
            </a:r>
            <a:r>
              <a:rPr lang="en-US" dirty="0" err="1"/>
              <a:t>centre</a:t>
            </a:r>
            <a:r>
              <a:rPr lang="en-US" dirty="0"/>
              <a:t> in medulla oblongata </a:t>
            </a:r>
            <a:r>
              <a:rPr lang="en-US" dirty="0" smtClean="0"/>
              <a:t>and lower </a:t>
            </a:r>
            <a:r>
              <a:rPr lang="en-US" dirty="0" err="1" smtClean="0"/>
              <a:t>pon</a:t>
            </a:r>
            <a:r>
              <a:rPr lang="en-US" dirty="0" smtClean="0"/>
              <a:t> </a:t>
            </a:r>
            <a:endParaRPr lang="en-US" dirty="0"/>
          </a:p>
          <a:p>
            <a:pPr marL="914400" lvl="1" indent="-514350">
              <a:buFont typeface="Wingdings" pitchFamily="2" charset="2"/>
              <a:buChar char="§"/>
            </a:pPr>
            <a:r>
              <a:rPr lang="en-US" dirty="0"/>
              <a:t>Efferent impulse </a:t>
            </a:r>
            <a:r>
              <a:rPr lang="en-US" dirty="0" smtClean="0"/>
              <a:t>is transmitted from medulla to </a:t>
            </a:r>
            <a:r>
              <a:rPr lang="en-US" dirty="0"/>
              <a:t>the uvula and soft palate </a:t>
            </a:r>
            <a:r>
              <a:rPr lang="en-US" dirty="0" smtClean="0"/>
              <a:t>making both moves upwards and clos off the nasopharynx </a:t>
            </a:r>
          </a:p>
          <a:p>
            <a:pPr marL="914400" lvl="1" indent="-514350">
              <a:buFont typeface="Wingdings" pitchFamily="2" charset="2"/>
              <a:buChar char="§"/>
            </a:pPr>
            <a:r>
              <a:rPr lang="en-US" dirty="0" smtClean="0"/>
              <a:t>The epiglottis constricts and closes off the larynx preventing food entering trachea </a:t>
            </a:r>
          </a:p>
          <a:p>
            <a:pPr marL="914400" lvl="1" indent="-514350">
              <a:buFont typeface="Wingdings" pitchFamily="2" charset="2"/>
              <a:buChar char="§"/>
            </a:pPr>
            <a:r>
              <a:rPr lang="en-US" dirty="0" smtClean="0"/>
              <a:t>At this point deglutition apnea takes place i.e. breath cessation of breathing</a:t>
            </a:r>
          </a:p>
          <a:p>
            <a:pPr marL="914400" lvl="1" indent="-514350">
              <a:buFont typeface="Wingdings" pitchFamily="2" charset="2"/>
              <a:buChar char="§"/>
            </a:pPr>
            <a:endParaRPr lang="en-US" dirty="0"/>
          </a:p>
          <a:p>
            <a:endParaRPr lang="en-US" dirty="0"/>
          </a:p>
        </p:txBody>
      </p:sp>
    </p:spTree>
    <p:extLst>
      <p:ext uri="{BB962C8B-B14F-4D97-AF65-F5344CB8AC3E}">
        <p14:creationId xmlns:p14="http://schemas.microsoft.com/office/powerpoint/2010/main" val="17122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3. Esophageal phase </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dirty="0" smtClean="0"/>
              <a:t>Esophageal phase starts when food enters esophagus and is the initiation of peristalsis </a:t>
            </a:r>
          </a:p>
          <a:p>
            <a:r>
              <a:rPr lang="en-US" dirty="0" smtClean="0"/>
              <a:t>This phase is also controlled by medulla oblongata </a:t>
            </a:r>
          </a:p>
          <a:p>
            <a:r>
              <a:rPr lang="en-US" dirty="0" smtClean="0"/>
              <a:t>Coordinated contraction and relaxation of circular and longitudinal muscles   of esophagus squeezes bolus towards stomach </a:t>
            </a:r>
          </a:p>
          <a:p>
            <a:r>
              <a:rPr lang="en-US" dirty="0" smtClean="0"/>
              <a:t>As the bolus approaches the end of the esophagus, the lower esophageal sphincter relaxes releases content into the stomach </a:t>
            </a:r>
            <a:endParaRPr lang="en-US" dirty="0"/>
          </a:p>
        </p:txBody>
      </p:sp>
    </p:spTree>
    <p:extLst>
      <p:ext uri="{BB962C8B-B14F-4D97-AF65-F5344CB8AC3E}">
        <p14:creationId xmlns:p14="http://schemas.microsoft.com/office/powerpoint/2010/main" val="176223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02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Teeth </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The teeth are accessory organs located within the socket of alveolar processes of the mandible and maxillae </a:t>
            </a:r>
          </a:p>
          <a:p>
            <a:r>
              <a:rPr lang="en-US" dirty="0" smtClean="0"/>
              <a:t>Alveolar processes are covered by gingivae or gum </a:t>
            </a:r>
          </a:p>
          <a:p>
            <a:r>
              <a:rPr lang="en-US" dirty="0" smtClean="0"/>
              <a:t>The tooth has three main external region </a:t>
            </a:r>
          </a:p>
          <a:p>
            <a:pPr marL="971550" lvl="1" indent="-514350">
              <a:buFont typeface="+mj-lt"/>
              <a:buAutoNum type="arabicPeriod"/>
            </a:pPr>
            <a:r>
              <a:rPr lang="en-US" dirty="0" smtClean="0"/>
              <a:t>The crown – visible above the gum </a:t>
            </a:r>
          </a:p>
          <a:p>
            <a:pPr marL="971550" lvl="1" indent="-514350">
              <a:buFont typeface="+mj-lt"/>
              <a:buAutoNum type="arabicPeriod"/>
            </a:pPr>
            <a:r>
              <a:rPr lang="en-US" dirty="0" smtClean="0"/>
              <a:t>Root – embedded in the socket </a:t>
            </a:r>
          </a:p>
          <a:p>
            <a:pPr marL="971550" lvl="1" indent="-514350">
              <a:buFont typeface="+mj-lt"/>
              <a:buAutoNum type="arabicPeriod"/>
            </a:pPr>
            <a:r>
              <a:rPr lang="en-US" dirty="0" smtClean="0"/>
              <a:t>Neck – constricted junction of the crown and root  </a:t>
            </a:r>
            <a:endParaRPr lang="en-US" dirty="0"/>
          </a:p>
        </p:txBody>
      </p:sp>
    </p:spTree>
    <p:extLst>
      <p:ext uri="{BB962C8B-B14F-4D97-AF65-F5344CB8AC3E}">
        <p14:creationId xmlns:p14="http://schemas.microsoft.com/office/powerpoint/2010/main" val="407410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of a tooth </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009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69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Teeth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10200"/>
          </a:xfrm>
        </p:spPr>
        <p:txBody>
          <a:bodyPr/>
          <a:lstStyle/>
          <a:p>
            <a:r>
              <a:rPr lang="en-US" dirty="0" smtClean="0"/>
              <a:t>Internally </a:t>
            </a:r>
          </a:p>
          <a:p>
            <a:pPr lvl="1">
              <a:buFont typeface="Wingdings" pitchFamily="2" charset="2"/>
              <a:buChar char="§"/>
            </a:pPr>
            <a:r>
              <a:rPr lang="en-US" b="1" dirty="0" smtClean="0"/>
              <a:t>Dentine </a:t>
            </a:r>
            <a:r>
              <a:rPr lang="en-US" dirty="0" smtClean="0"/>
              <a:t>– forms most part of the tooth, it is a calcifies connective harder bone and has calcium content of 70%</a:t>
            </a:r>
          </a:p>
          <a:p>
            <a:pPr lvl="1">
              <a:buFont typeface="Wingdings" pitchFamily="2" charset="2"/>
              <a:buChar char="§"/>
            </a:pPr>
            <a:r>
              <a:rPr lang="en-US" b="1" dirty="0" smtClean="0"/>
              <a:t>Enamel </a:t>
            </a:r>
            <a:r>
              <a:rPr lang="en-US" dirty="0" smtClean="0"/>
              <a:t>–  </a:t>
            </a:r>
            <a:r>
              <a:rPr lang="en-US" sz="2400" dirty="0">
                <a:solidFill>
                  <a:prstClr val="black"/>
                </a:solidFill>
              </a:rPr>
              <a:t>thin outer layer </a:t>
            </a:r>
            <a:r>
              <a:rPr lang="en-US" sz="2400" dirty="0" smtClean="0">
                <a:solidFill>
                  <a:prstClr val="black"/>
                </a:solidFill>
              </a:rPr>
              <a:t>of dentine consisting of the hardest substance in the body that protect the teeth against abrasion and acids produced by bacteria. Enamel is hard because it contains high calcium salts of 95% (calcium phosphate and calcium carbonate )</a:t>
            </a:r>
          </a:p>
          <a:p>
            <a:pPr lvl="1">
              <a:buFont typeface="Wingdings" pitchFamily="2" charset="2"/>
              <a:buChar char="§"/>
            </a:pPr>
            <a:endParaRPr lang="en-US" sz="2400" dirty="0" smtClean="0">
              <a:solidFill>
                <a:prstClr val="black"/>
              </a:solidFill>
            </a:endParaRPr>
          </a:p>
          <a:p>
            <a:pPr lvl="1">
              <a:buFont typeface="Wingdings" pitchFamily="2" charset="2"/>
              <a:buChar char="§"/>
            </a:pPr>
            <a:endParaRPr lang="en-US" sz="2400" dirty="0">
              <a:solidFill>
                <a:prstClr val="black"/>
              </a:solidFill>
            </a:endParaRPr>
          </a:p>
          <a:p>
            <a:pPr lvl="1">
              <a:buFont typeface="Wingdings" pitchFamily="2" charset="2"/>
              <a:buChar char="§"/>
            </a:pPr>
            <a:endParaRPr lang="en-US" dirty="0"/>
          </a:p>
        </p:txBody>
      </p:sp>
    </p:spTree>
    <p:extLst>
      <p:ext uri="{BB962C8B-B14F-4D97-AF65-F5344CB8AC3E}">
        <p14:creationId xmlns:p14="http://schemas.microsoft.com/office/powerpoint/2010/main" val="253974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Tooth </a:t>
            </a:r>
            <a:endParaRPr lang="en-US" dirty="0"/>
          </a:p>
        </p:txBody>
      </p:sp>
      <p:sp>
        <p:nvSpPr>
          <p:cNvPr id="3" name="Content Placeholder 2"/>
          <p:cNvSpPr>
            <a:spLocks noGrp="1"/>
          </p:cNvSpPr>
          <p:nvPr>
            <p:ph idx="1"/>
          </p:nvPr>
        </p:nvSpPr>
        <p:spPr>
          <a:xfrm>
            <a:off x="457200" y="1066800"/>
            <a:ext cx="8229600" cy="5516563"/>
          </a:xfrm>
        </p:spPr>
        <p:txBody>
          <a:bodyPr>
            <a:normAutofit/>
          </a:bodyPr>
          <a:lstStyle/>
          <a:p>
            <a:pPr>
              <a:buFont typeface="Wingdings" pitchFamily="2" charset="2"/>
              <a:buChar char="§"/>
            </a:pPr>
            <a:r>
              <a:rPr lang="en-US" b="1" dirty="0" err="1" smtClean="0"/>
              <a:t>Cementum</a:t>
            </a:r>
            <a:r>
              <a:rPr lang="en-US" dirty="0" smtClean="0"/>
              <a:t> – hard substance that cover the dentin in the root that hanger the tooth in the jaw </a:t>
            </a:r>
          </a:p>
          <a:p>
            <a:pPr>
              <a:buFont typeface="Wingdings" pitchFamily="2" charset="2"/>
              <a:buChar char="§"/>
            </a:pPr>
            <a:r>
              <a:rPr lang="en-US" b="1" dirty="0" smtClean="0"/>
              <a:t>Pulp cavity </a:t>
            </a:r>
            <a:r>
              <a:rPr lang="en-US" dirty="0" smtClean="0"/>
              <a:t>– is the center of the tooth filled with blood vessels, nerves and connective tissues </a:t>
            </a:r>
          </a:p>
          <a:p>
            <a:pPr>
              <a:buFont typeface="Wingdings" pitchFamily="2" charset="2"/>
              <a:buChar char="§"/>
            </a:pPr>
            <a:r>
              <a:rPr lang="en-US" b="1" dirty="0" smtClean="0"/>
              <a:t>Root </a:t>
            </a:r>
            <a:r>
              <a:rPr lang="en-US" dirty="0" smtClean="0"/>
              <a:t>– narrow extension of pulp cavity is called root. Each root has a canal called apical foramen for entry of blood vessel, nerves and lymphatic vessels</a:t>
            </a:r>
          </a:p>
          <a:p>
            <a:pPr>
              <a:buFont typeface="Wingdings" pitchFamily="2" charset="2"/>
              <a:buChar char="§"/>
            </a:pPr>
            <a:endParaRPr lang="en-US" dirty="0"/>
          </a:p>
        </p:txBody>
      </p:sp>
    </p:spTree>
    <p:extLst>
      <p:ext uri="{BB962C8B-B14F-4D97-AF65-F5344CB8AC3E}">
        <p14:creationId xmlns:p14="http://schemas.microsoft.com/office/powerpoint/2010/main" val="59750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smtClean="0"/>
              <a:t>Types of teeth </a:t>
            </a:r>
            <a:endParaRPr lang="en-US" b="1" dirty="0"/>
          </a:p>
        </p:txBody>
      </p:sp>
      <p:sp>
        <p:nvSpPr>
          <p:cNvPr id="3" name="Content Placeholder 2"/>
          <p:cNvSpPr>
            <a:spLocks noGrp="1"/>
          </p:cNvSpPr>
          <p:nvPr>
            <p:ph idx="1"/>
          </p:nvPr>
        </p:nvSpPr>
        <p:spPr>
          <a:xfrm>
            <a:off x="457200" y="1143000"/>
            <a:ext cx="8229600" cy="5410200"/>
          </a:xfrm>
        </p:spPr>
        <p:txBody>
          <a:bodyPr/>
          <a:lstStyle/>
          <a:p>
            <a:r>
              <a:rPr lang="en-US" dirty="0" smtClean="0"/>
              <a:t>Human have two types of dentition, or set of teeth </a:t>
            </a:r>
          </a:p>
          <a:p>
            <a:pPr marL="971550" lvl="1" indent="-514350">
              <a:buFont typeface="+mj-lt"/>
              <a:buAutoNum type="arabicPeriod"/>
            </a:pPr>
            <a:r>
              <a:rPr lang="en-US" b="1" dirty="0" smtClean="0"/>
              <a:t>Deciduous teeth or primary teeth or milk teeth or baby teeth </a:t>
            </a:r>
          </a:p>
          <a:p>
            <a:pPr marL="1371600" lvl="2" indent="-514350">
              <a:buFont typeface="Wingdings" pitchFamily="2" charset="2"/>
              <a:buChar char="§"/>
            </a:pPr>
            <a:r>
              <a:rPr lang="en-US" dirty="0" smtClean="0"/>
              <a:t>This begins to erupt at 6 month until all 20 are present </a:t>
            </a:r>
          </a:p>
          <a:p>
            <a:pPr marL="1371600" lvl="2" indent="-514350">
              <a:buFont typeface="Wingdings" pitchFamily="2" charset="2"/>
              <a:buChar char="§"/>
            </a:pPr>
            <a:r>
              <a:rPr lang="en-US" dirty="0" smtClean="0"/>
              <a:t>All deciduous are lost by the age of 6 years and twelve </a:t>
            </a:r>
          </a:p>
          <a:p>
            <a:pPr marL="971550" lvl="1" indent="-514350">
              <a:buFont typeface="+mj-lt"/>
              <a:buAutoNum type="arabicPeriod"/>
            </a:pPr>
            <a:r>
              <a:rPr lang="en-US" b="1" dirty="0" smtClean="0"/>
              <a:t>Permanent teeth or dentition or secondary teeth</a:t>
            </a:r>
          </a:p>
          <a:p>
            <a:pPr marL="1371600" lvl="2" indent="-514350">
              <a:buFont typeface="Wingdings" pitchFamily="2" charset="2"/>
              <a:buChar char="§"/>
            </a:pPr>
            <a:r>
              <a:rPr lang="en-US" dirty="0" smtClean="0"/>
              <a:t>Begins to erupt at 6 months until all 32 are present at about 24 years </a:t>
            </a:r>
          </a:p>
          <a:p>
            <a:pPr marL="971550" lvl="1" indent="-514350">
              <a:buFont typeface="+mj-lt"/>
              <a:buAutoNum type="arabicPeriod"/>
            </a:pPr>
            <a:endParaRPr lang="en-US" dirty="0" smtClean="0"/>
          </a:p>
          <a:p>
            <a:pPr marL="971550" lvl="1" indent="-514350">
              <a:buFont typeface="+mj-lt"/>
              <a:buAutoNum type="arabicPeriod"/>
            </a:pPr>
            <a:endParaRPr lang="en-US" dirty="0"/>
          </a:p>
        </p:txBody>
      </p:sp>
    </p:spTree>
    <p:extLst>
      <p:ext uri="{BB962C8B-B14F-4D97-AF65-F5344CB8AC3E}">
        <p14:creationId xmlns:p14="http://schemas.microsoft.com/office/powerpoint/2010/main" val="412210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teeth </a:t>
            </a:r>
            <a:endParaRPr lang="en-US" dirty="0"/>
          </a:p>
        </p:txBody>
      </p:sp>
      <p:sp>
        <p:nvSpPr>
          <p:cNvPr id="3" name="Content Placeholder 2"/>
          <p:cNvSpPr>
            <a:spLocks noGrp="1"/>
          </p:cNvSpPr>
          <p:nvPr>
            <p:ph idx="1"/>
          </p:nvPr>
        </p:nvSpPr>
        <p:spPr/>
        <p:txBody>
          <a:bodyPr/>
          <a:lstStyle/>
          <a:p>
            <a:r>
              <a:rPr lang="en-US" dirty="0" smtClean="0"/>
              <a:t>The teeth are divided into 4 quadrants </a:t>
            </a:r>
          </a:p>
          <a:p>
            <a:r>
              <a:rPr lang="en-US" dirty="0" smtClean="0"/>
              <a:t>In adult each quadrant has </a:t>
            </a:r>
          </a:p>
          <a:p>
            <a:pPr marL="971550" lvl="1" indent="-514350">
              <a:buFont typeface="+mj-lt"/>
              <a:buAutoNum type="arabicPeriod"/>
            </a:pPr>
            <a:r>
              <a:rPr lang="en-US" dirty="0" smtClean="0"/>
              <a:t>One central and one lateral incisors </a:t>
            </a:r>
          </a:p>
          <a:p>
            <a:pPr marL="971550" lvl="1" indent="-514350">
              <a:buFont typeface="+mj-lt"/>
              <a:buAutoNum type="arabicPeriod"/>
            </a:pPr>
            <a:r>
              <a:rPr lang="en-US" dirty="0" smtClean="0"/>
              <a:t>One canine </a:t>
            </a:r>
          </a:p>
          <a:p>
            <a:pPr marL="971550" lvl="1" indent="-514350">
              <a:buFont typeface="+mj-lt"/>
              <a:buAutoNum type="arabicPeriod"/>
            </a:pPr>
            <a:r>
              <a:rPr lang="en-US" dirty="0" smtClean="0"/>
              <a:t>First and second premolars </a:t>
            </a:r>
          </a:p>
          <a:p>
            <a:pPr marL="971550" lvl="1" indent="-514350">
              <a:buFont typeface="+mj-lt"/>
              <a:buAutoNum type="arabicPeriod"/>
            </a:pPr>
            <a:r>
              <a:rPr lang="en-US" dirty="0" smtClean="0"/>
              <a:t>First, second and third premolars  </a:t>
            </a:r>
            <a:endParaRPr lang="en-US" dirty="0"/>
          </a:p>
        </p:txBody>
      </p:sp>
    </p:spTree>
    <p:extLst>
      <p:ext uri="{BB962C8B-B14F-4D97-AF65-F5344CB8AC3E}">
        <p14:creationId xmlns:p14="http://schemas.microsoft.com/office/powerpoint/2010/main" val="27575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19545"/>
          </a:xfrm>
        </p:spPr>
        <p:txBody>
          <a:bodyPr>
            <a:normAutofit fontScale="90000"/>
          </a:bodyPr>
          <a:lstStyle/>
          <a:p>
            <a:r>
              <a:rPr lang="en-US" dirty="0" smtClean="0"/>
              <a:t>Deciduous (primary) dentition)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609600"/>
            <a:ext cx="7543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51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Permanent (secondary) Dentition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001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8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782</Words>
  <Application>Microsoft Office PowerPoint</Application>
  <PresentationFormat>On-screen Show (4:3)</PresentationFormat>
  <Paragraphs>83</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1_Office Theme</vt:lpstr>
      <vt:lpstr>2_Office Theme</vt:lpstr>
      <vt:lpstr>Teeth </vt:lpstr>
      <vt:lpstr>Teeth </vt:lpstr>
      <vt:lpstr>Structure of a tooth </vt:lpstr>
      <vt:lpstr>Teeth cont…</vt:lpstr>
      <vt:lpstr>Tooth </vt:lpstr>
      <vt:lpstr>Types of teeth </vt:lpstr>
      <vt:lpstr>Types of teeth </vt:lpstr>
      <vt:lpstr>Deciduous (primary) dentition)</vt:lpstr>
      <vt:lpstr>Permanent (secondary) Dentition   </vt:lpstr>
      <vt:lpstr>Mechanical and chemical digestion in the mouth </vt:lpstr>
      <vt:lpstr>PowerPoint Presentation</vt:lpstr>
      <vt:lpstr>Questions </vt:lpstr>
      <vt:lpstr>Esophagus </vt:lpstr>
      <vt:lpstr>Structure of oesophagus</vt:lpstr>
      <vt:lpstr>Deglutition </vt:lpstr>
      <vt:lpstr>Stages of deglutition </vt:lpstr>
      <vt:lpstr> 2. Pharyngeal phase </vt:lpstr>
      <vt:lpstr>3. Esophageal phase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Teeth</dc:title>
  <dc:creator>jimmy okwany</dc:creator>
  <cp:lastModifiedBy>jimmy okwany</cp:lastModifiedBy>
  <cp:revision>37</cp:revision>
  <dcterms:created xsi:type="dcterms:W3CDTF">2018-03-05T13:32:47Z</dcterms:created>
  <dcterms:modified xsi:type="dcterms:W3CDTF">2018-03-07T07:11:41Z</dcterms:modified>
</cp:coreProperties>
</file>