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57" r:id="rId4"/>
    <p:sldId id="262" r:id="rId5"/>
    <p:sldId id="263" r:id="rId6"/>
    <p:sldId id="261" r:id="rId7"/>
    <p:sldId id="258" r:id="rId8"/>
    <p:sldId id="260" r:id="rId9"/>
    <p:sldId id="259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DD57D-2E5C-4EC7-B0E4-4BA42C7F20A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42C38-CEA2-4D5A-84A9-3A5D28BA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1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42C38-CEA2-4D5A-84A9-3A5D28BA10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5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C1978-E356-4205-A67C-5CAC4831D29D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8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1757-E2B4-4AE8-B306-A670538D688D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45F5-2482-4F00-A00D-A14D8FD3ED6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4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1B60-61F9-49F9-B699-09C56CF1923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AF85-ECDE-46D9-8EBF-B596A47B62E0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0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4127-515B-43D4-9886-08F5413F4230}" type="datetime1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9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C73F-D35E-47FA-81B0-D1031CDCA099}" type="datetime1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C608-F9D2-4A3B-9A0B-626465642E72}" type="datetime1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9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46BA-5442-44DF-8D4E-A3C53D8D6D9E}" type="datetime1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2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7898-2AD9-478B-AA8E-5A784989F619}" type="datetime1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B90-D7EB-40EC-B834-044178F0EA3B}" type="datetime1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5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FF82B-D7CB-4A52-B6D9-D772384FA891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A7330-4645-434A-A02A-DC60E792D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9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liver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38B0-7F77-43F8-8FFB-7AA1D3826B23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Liver histology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Hepatic sinusoids </a:t>
            </a:r>
          </a:p>
          <a:p>
            <a:pPr lvl="1"/>
            <a:r>
              <a:rPr lang="en-US" dirty="0" smtClean="0"/>
              <a:t>These are blood capillaries that are highly permeable </a:t>
            </a:r>
          </a:p>
          <a:p>
            <a:pPr lvl="1"/>
            <a:r>
              <a:rPr lang="en-US" dirty="0" smtClean="0"/>
              <a:t>It receives blood from </a:t>
            </a:r>
            <a:r>
              <a:rPr lang="en-US" b="1" dirty="0" smtClean="0"/>
              <a:t>hepatic artery </a:t>
            </a:r>
            <a:r>
              <a:rPr lang="en-US" dirty="0" smtClean="0"/>
              <a:t>and nutrient-rich deoxygenated blood from </a:t>
            </a:r>
            <a:r>
              <a:rPr lang="en-US" b="1" dirty="0" smtClean="0"/>
              <a:t>hepatic portal vein</a:t>
            </a:r>
          </a:p>
          <a:p>
            <a:pPr lvl="1"/>
            <a:r>
              <a:rPr lang="en-US" dirty="0" smtClean="0"/>
              <a:t>Hepatic sinusoids converge into a central vein that delivers blood to hepatic vein and then to  inferior </a:t>
            </a:r>
            <a:r>
              <a:rPr lang="en-US" dirty="0" err="1" smtClean="0"/>
              <a:t>venacava</a:t>
            </a:r>
            <a:endParaRPr lang="en-US" dirty="0" smtClean="0"/>
          </a:p>
          <a:p>
            <a:pPr lvl="1"/>
            <a:r>
              <a:rPr lang="en-US" dirty="0" smtClean="0"/>
              <a:t>Within hepatic sinusoids, there are fixed phagocytes call </a:t>
            </a:r>
            <a:r>
              <a:rPr lang="en-US" b="1" dirty="0" smtClean="0"/>
              <a:t>stellate </a:t>
            </a:r>
            <a:r>
              <a:rPr lang="en-US" b="1" dirty="0" err="1" smtClean="0"/>
              <a:t>reticuloendothilial</a:t>
            </a:r>
            <a:r>
              <a:rPr lang="en-US" b="1" dirty="0" smtClean="0"/>
              <a:t> (</a:t>
            </a:r>
            <a:r>
              <a:rPr lang="en-US" b="1" dirty="0" err="1" smtClean="0"/>
              <a:t>kupffer</a:t>
            </a:r>
            <a:r>
              <a:rPr lang="en-US" b="1" dirty="0" smtClean="0"/>
              <a:t>) cells</a:t>
            </a:r>
          </a:p>
          <a:p>
            <a:r>
              <a:rPr lang="en-US" dirty="0" smtClean="0"/>
              <a:t>The bile duct, hepatic artery and hepatic vein are referred to as </a:t>
            </a:r>
            <a:r>
              <a:rPr lang="en-US" b="1" dirty="0" smtClean="0"/>
              <a:t>portal triads 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D9DB-266A-4658-BFBA-23732F6091C5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</a:t>
            </a:r>
            <a:r>
              <a:rPr lang="en-US" dirty="0" err="1" smtClean="0"/>
              <a:t>kupffer</a:t>
            </a:r>
            <a:r>
              <a:rPr lang="en-US" dirty="0" smtClean="0"/>
              <a:t> cells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pathogens, cell debris, damaged erythrocytes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and store iron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and store lipids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and store heavy metals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CCAB0-C433-4FE3-9E81-0AF1FCA2FD9C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Blood flow through the liver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1B60-61F9-49F9-B699-09C56CF1923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848600" cy="548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of the liver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724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Carbohydrate metabolism </a:t>
            </a:r>
          </a:p>
          <a:p>
            <a:pPr marL="914400" lvl="1" indent="-514350"/>
            <a:r>
              <a:rPr lang="en-US" dirty="0" smtClean="0"/>
              <a:t>Convert excess glucose into a storage form-glycogen</a:t>
            </a:r>
          </a:p>
          <a:p>
            <a:pPr marL="914400" lvl="1" indent="-514350"/>
            <a:r>
              <a:rPr lang="en-US" dirty="0" smtClean="0"/>
              <a:t>Break stored glucose to restored glucose level in blood </a:t>
            </a:r>
          </a:p>
          <a:p>
            <a:pPr marL="914400" lvl="1" indent="-514350"/>
            <a:r>
              <a:rPr lang="en-US" dirty="0" smtClean="0"/>
              <a:t>Convert lactic acid and amino acid into glucose </a:t>
            </a:r>
          </a:p>
          <a:p>
            <a:pPr marL="914400" lvl="1" indent="-514350"/>
            <a:r>
              <a:rPr lang="en-US" dirty="0" smtClean="0"/>
              <a:t>Convert fructose and </a:t>
            </a:r>
            <a:r>
              <a:rPr lang="en-US" dirty="0" err="1" smtClean="0"/>
              <a:t>galactose</a:t>
            </a:r>
            <a:r>
              <a:rPr lang="en-US" dirty="0" smtClean="0"/>
              <a:t> into glucose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Lipids metabolism </a:t>
            </a:r>
          </a:p>
          <a:p>
            <a:pPr marL="914400" lvl="1" indent="-514350"/>
            <a:r>
              <a:rPr lang="en-US" dirty="0" smtClean="0"/>
              <a:t>Synthesize fatty acids to generate ATP</a:t>
            </a:r>
          </a:p>
          <a:p>
            <a:pPr marL="914400" lvl="1" indent="-514350"/>
            <a:r>
              <a:rPr lang="en-US" dirty="0" smtClean="0"/>
              <a:t>Synthesize lipoprotein that transport fatty acid, triglycerides </a:t>
            </a:r>
          </a:p>
          <a:p>
            <a:pPr marL="914400" lvl="1" indent="-514350"/>
            <a:r>
              <a:rPr lang="en-US" dirty="0" smtClean="0"/>
              <a:t>Synthesize cholesterol that is used for making bile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1B60-61F9-49F9-B699-09C56CF1923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Functions of liver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Protein metabolism </a:t>
            </a:r>
          </a:p>
          <a:p>
            <a:pPr lvl="1"/>
            <a:r>
              <a:rPr lang="en-US" dirty="0" smtClean="0"/>
              <a:t>Deamination of amino acid to generate ATP and glucose or fat </a:t>
            </a:r>
          </a:p>
          <a:p>
            <a:pPr lvl="1"/>
            <a:r>
              <a:rPr lang="en-US" dirty="0" smtClean="0"/>
              <a:t>Removal of ammonia </a:t>
            </a:r>
          </a:p>
          <a:p>
            <a:pPr lvl="1"/>
            <a:r>
              <a:rPr lang="en-US" dirty="0" smtClean="0"/>
              <a:t>Synthesis of plasma protein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Processing drugs and hormones</a:t>
            </a:r>
          </a:p>
          <a:p>
            <a:pPr marL="914400" lvl="1" indent="-514350"/>
            <a:r>
              <a:rPr lang="en-US" dirty="0" smtClean="0"/>
              <a:t>By detoxifications substances like alcohol</a:t>
            </a:r>
            <a:r>
              <a:rPr lang="en-US" dirty="0"/>
              <a:t> </a:t>
            </a:r>
            <a:r>
              <a:rPr lang="en-US" dirty="0" smtClean="0"/>
              <a:t>and  drugs</a:t>
            </a:r>
          </a:p>
          <a:p>
            <a:pPr marL="914400" lvl="1" indent="-514350"/>
            <a:r>
              <a:rPr lang="en-US" dirty="0" smtClean="0"/>
              <a:t>Alter steroid/thyroids hormone for excretion 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Excretion of bilirubin from the breakdown of worn out red blood cells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1B60-61F9-49F9-B699-09C56CF1923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 of the liver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486400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Synthesis of bile salts which is necessary for emulsification of fat in the small intestine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Storage of carbohydrate ass glycogen and vitamins – A.D.E.K, </a:t>
            </a:r>
            <a:r>
              <a:rPr lang="en-US" dirty="0" err="1" smtClean="0"/>
              <a:t>Vit</a:t>
            </a:r>
            <a:r>
              <a:rPr lang="en-US" dirty="0" smtClean="0"/>
              <a:t> B</a:t>
            </a:r>
            <a:r>
              <a:rPr lang="en-US" baseline="-25000" dirty="0" smtClean="0"/>
              <a:t>12</a:t>
            </a:r>
            <a:r>
              <a:rPr lang="en-US" dirty="0" smtClean="0"/>
              <a:t> and minerals(copper and iron)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Phagocytosis by </a:t>
            </a:r>
            <a:r>
              <a:rPr lang="en-US" dirty="0" err="1" smtClean="0"/>
              <a:t>kupffer</a:t>
            </a:r>
            <a:r>
              <a:rPr lang="en-US" dirty="0" smtClean="0"/>
              <a:t> cells of old red blood cells and bacteria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Activation of vitamin 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1B60-61F9-49F9-B699-09C56CF1923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Carbohydrate metabolism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fate, metabolism, and functions of carbohydrates.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1B60-61F9-49F9-B699-09C56CF1923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The fate of glucose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fructose and </a:t>
            </a:r>
            <a:r>
              <a:rPr lang="en-US" dirty="0" err="1" smtClean="0"/>
              <a:t>galactose</a:t>
            </a:r>
            <a:r>
              <a:rPr lang="en-US" dirty="0" smtClean="0"/>
              <a:t> absorbed are converted by hepatocytes to glucose</a:t>
            </a:r>
          </a:p>
          <a:p>
            <a:r>
              <a:rPr lang="en-US" dirty="0" smtClean="0"/>
              <a:t>Glucose is the main source energy in the body and is used in the following way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ATP production- </a:t>
            </a:r>
            <a:r>
              <a:rPr lang="en-US" dirty="0" smtClean="0"/>
              <a:t>glucose is oxidized into ATP that provide energy for body processes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Amino acid synthesis </a:t>
            </a:r>
            <a:r>
              <a:rPr lang="en-US" dirty="0" smtClean="0"/>
              <a:t>– cells use glucose to form amino acid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Glycogen synthesis </a:t>
            </a:r>
            <a:r>
              <a:rPr lang="en-US" dirty="0" smtClean="0"/>
              <a:t>– forms polysaccharides and stored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Triglyceride synthesis </a:t>
            </a:r>
            <a:r>
              <a:rPr lang="en-US" dirty="0" smtClean="0"/>
              <a:t>– hepatocytes transform glucose to glycerol</a:t>
            </a:r>
            <a:r>
              <a:rPr lang="en-US" dirty="0"/>
              <a:t> </a:t>
            </a:r>
            <a:r>
              <a:rPr lang="en-US" dirty="0" smtClean="0"/>
              <a:t>and fatty acids that can be </a:t>
            </a:r>
            <a:r>
              <a:rPr lang="en-US" dirty="0" err="1" smtClean="0"/>
              <a:t>ussed</a:t>
            </a:r>
            <a:r>
              <a:rPr lang="en-US" dirty="0" smtClean="0"/>
              <a:t> for lipogenesis  i.e. synthesis of triglycerides and stored in adipose tissue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1B60-61F9-49F9-B699-09C56CF1923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4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Glucose movement into the cells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glucose to be used by the body, it must cross the plasma membrane and enter the cytosol</a:t>
            </a:r>
          </a:p>
          <a:p>
            <a:r>
              <a:rPr lang="en-US" dirty="0" smtClean="0"/>
              <a:t>Glucose cross the plasma membrane by secondary active transport or Na+ -glucose symporters</a:t>
            </a:r>
          </a:p>
          <a:p>
            <a:r>
              <a:rPr lang="en-US" dirty="0" smtClean="0"/>
              <a:t>High level of insulin in the body increases intake of glucose by the cells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1B60-61F9-49F9-B699-09C56CF1923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Glucose catabolism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oxidation of glucose to produce ATP is called </a:t>
            </a:r>
            <a:r>
              <a:rPr lang="en-US" b="1" dirty="0" smtClean="0"/>
              <a:t>cellular respiration </a:t>
            </a:r>
            <a:r>
              <a:rPr lang="en-US" dirty="0" smtClean="0"/>
              <a:t>that takes place in four steps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Glycolysis </a:t>
            </a:r>
          </a:p>
          <a:p>
            <a:pPr marL="1371600" lvl="2" indent="-514350"/>
            <a:r>
              <a:rPr lang="en-US" dirty="0" smtClean="0"/>
              <a:t>Glucose molecules is oxidized to </a:t>
            </a:r>
            <a:r>
              <a:rPr lang="en-US" dirty="0" err="1" smtClean="0"/>
              <a:t>peruvic</a:t>
            </a:r>
            <a:r>
              <a:rPr lang="en-US" dirty="0" smtClean="0"/>
              <a:t> acid in the absent of oxygen (</a:t>
            </a:r>
            <a:r>
              <a:rPr lang="en-US" b="1" dirty="0" smtClean="0"/>
              <a:t>anaerobic cellular respiration</a:t>
            </a:r>
            <a:r>
              <a:rPr lang="en-US" dirty="0" smtClean="0"/>
              <a:t>) resulting in two molecules of ATP and two energy containing NAD + H</a:t>
            </a:r>
            <a:r>
              <a:rPr lang="en-US" baseline="30000" dirty="0" smtClean="0"/>
              <a:t>+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Formation of </a:t>
            </a:r>
            <a:r>
              <a:rPr lang="en-US" b="1" dirty="0" err="1" smtClean="0"/>
              <a:t>acetlycoenzymes</a:t>
            </a:r>
            <a:r>
              <a:rPr lang="en-US" b="1" dirty="0" smtClean="0"/>
              <a:t> A</a:t>
            </a:r>
          </a:p>
          <a:p>
            <a:pPr marL="1371600" lvl="2" indent="-514350"/>
            <a:r>
              <a:rPr lang="en-US" dirty="0" smtClean="0"/>
              <a:t>This a transition step for </a:t>
            </a:r>
            <a:r>
              <a:rPr lang="en-US" dirty="0" err="1" smtClean="0"/>
              <a:t>peruvic</a:t>
            </a:r>
            <a:r>
              <a:rPr lang="en-US" dirty="0" smtClean="0"/>
              <a:t> acid into a </a:t>
            </a:r>
            <a:r>
              <a:rPr lang="en-US" dirty="0" err="1" smtClean="0"/>
              <a:t>kreb</a:t>
            </a:r>
            <a:r>
              <a:rPr lang="en-US" dirty="0" smtClean="0"/>
              <a:t> cycle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 smtClean="0"/>
              <a:t>Kreb</a:t>
            </a:r>
            <a:r>
              <a:rPr lang="en-US" b="1" dirty="0" smtClean="0"/>
              <a:t> cycle reactions</a:t>
            </a:r>
          </a:p>
          <a:p>
            <a:pPr marL="1371600" lvl="2" indent="-514350"/>
            <a:r>
              <a:rPr lang="en-US" dirty="0" err="1" smtClean="0"/>
              <a:t>Acetylcoenzyme</a:t>
            </a:r>
            <a:r>
              <a:rPr lang="en-US" dirty="0" smtClean="0"/>
              <a:t> is oxidized producing CO2, ATP and high energy compound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Electron transport chain reactions </a:t>
            </a:r>
          </a:p>
          <a:p>
            <a:pPr marL="1371600" lvl="2" indent="-514350"/>
            <a:r>
              <a:rPr lang="en-US" dirty="0" smtClean="0"/>
              <a:t>High energy compound NAD and FADH is transferred through many series of electron carriers. This step </a:t>
            </a:r>
            <a:r>
              <a:rPr lang="en-US" dirty="0" err="1" smtClean="0"/>
              <a:t>ans</a:t>
            </a:r>
            <a:r>
              <a:rPr lang="en-US" dirty="0" smtClean="0"/>
              <a:t> and </a:t>
            </a:r>
            <a:r>
              <a:rPr lang="en-US" dirty="0" err="1" smtClean="0"/>
              <a:t>kreb</a:t>
            </a:r>
            <a:r>
              <a:rPr lang="en-US" dirty="0" smtClean="0"/>
              <a:t> cycles require oxygen (aerobic cellular respiration)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1B60-61F9-49F9-B699-09C56CF1923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the liver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liver is the largest organ in the body weighing about 1.4kg (3lb)</a:t>
            </a:r>
          </a:p>
          <a:p>
            <a:r>
              <a:rPr lang="en-US" dirty="0" smtClean="0"/>
              <a:t>The inferiorly to the diaphragm and occupies most of the right hypochondriac and epigastric regions</a:t>
            </a:r>
          </a:p>
          <a:p>
            <a:r>
              <a:rPr lang="en-US" dirty="0" smtClean="0"/>
              <a:t>The liver has two principle lobes, the right lobe and the left lobe that are separated by a connective tissue septum called </a:t>
            </a:r>
            <a:r>
              <a:rPr lang="en-US" dirty="0" err="1" smtClean="0"/>
              <a:t>falciform</a:t>
            </a:r>
            <a:r>
              <a:rPr lang="en-US" dirty="0" smtClean="0"/>
              <a:t> ligament </a:t>
            </a:r>
          </a:p>
          <a:p>
            <a:pPr lvl="0"/>
            <a:r>
              <a:rPr lang="en-US" sz="3000" dirty="0">
                <a:solidFill>
                  <a:prstClr val="black"/>
                </a:solidFill>
              </a:rPr>
              <a:t>On the inferior surface two more lobes can be seen, these are caudate and quadrate lobe</a:t>
            </a:r>
          </a:p>
          <a:p>
            <a:pPr lvl="0"/>
            <a:endParaRPr lang="en-US" sz="3000" dirty="0">
              <a:solidFill>
                <a:prstClr val="black"/>
              </a:solidFill>
            </a:endParaRPr>
          </a:p>
          <a:p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71500" indent="-51435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2131-3112-4775-B93D-5E0DF00A3A1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Protein metabolism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Protein are absorbed into the body and oxidized to produce ATP or use to synthesize new proteins for body growth and repairs</a:t>
            </a:r>
          </a:p>
          <a:p>
            <a:pPr marL="0" indent="0">
              <a:buNone/>
            </a:pPr>
            <a:r>
              <a:rPr lang="en-US" dirty="0" smtClean="0"/>
              <a:t>Fate of proteins</a:t>
            </a:r>
          </a:p>
          <a:p>
            <a:r>
              <a:rPr lang="en-US" dirty="0" smtClean="0"/>
              <a:t>After digestions, amino acids are reassembles into proteins and used as follows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making of enzymes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Making of antibodies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Making clotting chemicals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Making hormones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Development of structural component of the body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1B60-61F9-49F9-B699-09C56CF1923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Protein catabolism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Protein catabolism is stimulated by cortisol, an adrenal hormone </a:t>
            </a:r>
          </a:p>
          <a:p>
            <a:r>
              <a:rPr lang="en-US" dirty="0" smtClean="0"/>
              <a:t>Worn-out cells are broken down into amino acids, peptides are resynthesized as part of the recycling process </a:t>
            </a:r>
          </a:p>
          <a:p>
            <a:r>
              <a:rPr lang="en-US" dirty="0" smtClean="0"/>
              <a:t>Hepatocytes convert some amino acids into fatty acids, ketone bodies or glucose</a:t>
            </a:r>
          </a:p>
          <a:p>
            <a:r>
              <a:rPr lang="en-US" dirty="0" smtClean="0"/>
              <a:t>Some amino acid generates ATP through the </a:t>
            </a:r>
            <a:r>
              <a:rPr lang="en-US" dirty="0" err="1" smtClean="0"/>
              <a:t>kreb</a:t>
            </a:r>
            <a:r>
              <a:rPr lang="en-US" dirty="0" smtClean="0"/>
              <a:t> cycles where amino acid is first </a:t>
            </a:r>
            <a:r>
              <a:rPr lang="en-US" dirty="0" err="1" smtClean="0"/>
              <a:t>deaminated</a:t>
            </a:r>
            <a:r>
              <a:rPr lang="en-US" dirty="0" smtClean="0"/>
              <a:t>. NH</a:t>
            </a:r>
            <a:r>
              <a:rPr lang="en-US" baseline="-25000" dirty="0" smtClean="0"/>
              <a:t>2</a:t>
            </a:r>
            <a:r>
              <a:rPr lang="en-US" dirty="0" smtClean="0"/>
              <a:t> is removed and converted by the liver into NH</a:t>
            </a:r>
            <a:r>
              <a:rPr lang="en-US" baseline="-25000" dirty="0" smtClean="0"/>
              <a:t>3</a:t>
            </a:r>
            <a:r>
              <a:rPr lang="en-US" dirty="0" smtClean="0"/>
              <a:t> and changed to urea for excretion </a:t>
            </a:r>
          </a:p>
          <a:p>
            <a:r>
              <a:rPr lang="en-US" dirty="0" smtClean="0"/>
              <a:t>The remaining of amino acid is converted and enter the </a:t>
            </a:r>
            <a:r>
              <a:rPr lang="en-US" dirty="0" err="1" smtClean="0"/>
              <a:t>kreb</a:t>
            </a:r>
            <a:r>
              <a:rPr lang="en-US" dirty="0" smtClean="0"/>
              <a:t> cycle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1B60-61F9-49F9-B699-09C56CF1923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Protein anabolism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the formation of peptide bond to produce new proteins </a:t>
            </a:r>
          </a:p>
          <a:p>
            <a:r>
              <a:rPr lang="en-US" dirty="0" smtClean="0"/>
              <a:t>It take place in the ribosome directed by the cell DNA and RNA </a:t>
            </a:r>
          </a:p>
          <a:p>
            <a:r>
              <a:rPr lang="en-US" dirty="0" smtClean="0"/>
              <a:t>The hormone such as T3 &amp; T4, insulin-growth factor,  estrogen and testosterone stimulate protein synthesis</a:t>
            </a:r>
          </a:p>
          <a:p>
            <a:r>
              <a:rPr lang="en-US" dirty="0" smtClean="0"/>
              <a:t>Protein </a:t>
            </a:r>
            <a:r>
              <a:rPr lang="en-US" dirty="0" err="1" smtClean="0"/>
              <a:t>sysnthesis</a:t>
            </a:r>
            <a:r>
              <a:rPr lang="en-US" dirty="0" smtClean="0"/>
              <a:t> is important for body repairs </a:t>
            </a:r>
          </a:p>
          <a:p>
            <a:r>
              <a:rPr lang="en-US" dirty="0" smtClean="0"/>
              <a:t>Human body contain 20 amino acids. 10 are essential amino acids because the body is unable to synthesize them and must be provided in the diet </a:t>
            </a:r>
          </a:p>
          <a:p>
            <a:r>
              <a:rPr lang="en-US" dirty="0" smtClean="0"/>
              <a:t>Non-essential amino acid can be synthesized by the body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1B60-61F9-49F9-B699-09C56CF1923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Lipids metabolism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Most lipids (</a:t>
            </a:r>
            <a:r>
              <a:rPr lang="en-US" dirty="0" err="1" smtClean="0"/>
              <a:t>trigycerides</a:t>
            </a:r>
            <a:r>
              <a:rPr lang="en-US" dirty="0" smtClean="0"/>
              <a:t>) are hydrophobic i.e. do not dissolve in water </a:t>
            </a:r>
          </a:p>
          <a:p>
            <a:r>
              <a:rPr lang="en-US" dirty="0" smtClean="0"/>
              <a:t>To dissolved in water, lipids must combine with protein to form lipoprotein ( triglyceride is surrounded is protein, phospholipid and cholesterol)</a:t>
            </a:r>
          </a:p>
          <a:p>
            <a:r>
              <a:rPr lang="en-US" dirty="0" smtClean="0"/>
              <a:t>The protein in the outer shell is called </a:t>
            </a:r>
            <a:r>
              <a:rPr lang="en-US" dirty="0" err="1" smtClean="0"/>
              <a:t>apoprotein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Chylomicron helps to transport lipids to the adipose </a:t>
            </a:r>
            <a:r>
              <a:rPr lang="en-US" dirty="0" smtClean="0"/>
              <a:t>tissues for storage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1B60-61F9-49F9-B699-09C56CF1923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lipoprotein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Very low-density lipoprotein</a:t>
            </a:r>
          </a:p>
          <a:p>
            <a:pPr marL="914400" lvl="1" indent="-514350"/>
            <a:r>
              <a:rPr lang="en-US" dirty="0" smtClean="0"/>
              <a:t>Contain high level of triglycerides and moderate concentration of cholesterol and phospholipids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Low-density lipoprotein (LDL)</a:t>
            </a:r>
          </a:p>
          <a:p>
            <a:pPr marL="914400" lvl="1" indent="-514350"/>
            <a:r>
              <a:rPr lang="en-US" dirty="0" smtClean="0"/>
              <a:t>This lipoproteins contain only cholesterol and phospholipids </a:t>
            </a:r>
          </a:p>
          <a:p>
            <a:pPr marL="914400" lvl="1" indent="-514350"/>
            <a:r>
              <a:rPr lang="en-US" dirty="0" smtClean="0"/>
              <a:t>LDL is called a </a:t>
            </a:r>
            <a:r>
              <a:rPr lang="en-US" dirty="0"/>
              <a:t>bad cholesterol because it carries cholesterol </a:t>
            </a:r>
            <a:r>
              <a:rPr lang="en-US" dirty="0" smtClean="0"/>
              <a:t>and phospholipids </a:t>
            </a:r>
            <a:r>
              <a:rPr lang="en-US" dirty="0"/>
              <a:t>from the liver to different areas of </a:t>
            </a:r>
            <a:r>
              <a:rPr lang="en-US" dirty="0" smtClean="0"/>
              <a:t>the body. It causes atherosclerosis (blockage and hardening of arteries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 density lipoprotein </a:t>
            </a:r>
          </a:p>
          <a:p>
            <a:pPr marL="914400" lvl="1" indent="-514350"/>
            <a:r>
              <a:rPr lang="en-US" dirty="0" smtClean="0"/>
              <a:t>Contain high density if protein low concentration of cholesterol and phospholipids </a:t>
            </a:r>
          </a:p>
          <a:p>
            <a:pPr marL="914400" lvl="1" indent="-514350"/>
            <a:r>
              <a:rPr lang="en-US" dirty="0" smtClean="0"/>
              <a:t>HDL is good cholesterol because it caries cholesterol and phospholipids from tissues and organs back to the liver for degradation. It a good indicator a healthy heart because it reduces cholesterol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1B60-61F9-49F9-B699-09C56CF1923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79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1B60-61F9-49F9-B699-09C56CF1923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25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85344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356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Fate lipids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Lipid is oxidized to release ATP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Lipid is stored in adipose tissues for future use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Lipids can also be used as structural molecules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can also be used for synthesizing other essential substances e.g. lipoprotein, </a:t>
            </a:r>
          </a:p>
          <a:p>
            <a:pPr marL="0" indent="0">
              <a:buNone/>
            </a:pPr>
            <a:r>
              <a:rPr lang="en-US" dirty="0" smtClean="0"/>
              <a:t>Two fatty acid not synthesized in the body is linoleic acid and </a:t>
            </a:r>
            <a:r>
              <a:rPr lang="en-US" dirty="0" err="1" smtClean="0"/>
              <a:t>linolenic</a:t>
            </a:r>
            <a:r>
              <a:rPr lang="en-US" dirty="0" smtClean="0"/>
              <a:t> acid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1B60-61F9-49F9-B699-09C56CF1923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18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Lipid catabolism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process of lipid catabolism is called lipolysis </a:t>
            </a:r>
          </a:p>
          <a:p>
            <a:r>
              <a:rPr lang="en-US" dirty="0" smtClean="0"/>
              <a:t>The triglyceride is broken up into </a:t>
            </a:r>
            <a:r>
              <a:rPr lang="en-US" dirty="0" err="1" smtClean="0"/>
              <a:t>glyerol</a:t>
            </a:r>
            <a:r>
              <a:rPr lang="en-US" dirty="0" smtClean="0"/>
              <a:t> and fatty acid molecule</a:t>
            </a:r>
          </a:p>
          <a:p>
            <a:r>
              <a:rPr lang="en-US" dirty="0" smtClean="0"/>
              <a:t>Lipolysis is catalyzed by the enzyme lipase </a:t>
            </a:r>
          </a:p>
          <a:p>
            <a:r>
              <a:rPr lang="en-US" dirty="0" smtClean="0"/>
              <a:t>Epinephrine and </a:t>
            </a:r>
            <a:r>
              <a:rPr lang="en-US" dirty="0" err="1" smtClean="0"/>
              <a:t>and</a:t>
            </a:r>
            <a:r>
              <a:rPr lang="en-US" dirty="0" smtClean="0"/>
              <a:t> norepinephrine catalyzed the break enhances the breakdown of norepinephrine into fatty acid and glycerol </a:t>
            </a:r>
          </a:p>
          <a:p>
            <a:r>
              <a:rPr lang="en-US" dirty="0" smtClean="0"/>
              <a:t>Glycerol is catalyzed into </a:t>
            </a:r>
            <a:r>
              <a:rPr lang="en-US" dirty="0" err="1" smtClean="0"/>
              <a:t>glyeraldehyde</a:t>
            </a:r>
            <a:r>
              <a:rPr lang="en-US" dirty="0" smtClean="0"/>
              <a:t> 3-phosphate and converted to glucose </a:t>
            </a:r>
          </a:p>
          <a:p>
            <a:r>
              <a:rPr lang="en-US" dirty="0" smtClean="0"/>
              <a:t>Fatty acid is catalyzed to produce ATP in the body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1B60-61F9-49F9-B699-09C56CF1923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0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Lipid anabolism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This is the process of build up of lipids from glucose or amino acid </a:t>
            </a:r>
          </a:p>
          <a:p>
            <a:r>
              <a:rPr lang="en-US" dirty="0" smtClean="0"/>
              <a:t>The process is called lipogenesis </a:t>
            </a:r>
          </a:p>
          <a:p>
            <a:r>
              <a:rPr lang="en-US" dirty="0" smtClean="0"/>
              <a:t>Lipogenesis occurs when more calories are eaten than needed by the body 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latin typeface="Times New Roman"/>
              </a:rPr>
              <a:t>amino acids→ </a:t>
            </a:r>
            <a:r>
              <a:rPr lang="en-US" dirty="0" smtClean="0">
                <a:latin typeface="Times New Roman"/>
              </a:rPr>
              <a:t>acetylCoA→</a:t>
            </a:r>
            <a:r>
              <a:rPr lang="en-US" dirty="0" smtClean="0">
                <a:latin typeface="ProgressivePi"/>
              </a:rPr>
              <a:t> </a:t>
            </a:r>
            <a:r>
              <a:rPr lang="en-US" dirty="0" smtClean="0">
                <a:latin typeface="Times New Roman"/>
              </a:rPr>
              <a:t>fatty acids→ triglycerides</a:t>
            </a:r>
            <a:r>
              <a:rPr lang="en-US" dirty="0">
                <a:latin typeface="Times New Roman"/>
              </a:rPr>
              <a:t>.</a:t>
            </a:r>
            <a:endParaRPr lang="en-US" dirty="0" smtClean="0"/>
          </a:p>
          <a:p>
            <a:pPr lvl="1"/>
            <a:r>
              <a:rPr lang="en-US" b="1" dirty="0" smtClean="0"/>
              <a:t>Glucose</a:t>
            </a:r>
            <a:r>
              <a:rPr lang="en-US" dirty="0" smtClean="0"/>
              <a:t>  → glyceraldehyde→ 3-phosphate  glycerol →      </a:t>
            </a:r>
          </a:p>
          <a:p>
            <a:pPr lvl="1"/>
            <a:r>
              <a:rPr lang="en-US" b="1" dirty="0" smtClean="0"/>
              <a:t>glucose →</a:t>
            </a:r>
            <a:r>
              <a:rPr lang="en-US" dirty="0" smtClean="0"/>
              <a:t>   glyceraldehyde3-phosphate →   acetyl </a:t>
            </a:r>
            <a:r>
              <a:rPr lang="en-US" dirty="0"/>
              <a:t>CoA </a:t>
            </a:r>
            <a:r>
              <a:rPr lang="en-US" dirty="0" smtClean="0"/>
              <a:t>→ </a:t>
            </a:r>
            <a:r>
              <a:rPr lang="en-US" dirty="0"/>
              <a:t>fatty acids.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1B60-61F9-49F9-B699-09C56CF1923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0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1B60-61F9-49F9-B699-09C56CF19237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3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The liver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696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0F46-D7AC-48C4-91A7-CB82886A879B}" type="datetime1">
              <a:rPr lang="en-US" smtClean="0"/>
              <a:t>3/21/2018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763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51D4-CCEE-4B44-BCE3-B89943FBF58F}" type="datetime1">
              <a:rPr lang="en-US" smtClean="0"/>
              <a:t>3/21/2018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inferior surface of the left lobe of the liver, two more lobes can be seen </a:t>
            </a:r>
          </a:p>
          <a:p>
            <a:pPr lvl="2"/>
            <a:r>
              <a:rPr lang="en-US" dirty="0" smtClean="0"/>
              <a:t>The caudate </a:t>
            </a:r>
          </a:p>
          <a:p>
            <a:pPr lvl="2"/>
            <a:r>
              <a:rPr lang="en-US" dirty="0" smtClean="0"/>
              <a:t>The quadrate lobe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66F3-5611-4937-AEA2-EE01F52DD961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Supporting structures of the liver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falciform</a:t>
            </a:r>
            <a:r>
              <a:rPr lang="en-US" dirty="0" smtClean="0"/>
              <a:t> ligament – extend from the undersurface of the diaphragm and suspend the liver to the abdominal cavity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Ligamentum</a:t>
            </a:r>
            <a:r>
              <a:rPr lang="en-US" dirty="0" smtClean="0"/>
              <a:t> </a:t>
            </a:r>
            <a:r>
              <a:rPr lang="en-US" dirty="0" err="1" smtClean="0"/>
              <a:t>teres</a:t>
            </a:r>
            <a:r>
              <a:rPr lang="en-US" dirty="0" smtClean="0"/>
              <a:t> – remnant of </a:t>
            </a:r>
            <a:r>
              <a:rPr lang="en-US" dirty="0" err="1" smtClean="0"/>
              <a:t>ambilical</a:t>
            </a:r>
            <a:r>
              <a:rPr lang="en-US" dirty="0" smtClean="0"/>
              <a:t> veins and suspend the liver to the abdominal umbilicus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right and left coronary ligament – suspend the liver to the diaphragm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Inferior and superior vena cava also suspend the liver in position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Pressure from abdominal organs also helps suspend the liver in position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88FEA-F43B-4F3D-B9B9-E6DBD1055ED5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Liver histology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Histocytes</a:t>
            </a:r>
            <a:r>
              <a:rPr lang="en-US" b="1" dirty="0" smtClean="0"/>
              <a:t> </a:t>
            </a:r>
          </a:p>
          <a:p>
            <a:pPr marL="914400" lvl="1" indent="-514350"/>
            <a:r>
              <a:rPr lang="en-US" dirty="0" smtClean="0"/>
              <a:t>This is the main functional cells of he liver that include metabolic, secretary, and endocrine functions</a:t>
            </a:r>
          </a:p>
          <a:p>
            <a:pPr marL="914400" lvl="1" indent="-514350"/>
            <a:r>
              <a:rPr lang="en-US" dirty="0" smtClean="0"/>
              <a:t>Hepatocytes form a complex three-</a:t>
            </a:r>
            <a:r>
              <a:rPr lang="en-US" dirty="0" err="1" smtClean="0"/>
              <a:t>dimentional</a:t>
            </a:r>
            <a:r>
              <a:rPr lang="en-US" dirty="0" smtClean="0"/>
              <a:t> arrangements called hepatic </a:t>
            </a:r>
            <a:r>
              <a:rPr lang="en-US" dirty="0" err="1" smtClean="0"/>
              <a:t>laminae</a:t>
            </a:r>
            <a:r>
              <a:rPr lang="en-US" dirty="0" smtClean="0"/>
              <a:t> </a:t>
            </a:r>
          </a:p>
          <a:p>
            <a:pPr marL="914400" lvl="1" indent="-514350"/>
            <a:r>
              <a:rPr lang="en-US" dirty="0" smtClean="0"/>
              <a:t>Hepatic </a:t>
            </a:r>
            <a:r>
              <a:rPr lang="en-US" dirty="0" err="1" smtClean="0"/>
              <a:t>laminae</a:t>
            </a:r>
            <a:r>
              <a:rPr lang="en-US" dirty="0" smtClean="0"/>
              <a:t> are plates of cells that line hepatic sinusoids </a:t>
            </a:r>
          </a:p>
          <a:p>
            <a:pPr marL="914400" lvl="1" indent="-51435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B34-18DB-4892-A466-8EEF379D8336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 of liver cell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534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44C5-B20D-42BD-86FE-97C171CFA509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Liver histology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smtClean="0"/>
              <a:t>Bile </a:t>
            </a:r>
            <a:r>
              <a:rPr lang="en-US" b="1" dirty="0" err="1" smtClean="0"/>
              <a:t>canaliculi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These are small ducts between hepatocytes that collect bile produced by hepatocytes </a:t>
            </a:r>
          </a:p>
          <a:p>
            <a:pPr lvl="1"/>
            <a:r>
              <a:rPr lang="en-US" dirty="0" smtClean="0"/>
              <a:t>Bile flows from bile </a:t>
            </a:r>
            <a:r>
              <a:rPr lang="en-US" dirty="0" err="1" smtClean="0"/>
              <a:t>canaliculi</a:t>
            </a:r>
            <a:r>
              <a:rPr lang="en-US" dirty="0" smtClean="0"/>
              <a:t> to bile </a:t>
            </a:r>
            <a:r>
              <a:rPr lang="en-US" dirty="0" err="1" smtClean="0"/>
              <a:t>ductules</a:t>
            </a:r>
            <a:r>
              <a:rPr lang="en-US" dirty="0" smtClean="0"/>
              <a:t> and to bile ducts </a:t>
            </a:r>
          </a:p>
          <a:p>
            <a:pPr lvl="1"/>
            <a:r>
              <a:rPr lang="en-US" dirty="0" smtClean="0"/>
              <a:t>Bile ducts unite to form right and left hepatic ducts leading to common hepatic ducts </a:t>
            </a:r>
          </a:p>
          <a:p>
            <a:pPr lvl="1"/>
            <a:r>
              <a:rPr lang="en-US" dirty="0" smtClean="0"/>
              <a:t>The common hepatic ducts joins cystic ducts to form common bile ducts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2281-DE14-4ADC-AE49-2F13A13EBBAC}" type="datetime1">
              <a:rPr lang="en-US" smtClean="0"/>
              <a:t>3/21/2018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7330-4645-434A-A02A-DC60E792D1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1447</Words>
  <Application>Microsoft Office PowerPoint</Application>
  <PresentationFormat>On-screen Show (4:3)</PresentationFormat>
  <Paragraphs>209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The liver </vt:lpstr>
      <vt:lpstr>Anatomy of the liver </vt:lpstr>
      <vt:lpstr>The liver </vt:lpstr>
      <vt:lpstr>The liver</vt:lpstr>
      <vt:lpstr>PowerPoint Presentation</vt:lpstr>
      <vt:lpstr>Supporting structures of the liver </vt:lpstr>
      <vt:lpstr>Liver histology</vt:lpstr>
      <vt:lpstr>Component of liver cell</vt:lpstr>
      <vt:lpstr>Liver histology </vt:lpstr>
      <vt:lpstr>Liver histology </vt:lpstr>
      <vt:lpstr>Functions of kupffer cells </vt:lpstr>
      <vt:lpstr>Blood flow through the liver </vt:lpstr>
      <vt:lpstr>Functions of the liver </vt:lpstr>
      <vt:lpstr>Functions of liver</vt:lpstr>
      <vt:lpstr>Functions of the liver </vt:lpstr>
      <vt:lpstr>Carbohydrate metabolism </vt:lpstr>
      <vt:lpstr>The fate of glucose </vt:lpstr>
      <vt:lpstr>Glucose movement into the cells </vt:lpstr>
      <vt:lpstr>Glucose catabolism </vt:lpstr>
      <vt:lpstr>Protein metabolism </vt:lpstr>
      <vt:lpstr>Protein catabolism </vt:lpstr>
      <vt:lpstr>Protein anabolism </vt:lpstr>
      <vt:lpstr>Lipids metabolism </vt:lpstr>
      <vt:lpstr>Types of lipoprotein </vt:lpstr>
      <vt:lpstr>PowerPoint Presentation</vt:lpstr>
      <vt:lpstr>Fate lipids </vt:lpstr>
      <vt:lpstr>Lipid catabolism </vt:lpstr>
      <vt:lpstr>Lipid anabolism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liver </dc:title>
  <dc:creator>jimmy okwany</dc:creator>
  <cp:lastModifiedBy>jimmy okwany</cp:lastModifiedBy>
  <cp:revision>54</cp:revision>
  <dcterms:created xsi:type="dcterms:W3CDTF">2018-03-20T04:10:11Z</dcterms:created>
  <dcterms:modified xsi:type="dcterms:W3CDTF">2018-03-21T15:33:41Z</dcterms:modified>
</cp:coreProperties>
</file>