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0"/>
  </p:notesMasterIdLst>
  <p:sldIdLst>
    <p:sldId id="256" r:id="rId2"/>
    <p:sldId id="257" r:id="rId3"/>
    <p:sldId id="258" r:id="rId4"/>
    <p:sldId id="259" r:id="rId5"/>
    <p:sldId id="260" r:id="rId6"/>
    <p:sldId id="275" r:id="rId7"/>
    <p:sldId id="268" r:id="rId8"/>
    <p:sldId id="269" r:id="rId9"/>
    <p:sldId id="270" r:id="rId10"/>
    <p:sldId id="263"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EE4993-02C8-4FA4-B0C0-D16F521A99BE}" type="datetimeFigureOut">
              <a:rPr lang="en-US" smtClean="0"/>
              <a:t>9/30/2025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FF1B2-3EC0-4CA9-A8A6-56DFCA6B1FFF}" type="slidenum">
              <a:rPr lang="en-US" smtClean="0"/>
              <a:t>‹#›</a:t>
            </a:fld>
            <a:endParaRPr lang="en-US"/>
          </a:p>
        </p:txBody>
      </p:sp>
    </p:spTree>
    <p:extLst>
      <p:ext uri="{BB962C8B-B14F-4D97-AF65-F5344CB8AC3E}">
        <p14:creationId xmlns:p14="http://schemas.microsoft.com/office/powerpoint/2010/main" val="4292524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590177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421535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40889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554485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1610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3468128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3565965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4205943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413198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5" name="Footer Placeholder 4"/>
          <p:cNvSpPr>
            <a:spLocks noGrp="1"/>
          </p:cNvSpPr>
          <p:nvPr>
            <p:ph type="ftr" sz="quarter" idx="11"/>
          </p:nvPr>
        </p:nvSpPr>
        <p:spPr/>
        <p:txBody>
          <a:bodyPr/>
          <a:lstStyle/>
          <a:p>
            <a:endParaRPr lang="en-UG" dirty="0"/>
          </a:p>
        </p:txBody>
      </p:sp>
      <p:sp>
        <p:nvSpPr>
          <p:cNvPr id="6" name="Slide Number Placeholder 5"/>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616107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3682315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8" name="Footer Placeholder 7"/>
          <p:cNvSpPr>
            <a:spLocks noGrp="1"/>
          </p:cNvSpPr>
          <p:nvPr>
            <p:ph type="ftr" sz="quarter" idx="11"/>
          </p:nvPr>
        </p:nvSpPr>
        <p:spPr/>
        <p:txBody>
          <a:bodyPr/>
          <a:lstStyle/>
          <a:p>
            <a:endParaRPr lang="en-UG" dirty="0"/>
          </a:p>
        </p:txBody>
      </p:sp>
      <p:sp>
        <p:nvSpPr>
          <p:cNvPr id="9" name="Slide Number Placeholder 8"/>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1783333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4" name="Footer Placeholder 3"/>
          <p:cNvSpPr>
            <a:spLocks noGrp="1"/>
          </p:cNvSpPr>
          <p:nvPr>
            <p:ph type="ftr" sz="quarter" idx="11"/>
          </p:nvPr>
        </p:nvSpPr>
        <p:spPr/>
        <p:txBody>
          <a:bodyPr/>
          <a:lstStyle/>
          <a:p>
            <a:endParaRPr lang="en-UG" dirty="0"/>
          </a:p>
        </p:txBody>
      </p:sp>
      <p:sp>
        <p:nvSpPr>
          <p:cNvPr id="5" name="Slide Number Placeholder 4"/>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7183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3" name="Footer Placeholder 2"/>
          <p:cNvSpPr>
            <a:spLocks noGrp="1"/>
          </p:cNvSpPr>
          <p:nvPr>
            <p:ph type="ftr" sz="quarter" idx="11"/>
          </p:nvPr>
        </p:nvSpPr>
        <p:spPr/>
        <p:txBody>
          <a:bodyPr/>
          <a:lstStyle/>
          <a:p>
            <a:endParaRPr lang="en-UG" dirty="0"/>
          </a:p>
        </p:txBody>
      </p:sp>
      <p:sp>
        <p:nvSpPr>
          <p:cNvPr id="4" name="Slide Number Placeholder 3"/>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88082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414906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9035DA8-7389-492B-8586-63D3F496E9F3}" type="datetimeFigureOut">
              <a:rPr lang="en-UG" smtClean="0"/>
              <a:t>30/09/2025</a:t>
            </a:fld>
            <a:endParaRPr lang="en-UG" dirty="0"/>
          </a:p>
        </p:txBody>
      </p:sp>
      <p:sp>
        <p:nvSpPr>
          <p:cNvPr id="6" name="Footer Placeholder 5"/>
          <p:cNvSpPr>
            <a:spLocks noGrp="1"/>
          </p:cNvSpPr>
          <p:nvPr>
            <p:ph type="ftr" sz="quarter" idx="11"/>
          </p:nvPr>
        </p:nvSpPr>
        <p:spPr/>
        <p:txBody>
          <a:bodyPr/>
          <a:lstStyle/>
          <a:p>
            <a:endParaRPr lang="en-UG" dirty="0"/>
          </a:p>
        </p:txBody>
      </p:sp>
      <p:sp>
        <p:nvSpPr>
          <p:cNvPr id="7" name="Slide Number Placeholder 6"/>
          <p:cNvSpPr>
            <a:spLocks noGrp="1"/>
          </p:cNvSpPr>
          <p:nvPr>
            <p:ph type="sldNum" sz="quarter" idx="12"/>
          </p:nvPr>
        </p:nvSpPr>
        <p:spPr/>
        <p:txBody>
          <a:bodyPr/>
          <a:lstStyle/>
          <a:p>
            <a:fld id="{B14D1F6C-92F9-40DD-970C-12E8E221DC95}" type="slidenum">
              <a:rPr lang="en-UG" smtClean="0"/>
              <a:t>‹#›</a:t>
            </a:fld>
            <a:endParaRPr lang="en-UG" dirty="0"/>
          </a:p>
        </p:txBody>
      </p:sp>
    </p:spTree>
    <p:extLst>
      <p:ext uri="{BB962C8B-B14F-4D97-AF65-F5344CB8AC3E}">
        <p14:creationId xmlns:p14="http://schemas.microsoft.com/office/powerpoint/2010/main" val="2710243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9035DA8-7389-492B-8586-63D3F496E9F3}" type="datetimeFigureOut">
              <a:rPr lang="en-UG" smtClean="0"/>
              <a:t>30/09/2025</a:t>
            </a:fld>
            <a:endParaRPr lang="en-UG"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G"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4D1F6C-92F9-40DD-970C-12E8E221DC95}" type="slidenum">
              <a:rPr lang="en-UG" smtClean="0"/>
              <a:t>‹#›</a:t>
            </a:fld>
            <a:endParaRPr lang="en-UG" dirty="0"/>
          </a:p>
        </p:txBody>
      </p:sp>
    </p:spTree>
    <p:extLst>
      <p:ext uri="{BB962C8B-B14F-4D97-AF65-F5344CB8AC3E}">
        <p14:creationId xmlns:p14="http://schemas.microsoft.com/office/powerpoint/2010/main" val="9691636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wangusid22/WANGUSI-DAVID.git" TargetMode="External"/><Relationship Id="rId3" Type="http://schemas.openxmlformats.org/officeDocument/2006/relationships/hyperlink" Target="https://github.com/Chemonges-mikirar/Chemonges" TargetMode="External"/><Relationship Id="rId7" Type="http://schemas.openxmlformats.org/officeDocument/2006/relationships/hyperlink" Target="https://github.com/oulesadock25/Oule-Sadock-.git" TargetMode="External"/><Relationship Id="rId2" Type="http://schemas.openxmlformats.org/officeDocument/2006/relationships/hyperlink" Target="https://github.com/kabweruandrew39-alt/Andrew.git" TargetMode="External"/><Relationship Id="rId1" Type="http://schemas.openxmlformats.org/officeDocument/2006/relationships/slideLayout" Target="../slideLayouts/slideLayout2.xml"/><Relationship Id="rId6" Type="http://schemas.openxmlformats.org/officeDocument/2006/relationships/hyperlink" Target="https://github.com/joysanyu22-cell/SANYU-JOY.git" TargetMode="External"/><Relationship Id="rId11" Type="http://schemas.openxmlformats.org/officeDocument/2006/relationships/hyperlink" Target="https://github.com/leonardkitutu1-hue/leonard-kitutu.git" TargetMode="External"/><Relationship Id="rId5" Type="http://schemas.openxmlformats.org/officeDocument/2006/relationships/hyperlink" Target="https://github.com/JOHNDIKITAL/johndikitalmatlab.git" TargetMode="External"/><Relationship Id="rId10" Type="http://schemas.openxmlformats.org/officeDocument/2006/relationships/hyperlink" Target="https://github.com/mildredmoreen/ATYANG-MILDRED-.git" TargetMode="External"/><Relationship Id="rId4" Type="http://schemas.openxmlformats.org/officeDocument/2006/relationships/hyperlink" Target="https://github.com/Nagasharitah/Nagasha-Ritta.git" TargetMode="External"/><Relationship Id="rId9" Type="http://schemas.openxmlformats.org/officeDocument/2006/relationships/hyperlink" Target="https://github.com/SebyatikaColline/Sebyatika-Colline.git"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emf"/><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D1EA-DCF0-B7FC-72E4-ADB92D300DA4}"/>
              </a:ext>
            </a:extLst>
          </p:cNvPr>
          <p:cNvSpPr>
            <a:spLocks noGrp="1"/>
          </p:cNvSpPr>
          <p:nvPr>
            <p:ph type="ctrTitle"/>
          </p:nvPr>
        </p:nvSpPr>
        <p:spPr>
          <a:xfrm>
            <a:off x="1507067" y="1782698"/>
            <a:ext cx="7766936" cy="1646302"/>
          </a:xfrm>
        </p:spPr>
        <p:txBody>
          <a:bodyPr/>
          <a:lstStyle/>
          <a:p>
            <a:r>
              <a:rPr lang="en-US" dirty="0">
                <a:solidFill>
                  <a:schemeClr val="tx1"/>
                </a:solidFill>
              </a:rPr>
              <a:t>MATLAB ASSIGNMENT </a:t>
            </a:r>
            <a:r>
              <a:rPr lang="en-US" dirty="0" smtClean="0">
                <a:solidFill>
                  <a:schemeClr val="tx1"/>
                </a:solidFill>
              </a:rPr>
              <a:t>3</a:t>
            </a:r>
            <a:endParaRPr lang="en-UG" dirty="0">
              <a:solidFill>
                <a:schemeClr val="tx1"/>
              </a:solidFill>
            </a:endParaRPr>
          </a:p>
        </p:txBody>
      </p:sp>
      <p:sp>
        <p:nvSpPr>
          <p:cNvPr id="3" name="Subtitle 2">
            <a:extLst>
              <a:ext uri="{FF2B5EF4-FFF2-40B4-BE49-F238E27FC236}">
                <a16:creationId xmlns:a16="http://schemas.microsoft.com/office/drawing/2014/main" id="{ACD7C6C8-6746-D4F5-A97C-1107C43350CD}"/>
              </a:ext>
            </a:extLst>
          </p:cNvPr>
          <p:cNvSpPr>
            <a:spLocks noGrp="1"/>
          </p:cNvSpPr>
          <p:nvPr>
            <p:ph type="subTitle" idx="1"/>
          </p:nvPr>
        </p:nvSpPr>
        <p:spPr>
          <a:xfrm>
            <a:off x="1507067" y="3639353"/>
            <a:ext cx="7766936" cy="1096899"/>
          </a:xfrm>
        </p:spPr>
        <p:txBody>
          <a:bodyPr/>
          <a:lstStyle/>
          <a:p>
            <a:r>
              <a:rPr lang="en-US" b="1" dirty="0">
                <a:solidFill>
                  <a:schemeClr val="tx1"/>
                </a:solidFill>
              </a:rPr>
              <a:t>GROUP 16</a:t>
            </a:r>
            <a:endParaRPr lang="en-UG" b="1" dirty="0">
              <a:solidFill>
                <a:schemeClr val="tx1"/>
              </a:solidFill>
            </a:endParaRPr>
          </a:p>
        </p:txBody>
      </p:sp>
    </p:spTree>
    <p:extLst>
      <p:ext uri="{BB962C8B-B14F-4D97-AF65-F5344CB8AC3E}">
        <p14:creationId xmlns:p14="http://schemas.microsoft.com/office/powerpoint/2010/main" val="233635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703385" y="562708"/>
            <a:ext cx="1069144" cy="369332"/>
          </a:xfrm>
          <a:prstGeom prst="rect">
            <a:avLst/>
          </a:prstGeom>
          <a:noFill/>
        </p:spPr>
        <p:txBody>
          <a:bodyPr wrap="square" rtlCol="0">
            <a:spAutoFit/>
          </a:bodyPr>
          <a:lstStyle/>
          <a:p>
            <a:r>
              <a:rPr lang="en-US" b="1" dirty="0" smtClean="0"/>
              <a:t>Step 9</a:t>
            </a:r>
            <a:endParaRPr lang="en-US" b="1"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824718" y="1143292"/>
            <a:ext cx="8122334" cy="783981"/>
          </a:xfrm>
          <a:prstGeom prst="rect">
            <a:avLst/>
          </a:prstGeom>
        </p:spPr>
      </p:pic>
      <p:sp>
        <p:nvSpPr>
          <p:cNvPr id="10" name="TextBox 9"/>
          <p:cNvSpPr txBox="1"/>
          <p:nvPr/>
        </p:nvSpPr>
        <p:spPr>
          <a:xfrm>
            <a:off x="824719" y="2194560"/>
            <a:ext cx="1552722" cy="369332"/>
          </a:xfrm>
          <a:prstGeom prst="rect">
            <a:avLst/>
          </a:prstGeom>
          <a:noFill/>
        </p:spPr>
        <p:txBody>
          <a:bodyPr wrap="square" rtlCol="0">
            <a:spAutoFit/>
          </a:bodyPr>
          <a:lstStyle/>
          <a:p>
            <a:r>
              <a:rPr lang="en-US" b="1" dirty="0" smtClean="0"/>
              <a:t>Step 10</a:t>
            </a:r>
            <a:endParaRPr lang="en-US" b="1" dirty="0"/>
          </a:p>
        </p:txBody>
      </p:sp>
      <p:pic>
        <p:nvPicPr>
          <p:cNvPr id="11" name="Picture 10"/>
          <p:cNvPicPr/>
          <p:nvPr/>
        </p:nvPicPr>
        <p:blipFill>
          <a:blip r:embed="rId3">
            <a:extLst>
              <a:ext uri="{28A0092B-C50C-407E-A947-70E740481C1C}">
                <a14:useLocalDpi xmlns:a14="http://schemas.microsoft.com/office/drawing/2010/main" val="0"/>
              </a:ext>
            </a:extLst>
          </a:blip>
          <a:stretch>
            <a:fillRect/>
          </a:stretch>
        </p:blipFill>
        <p:spPr>
          <a:xfrm>
            <a:off x="824718" y="2970042"/>
            <a:ext cx="8319282" cy="2994660"/>
          </a:xfrm>
          <a:prstGeom prst="rect">
            <a:avLst/>
          </a:prstGeom>
        </p:spPr>
      </p:pic>
    </p:spTree>
    <p:extLst>
      <p:ext uri="{BB962C8B-B14F-4D97-AF65-F5344CB8AC3E}">
        <p14:creationId xmlns:p14="http://schemas.microsoft.com/office/powerpoint/2010/main" val="3193478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0166" y="436098"/>
            <a:ext cx="1153551" cy="369332"/>
          </a:xfrm>
          <a:prstGeom prst="rect">
            <a:avLst/>
          </a:prstGeom>
          <a:noFill/>
        </p:spPr>
        <p:txBody>
          <a:bodyPr wrap="square" rtlCol="0">
            <a:spAutoFit/>
          </a:bodyPr>
          <a:lstStyle/>
          <a:p>
            <a:r>
              <a:rPr lang="en-US" b="1" dirty="0" smtClean="0"/>
              <a:t>Step 11</a:t>
            </a:r>
            <a:endParaRPr lang="en-US" b="1" dirty="0"/>
          </a:p>
        </p:txBody>
      </p:sp>
      <mc:AlternateContent xmlns:mc="http://schemas.openxmlformats.org/markup-compatibility/2006">
        <mc:Choice xmlns:a14="http://schemas.microsoft.com/office/drawing/2010/main" Requires="a14">
          <p:sp>
            <p:nvSpPr>
              <p:cNvPr id="3" name="TextBox 2"/>
              <p:cNvSpPr txBox="1"/>
              <p:nvPr/>
            </p:nvSpPr>
            <p:spPr>
              <a:xfrm>
                <a:off x="450166" y="984739"/>
                <a:ext cx="5331656" cy="1206549"/>
              </a:xfrm>
              <a:prstGeom prst="rect">
                <a:avLst/>
              </a:prstGeom>
              <a:noFill/>
            </p:spPr>
            <p:txBody>
              <a:bodyPr wrap="square" rtlCol="0">
                <a:spAutoFit/>
              </a:bodyPr>
              <a:lstStyle/>
              <a:p>
                <a:r>
                  <a:rPr lang="en-UG" b="1" dirty="0" smtClean="0"/>
                  <a:t>we </a:t>
                </a:r>
                <a:r>
                  <a:rPr lang="en-UG" b="1" dirty="0"/>
                  <a:t>then implemented the codes on two functions i.e.</a:t>
                </a:r>
                <a:endParaRPr lang="en-US" dirty="0"/>
              </a:p>
              <a:p>
                <a:pPr lvl="0"/>
                <a14:m>
                  <m:oMathPara xmlns:m="http://schemas.openxmlformats.org/officeDocument/2006/math">
                    <m:oMathParaPr>
                      <m:jc m:val="centerGroup"/>
                    </m:oMathParaPr>
                    <m:oMath xmlns:m="http://schemas.openxmlformats.org/officeDocument/2006/math">
                      <m:r>
                        <a:rPr lang="en-UG" i="1"/>
                        <m:t>𝑓</m:t>
                      </m:r>
                      <m:d>
                        <m:dPr>
                          <m:ctrlPr>
                            <a:rPr lang="en-US" i="1"/>
                          </m:ctrlPr>
                        </m:dPr>
                        <m:e>
                          <m:r>
                            <a:rPr lang="en-UG" i="1"/>
                            <m:t>𝑥</m:t>
                          </m:r>
                        </m:e>
                      </m:d>
                      <m:r>
                        <a:rPr lang="en-UG" i="1"/>
                        <m:t>=</m:t>
                      </m:r>
                      <m:r>
                        <a:rPr lang="en-UG" i="1"/>
                        <m:t>𝑥</m:t>
                      </m:r>
                      <m:r>
                        <a:rPr lang="en-UG" i="1"/>
                        <m:t>−2</m:t>
                      </m:r>
                      <m:func>
                        <m:funcPr>
                          <m:ctrlPr>
                            <a:rPr lang="en-US" i="1"/>
                          </m:ctrlPr>
                        </m:funcPr>
                        <m:fName>
                          <m:r>
                            <m:rPr>
                              <m:sty m:val="p"/>
                            </m:rPr>
                            <a:rPr lang="en-UG"/>
                            <m:t>sin</m:t>
                          </m:r>
                        </m:fName>
                        <m:e>
                          <m:r>
                            <a:rPr lang="en-UG" i="1"/>
                            <m:t>𝑥</m:t>
                          </m:r>
                        </m:e>
                      </m:func>
                    </m:oMath>
                  </m:oMathPara>
                </a14:m>
                <a:endParaRPr lang="en-US" dirty="0"/>
              </a:p>
              <a:p>
                <a:pPr lvl="0"/>
                <a14:m>
                  <m:oMath xmlns:m="http://schemas.openxmlformats.org/officeDocument/2006/math">
                    <m:r>
                      <a:rPr lang="en-UG" i="1"/>
                      <m:t>𝑓</m:t>
                    </m:r>
                    <m:d>
                      <m:dPr>
                        <m:ctrlPr>
                          <a:rPr lang="en-US" i="1"/>
                        </m:ctrlPr>
                      </m:dPr>
                      <m:e>
                        <m:r>
                          <a:rPr lang="en-UG" i="1"/>
                          <m:t>𝑥</m:t>
                        </m:r>
                      </m:e>
                    </m:d>
                    <m:r>
                      <a:rPr lang="en-UG" i="1"/>
                      <m:t>=2</m:t>
                    </m:r>
                    <m:sSup>
                      <m:sSupPr>
                        <m:ctrlPr>
                          <a:rPr lang="en-US" i="1"/>
                        </m:ctrlPr>
                      </m:sSupPr>
                      <m:e>
                        <m:r>
                          <a:rPr lang="en-UG" i="1"/>
                          <m:t>𝑥</m:t>
                        </m:r>
                      </m:e>
                      <m:sup>
                        <m:r>
                          <a:rPr lang="en-UG" i="1"/>
                          <m:t>3</m:t>
                        </m:r>
                      </m:sup>
                    </m:sSup>
                    <m:r>
                      <a:rPr lang="en-UG" i="1"/>
                      <m:t>−</m:t>
                    </m:r>
                    <m:sSup>
                      <m:sSupPr>
                        <m:ctrlPr>
                          <a:rPr lang="en-US" i="1"/>
                        </m:ctrlPr>
                      </m:sSupPr>
                      <m:e>
                        <m:r>
                          <a:rPr lang="en-UG" i="1"/>
                          <m:t>11.7</m:t>
                        </m:r>
                        <m:r>
                          <a:rPr lang="en-UG" i="1"/>
                          <m:t>𝑥</m:t>
                        </m:r>
                      </m:e>
                      <m:sup>
                        <m:r>
                          <a:rPr lang="en-UG" i="1"/>
                          <m:t>2</m:t>
                        </m:r>
                      </m:sup>
                    </m:sSup>
                    <m:r>
                      <a:rPr lang="en-UG" i="1"/>
                      <m:t>−17.7</m:t>
                    </m:r>
                    <m:r>
                      <a:rPr lang="en-UG" i="1"/>
                      <m:t>𝑥</m:t>
                    </m:r>
                    <m:r>
                      <a:rPr lang="en-UG" i="1"/>
                      <m:t>−5</m:t>
                    </m:r>
                  </m:oMath>
                </a14:m>
                <a:r>
                  <a:rPr lang="en-UG" dirty="0"/>
                  <a:t> </a:t>
                </a:r>
                <a:endParaRPr lang="en-US" dirty="0"/>
              </a:p>
              <a:p>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450166" y="984739"/>
                <a:ext cx="5331656" cy="1206549"/>
              </a:xfrm>
              <a:prstGeom prst="rect">
                <a:avLst/>
              </a:prstGeom>
              <a:blipFill>
                <a:blip r:embed="rId2"/>
                <a:stretch>
                  <a:fillRect l="-1030" t="-30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p:cNvSpPr txBox="1"/>
              <p:nvPr/>
            </p:nvSpPr>
            <p:spPr>
              <a:xfrm>
                <a:off x="562707" y="2191288"/>
                <a:ext cx="7976381" cy="923330"/>
              </a:xfrm>
              <a:prstGeom prst="rect">
                <a:avLst/>
              </a:prstGeom>
              <a:noFill/>
            </p:spPr>
            <p:txBody>
              <a:bodyPr wrap="square" rtlCol="0">
                <a:spAutoFit/>
              </a:bodyPr>
              <a:lstStyle/>
              <a:p>
                <a:r>
                  <a:rPr lang="en-US" b="1" dirty="0" smtClean="0"/>
                  <a:t>Results</a:t>
                </a:r>
              </a:p>
              <a:p>
                <a:pPr lvl="0"/>
                <a14:m>
                  <m:oMathPara xmlns:m="http://schemas.openxmlformats.org/officeDocument/2006/math">
                    <m:oMathParaPr>
                      <m:jc m:val="centerGroup"/>
                    </m:oMathParaPr>
                    <m:oMath xmlns:m="http://schemas.openxmlformats.org/officeDocument/2006/math">
                      <m:r>
                        <a:rPr lang="en-UG" b="1" i="1"/>
                        <m:t>𝒇</m:t>
                      </m:r>
                      <m:d>
                        <m:dPr>
                          <m:ctrlPr>
                            <a:rPr lang="en-US" b="1" i="1"/>
                          </m:ctrlPr>
                        </m:dPr>
                        <m:e>
                          <m:r>
                            <a:rPr lang="en-UG" b="1" i="1"/>
                            <m:t>𝒙</m:t>
                          </m:r>
                        </m:e>
                      </m:d>
                      <m:r>
                        <a:rPr lang="en-UG" b="1" i="1"/>
                        <m:t>=</m:t>
                      </m:r>
                      <m:r>
                        <a:rPr lang="en-UG" b="1" i="1"/>
                        <m:t>𝒙</m:t>
                      </m:r>
                      <m:r>
                        <a:rPr lang="en-UG" b="1" i="1"/>
                        <m:t>−</m:t>
                      </m:r>
                      <m:r>
                        <a:rPr lang="en-UG" b="1" i="1"/>
                        <m:t>𝟐</m:t>
                      </m:r>
                      <m:func>
                        <m:funcPr>
                          <m:ctrlPr>
                            <a:rPr lang="en-US" b="1" i="1"/>
                          </m:ctrlPr>
                        </m:funcPr>
                        <m:fName>
                          <m:r>
                            <a:rPr lang="en-UG" b="1" i="1"/>
                            <m:t>𝐬𝐢𝐧</m:t>
                          </m:r>
                        </m:fName>
                        <m:e>
                          <m:r>
                            <a:rPr lang="en-UG" b="1" i="1"/>
                            <m:t>𝒙</m:t>
                          </m:r>
                        </m:e>
                      </m:func>
                    </m:oMath>
                  </m:oMathPara>
                </a14:m>
                <a:endParaRPr lang="en-US" dirty="0"/>
              </a:p>
              <a:p>
                <a:r>
                  <a:rPr lang="en-UG" dirty="0"/>
                  <a:t>Using x = 2, x0=2, x1=1.9, and 10 iterations we obtained the following results</a:t>
                </a:r>
                <a:endParaRPr lang="en-US" b="1" dirty="0"/>
              </a:p>
            </p:txBody>
          </p:sp>
        </mc:Choice>
        <mc:Fallback>
          <p:sp>
            <p:nvSpPr>
              <p:cNvPr id="4" name="TextBox 3"/>
              <p:cNvSpPr txBox="1">
                <a:spLocks noRot="1" noChangeAspect="1" noMove="1" noResize="1" noEditPoints="1" noAdjustHandles="1" noChangeArrowheads="1" noChangeShapeType="1" noTextEdit="1"/>
              </p:cNvSpPr>
              <p:nvPr/>
            </p:nvSpPr>
            <p:spPr>
              <a:xfrm>
                <a:off x="562707" y="2191288"/>
                <a:ext cx="7976381" cy="923330"/>
              </a:xfrm>
              <a:prstGeom prst="rect">
                <a:avLst/>
              </a:prstGeom>
              <a:blipFill>
                <a:blip r:embed="rId3"/>
                <a:stretch>
                  <a:fillRect l="-611" t="-3289" b="-9211"/>
                </a:stretch>
              </a:blipFill>
            </p:spPr>
            <p:txBody>
              <a:bodyPr/>
              <a:lstStyle/>
              <a:p>
                <a:r>
                  <a:rPr lang="en-US">
                    <a:noFill/>
                  </a:rPr>
                  <a:t> </a:t>
                </a:r>
              </a:p>
            </p:txBody>
          </p:sp>
        </mc:Fallback>
      </mc:AlternateContent>
      <p:pic>
        <p:nvPicPr>
          <p:cNvPr id="5" name="Picture 4"/>
          <p:cNvPicPr/>
          <p:nvPr/>
        </p:nvPicPr>
        <p:blipFill rotWithShape="1">
          <a:blip r:embed="rId4">
            <a:extLst>
              <a:ext uri="{28A0092B-C50C-407E-A947-70E740481C1C}">
                <a14:useLocalDpi xmlns:a14="http://schemas.microsoft.com/office/drawing/2010/main" val="0"/>
              </a:ext>
            </a:extLst>
          </a:blip>
          <a:srcRect l="-844" r="227" b="19891"/>
          <a:stretch/>
        </p:blipFill>
        <p:spPr bwMode="auto">
          <a:xfrm>
            <a:off x="992554" y="3397837"/>
            <a:ext cx="6322646" cy="27919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33841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510201" y="732277"/>
            <a:ext cx="6691264" cy="4627514"/>
          </a:xfrm>
          <a:prstGeom prst="rect">
            <a:avLst/>
          </a:prstGeom>
        </p:spPr>
      </p:pic>
    </p:spTree>
    <p:extLst>
      <p:ext uri="{BB962C8B-B14F-4D97-AF65-F5344CB8AC3E}">
        <p14:creationId xmlns:p14="http://schemas.microsoft.com/office/powerpoint/2010/main" val="4110621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449116" y="211015"/>
            <a:ext cx="6626933" cy="1688124"/>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1389502" y="2259695"/>
            <a:ext cx="6094510" cy="4141105"/>
          </a:xfrm>
          <a:prstGeom prst="rect">
            <a:avLst/>
          </a:prstGeom>
        </p:spPr>
      </p:pic>
    </p:spTree>
    <p:extLst>
      <p:ext uri="{BB962C8B-B14F-4D97-AF65-F5344CB8AC3E}">
        <p14:creationId xmlns:p14="http://schemas.microsoft.com/office/powerpoint/2010/main" val="177696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655" y="337625"/>
            <a:ext cx="8525022" cy="1200329"/>
          </a:xfrm>
          <a:prstGeom prst="rect">
            <a:avLst/>
          </a:prstGeom>
          <a:noFill/>
        </p:spPr>
        <p:txBody>
          <a:bodyPr wrap="square" rtlCol="0">
            <a:spAutoFit/>
          </a:bodyPr>
          <a:lstStyle/>
          <a:p>
            <a:r>
              <a:rPr lang="en-US" b="1" dirty="0" smtClean="0"/>
              <a:t>Application in a real world problem</a:t>
            </a:r>
          </a:p>
          <a:p>
            <a:r>
              <a:rPr lang="en-UG" dirty="0" smtClean="0"/>
              <a:t> </a:t>
            </a:r>
            <a:r>
              <a:rPr lang="en-US" dirty="0"/>
              <a:t>A</a:t>
            </a:r>
            <a:r>
              <a:rPr lang="en-UG" dirty="0" smtClean="0"/>
              <a:t>pplied it to real world problem of finding terminal velocity (v) of particles with mass =80, g=9.81, c=0.25</a:t>
            </a:r>
            <a:endParaRPr lang="en-US" dirty="0" smtClean="0"/>
          </a:p>
          <a:p>
            <a:endParaRPr lang="en-US" b="1"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916598" y="1537954"/>
            <a:ext cx="7692830" cy="4876914"/>
          </a:xfrm>
          <a:prstGeom prst="rect">
            <a:avLst/>
          </a:prstGeom>
        </p:spPr>
      </p:pic>
    </p:spTree>
    <p:extLst>
      <p:ext uri="{BB962C8B-B14F-4D97-AF65-F5344CB8AC3E}">
        <p14:creationId xmlns:p14="http://schemas.microsoft.com/office/powerpoint/2010/main" val="1947163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rotWithShape="1">
          <a:blip r:embed="rId2">
            <a:extLst>
              <a:ext uri="{28A0092B-C50C-407E-A947-70E740481C1C}">
                <a14:useLocalDpi xmlns:a14="http://schemas.microsoft.com/office/drawing/2010/main" val="0"/>
              </a:ext>
            </a:extLst>
          </a:blip>
          <a:srcRect t="78847"/>
          <a:stretch/>
        </p:blipFill>
        <p:spPr bwMode="auto">
          <a:xfrm>
            <a:off x="498548" y="1905512"/>
            <a:ext cx="8307827" cy="1527005"/>
          </a:xfrm>
          <a:prstGeom prst="rect">
            <a:avLst/>
          </a:prstGeom>
          <a:ln>
            <a:noFill/>
          </a:ln>
          <a:extLst>
            <a:ext uri="{53640926-AAD7-44D8-BBD7-CCE9431645EC}">
              <a14:shadowObscured xmlns:a14="http://schemas.microsoft.com/office/drawing/2010/main"/>
            </a:ext>
          </a:extLst>
        </p:spPr>
      </p:pic>
      <p:sp>
        <p:nvSpPr>
          <p:cNvPr id="3" name="TextBox 2"/>
          <p:cNvSpPr txBox="1"/>
          <p:nvPr/>
        </p:nvSpPr>
        <p:spPr>
          <a:xfrm>
            <a:off x="464234" y="900332"/>
            <a:ext cx="3629464" cy="369332"/>
          </a:xfrm>
          <a:prstGeom prst="rect">
            <a:avLst/>
          </a:prstGeom>
          <a:noFill/>
        </p:spPr>
        <p:txBody>
          <a:bodyPr wrap="square" rtlCol="0">
            <a:spAutoFit/>
          </a:bodyPr>
          <a:lstStyle/>
          <a:p>
            <a:r>
              <a:rPr lang="en-US" b="1" dirty="0" smtClean="0"/>
              <a:t>The Outcome</a:t>
            </a:r>
            <a:endParaRPr lang="en-US" b="1" dirty="0"/>
          </a:p>
        </p:txBody>
      </p:sp>
    </p:spTree>
    <p:extLst>
      <p:ext uri="{BB962C8B-B14F-4D97-AF65-F5344CB8AC3E}">
        <p14:creationId xmlns:p14="http://schemas.microsoft.com/office/powerpoint/2010/main" val="727715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TWO</a:t>
            </a:r>
            <a:endParaRPr lang="en-US" dirty="0"/>
          </a:p>
        </p:txBody>
      </p:sp>
      <p:sp>
        <p:nvSpPr>
          <p:cNvPr id="3" name="Content Placeholder 2"/>
          <p:cNvSpPr>
            <a:spLocks noGrp="1"/>
          </p:cNvSpPr>
          <p:nvPr>
            <p:ph idx="1"/>
          </p:nvPr>
        </p:nvSpPr>
        <p:spPr/>
        <p:txBody>
          <a:bodyPr>
            <a:normAutofit lnSpcReduction="10000"/>
          </a:bodyPr>
          <a:lstStyle/>
          <a:p>
            <a:r>
              <a:rPr lang="en-UG" b="1" dirty="0"/>
              <a:t>Step 1: choosing type of functions</a:t>
            </a:r>
            <a:endParaRPr lang="en-US" dirty="0"/>
          </a:p>
          <a:p>
            <a:r>
              <a:rPr lang="en-UG" b="1" dirty="0"/>
              <a:t>Step 2: flowcharts:</a:t>
            </a:r>
            <a:endParaRPr lang="en-US" dirty="0"/>
          </a:p>
          <a:p>
            <a:r>
              <a:rPr lang="en-UG" b="1" dirty="0"/>
              <a:t>Step 3: reading the initial approximations and other inputs</a:t>
            </a:r>
            <a:endParaRPr lang="en-US" dirty="0"/>
          </a:p>
          <a:p>
            <a:r>
              <a:rPr lang="en-UG" b="1" dirty="0"/>
              <a:t>Step 4: computing the exact value</a:t>
            </a:r>
            <a:endParaRPr lang="en-US" dirty="0"/>
          </a:p>
          <a:p>
            <a:r>
              <a:rPr lang="en-UG" b="1" dirty="0"/>
              <a:t>Step 5: for Euler</a:t>
            </a:r>
            <a:endParaRPr lang="en-US" dirty="0"/>
          </a:p>
          <a:p>
            <a:r>
              <a:rPr lang="en-UG" b="1" dirty="0"/>
              <a:t>Step 6: for Runge Kutta</a:t>
            </a:r>
            <a:endParaRPr lang="en-US" dirty="0"/>
          </a:p>
          <a:p>
            <a:r>
              <a:rPr lang="en-UG" b="1" dirty="0"/>
              <a:t>Step 7: displaying computation time</a:t>
            </a:r>
            <a:endParaRPr lang="en-US" dirty="0"/>
          </a:p>
          <a:p>
            <a:r>
              <a:rPr lang="en-UG" b="1" dirty="0"/>
              <a:t>Step 8: displaying results in a table </a:t>
            </a:r>
            <a:endParaRPr lang="en-US" dirty="0"/>
          </a:p>
          <a:p>
            <a:r>
              <a:rPr lang="en-UG" b="1" dirty="0"/>
              <a:t>Step 9: plotting</a:t>
            </a:r>
            <a:endParaRPr lang="en-US" dirty="0"/>
          </a:p>
          <a:p>
            <a:r>
              <a:rPr lang="en-UG" b="1" dirty="0"/>
              <a:t>RESULTS</a:t>
            </a:r>
            <a:endParaRPr lang="en-US" dirty="0"/>
          </a:p>
          <a:p>
            <a:endParaRPr lang="en-US" dirty="0"/>
          </a:p>
        </p:txBody>
      </p:sp>
      <p:sp>
        <p:nvSpPr>
          <p:cNvPr id="4" name="TextBox 3"/>
          <p:cNvSpPr txBox="1"/>
          <p:nvPr/>
        </p:nvSpPr>
        <p:spPr>
          <a:xfrm>
            <a:off x="578860" y="1270000"/>
            <a:ext cx="10170942" cy="646331"/>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Using</a:t>
            </a:r>
            <a:r>
              <a:rPr lang="en-UG" b="1" dirty="0" smtClean="0">
                <a:latin typeface="Times New Roman" panose="02020603050405020304" pitchFamily="18" charset="0"/>
                <a:cs typeface="Times New Roman" panose="02020603050405020304" pitchFamily="18" charset="0"/>
              </a:rPr>
              <a:t> </a:t>
            </a:r>
            <a:r>
              <a:rPr lang="en-UG" b="1" dirty="0">
                <a:latin typeface="Times New Roman" panose="02020603050405020304" pitchFamily="18" charset="0"/>
                <a:cs typeface="Times New Roman" panose="02020603050405020304" pitchFamily="18" charset="0"/>
              </a:rPr>
              <a:t>the knowledge of algorithm development, control structures, models one to four to solve the differential equations numerically while using methods such as Euler, Runge Kutta</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317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61182" y="689318"/>
            <a:ext cx="8581292" cy="2215991"/>
          </a:xfrm>
          <a:prstGeom prst="rect">
            <a:avLst/>
          </a:prstGeom>
          <a:noFill/>
        </p:spPr>
        <p:txBody>
          <a:bodyPr wrap="square" rtlCol="0">
            <a:spAutoFit/>
          </a:bodyPr>
          <a:lstStyle/>
          <a:p>
            <a:r>
              <a:rPr lang="en-US" b="1" dirty="0" smtClean="0"/>
              <a:t>Step 1</a:t>
            </a:r>
          </a:p>
          <a:p>
            <a:endParaRPr lang="en-US" b="1" dirty="0"/>
          </a:p>
          <a:p>
            <a:endParaRPr lang="en-US" b="1" dirty="0" smtClean="0"/>
          </a:p>
          <a:p>
            <a:endParaRPr lang="en-US" b="1" dirty="0" smtClean="0"/>
          </a:p>
          <a:p>
            <a:r>
              <a:rPr lang="en-UG" sz="2400" dirty="0"/>
              <a:t>We the group 16 members decided to choose implementations on first order differential equations relating variable y with time t</a:t>
            </a:r>
            <a:endParaRPr lang="en-US" sz="2400" dirty="0"/>
          </a:p>
          <a:p>
            <a:endParaRPr lang="en-US" b="1" dirty="0"/>
          </a:p>
        </p:txBody>
      </p:sp>
    </p:spTree>
    <p:extLst>
      <p:ext uri="{BB962C8B-B14F-4D97-AF65-F5344CB8AC3E}">
        <p14:creationId xmlns:p14="http://schemas.microsoft.com/office/powerpoint/2010/main" val="2030245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6437" y="1026942"/>
            <a:ext cx="2194560" cy="369332"/>
          </a:xfrm>
          <a:prstGeom prst="rect">
            <a:avLst/>
          </a:prstGeom>
          <a:noFill/>
        </p:spPr>
        <p:txBody>
          <a:bodyPr wrap="square" rtlCol="0">
            <a:spAutoFit/>
          </a:bodyPr>
          <a:lstStyle/>
          <a:p>
            <a:r>
              <a:rPr lang="en-US" b="1" dirty="0" smtClean="0"/>
              <a:t>Step 2</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850" y="652462"/>
            <a:ext cx="6972300" cy="5553075"/>
          </a:xfrm>
          <a:prstGeom prst="rect">
            <a:avLst/>
          </a:prstGeom>
        </p:spPr>
      </p:pic>
    </p:spTree>
    <p:extLst>
      <p:ext uri="{BB962C8B-B14F-4D97-AF65-F5344CB8AC3E}">
        <p14:creationId xmlns:p14="http://schemas.microsoft.com/office/powerpoint/2010/main" val="3279745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775" y="647114"/>
            <a:ext cx="1674056" cy="369332"/>
          </a:xfrm>
          <a:prstGeom prst="rect">
            <a:avLst/>
          </a:prstGeom>
          <a:noFill/>
        </p:spPr>
        <p:txBody>
          <a:bodyPr wrap="square" rtlCol="0">
            <a:spAutoFit/>
          </a:bodyPr>
          <a:lstStyle/>
          <a:p>
            <a:r>
              <a:rPr lang="en-US" b="1" dirty="0" smtClean="0"/>
              <a:t>Step 3</a:t>
            </a:r>
            <a:endParaRPr lang="en-US" b="1"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76775" y="1270487"/>
            <a:ext cx="8074856" cy="1979149"/>
          </a:xfrm>
          <a:prstGeom prst="rect">
            <a:avLst/>
          </a:prstGeom>
        </p:spPr>
      </p:pic>
      <p:sp>
        <p:nvSpPr>
          <p:cNvPr id="4" name="TextBox 3"/>
          <p:cNvSpPr txBox="1"/>
          <p:nvPr/>
        </p:nvSpPr>
        <p:spPr>
          <a:xfrm>
            <a:off x="576775" y="3503677"/>
            <a:ext cx="8975188" cy="1200329"/>
          </a:xfrm>
          <a:prstGeom prst="rect">
            <a:avLst/>
          </a:prstGeom>
          <a:noFill/>
        </p:spPr>
        <p:txBody>
          <a:bodyPr wrap="square" rtlCol="0">
            <a:spAutoFit/>
          </a:bodyPr>
          <a:lstStyle/>
          <a:p>
            <a:r>
              <a:rPr lang="en-US" b="1" dirty="0" smtClean="0"/>
              <a:t>Step 4</a:t>
            </a:r>
          </a:p>
          <a:p>
            <a:r>
              <a:rPr lang="en-UG" dirty="0"/>
              <a:t>Using the code below we computed the exact value </a:t>
            </a:r>
            <a:r>
              <a:rPr lang="en-UG" b="1" dirty="0"/>
              <a:t>but note</a:t>
            </a:r>
            <a:r>
              <a:rPr lang="en-UG" dirty="0"/>
              <a:t> that the exact value of each function is found differently</a:t>
            </a:r>
            <a:endParaRPr lang="en-US" dirty="0"/>
          </a:p>
          <a:p>
            <a:endParaRPr lang="en-US" b="1" dirty="0"/>
          </a:p>
        </p:txBody>
      </p:sp>
      <p:sp>
        <p:nvSpPr>
          <p:cNvPr id="5" name="TextBox 4"/>
          <p:cNvSpPr txBox="1"/>
          <p:nvPr/>
        </p:nvSpPr>
        <p:spPr>
          <a:xfrm>
            <a:off x="576775" y="4519340"/>
            <a:ext cx="1674056" cy="369332"/>
          </a:xfrm>
          <a:prstGeom prst="rect">
            <a:avLst/>
          </a:prstGeom>
          <a:noFill/>
        </p:spPr>
        <p:txBody>
          <a:bodyPr wrap="square" rtlCol="0">
            <a:spAutoFit/>
          </a:bodyPr>
          <a:lstStyle/>
          <a:p>
            <a:r>
              <a:rPr lang="en-US" b="1" dirty="0" smtClean="0"/>
              <a:t>Step 5</a:t>
            </a:r>
            <a:endParaRPr lang="en-US" b="1" dirty="0"/>
          </a:p>
        </p:txBody>
      </p:sp>
    </p:spTree>
    <p:extLst>
      <p:ext uri="{BB962C8B-B14F-4D97-AF65-F5344CB8AC3E}">
        <p14:creationId xmlns:p14="http://schemas.microsoft.com/office/powerpoint/2010/main" val="225641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B9AA-388A-7E40-4A1F-BEB8F43EED78}"/>
              </a:ext>
            </a:extLst>
          </p:cNvPr>
          <p:cNvSpPr>
            <a:spLocks noGrp="1"/>
          </p:cNvSpPr>
          <p:nvPr>
            <p:ph type="title"/>
          </p:nvPr>
        </p:nvSpPr>
        <p:spPr>
          <a:xfrm>
            <a:off x="713910" y="408432"/>
            <a:ext cx="8596668" cy="1320800"/>
          </a:xfrm>
        </p:spPr>
        <p:txBody>
          <a:bodyPr/>
          <a:lstStyle/>
          <a:p>
            <a:r>
              <a:rPr lang="en-US" dirty="0">
                <a:solidFill>
                  <a:schemeClr val="tx1"/>
                </a:solidFill>
              </a:rPr>
              <a:t>GROUP 16 MEMBERS</a:t>
            </a:r>
            <a:endParaRPr lang="en-UG" dirty="0">
              <a:solidFill>
                <a:schemeClr val="tx1"/>
              </a:solidFill>
            </a:endParaRPr>
          </a:p>
        </p:txBody>
      </p:sp>
      <p:graphicFrame>
        <p:nvGraphicFramePr>
          <p:cNvPr id="5" name="Content Placeholder 4">
            <a:extLst>
              <a:ext uri="{FF2B5EF4-FFF2-40B4-BE49-F238E27FC236}">
                <a16:creationId xmlns:a16="http://schemas.microsoft.com/office/drawing/2014/main" id="{65B6B581-ECDC-4935-8CC1-2563A89987D3}"/>
              </a:ext>
            </a:extLst>
          </p:cNvPr>
          <p:cNvGraphicFramePr>
            <a:graphicFrameLocks noGrp="1"/>
          </p:cNvGraphicFramePr>
          <p:nvPr>
            <p:ph idx="1"/>
            <p:extLst>
              <p:ext uri="{D42A27DB-BD31-4B8C-83A1-F6EECF244321}">
                <p14:modId xmlns:p14="http://schemas.microsoft.com/office/powerpoint/2010/main" val="2627065743"/>
              </p:ext>
            </p:extLst>
          </p:nvPr>
        </p:nvGraphicFramePr>
        <p:xfrm>
          <a:off x="1637746" y="1189609"/>
          <a:ext cx="7506335" cy="4626864"/>
        </p:xfrm>
        <a:graphic>
          <a:graphicData uri="http://schemas.openxmlformats.org/drawingml/2006/table">
            <a:tbl>
              <a:tblPr firstRow="1" firstCol="1" bandRow="1">
                <a:tableStyleId>{5C22544A-7EE6-4342-B048-85BDC9FD1C3A}</a:tableStyleId>
              </a:tblPr>
              <a:tblGrid>
                <a:gridCol w="379730">
                  <a:extLst>
                    <a:ext uri="{9D8B030D-6E8A-4147-A177-3AD203B41FA5}">
                      <a16:colId xmlns:a16="http://schemas.microsoft.com/office/drawing/2014/main" val="932862360"/>
                    </a:ext>
                  </a:extLst>
                </a:gridCol>
                <a:gridCol w="1205230">
                  <a:extLst>
                    <a:ext uri="{9D8B030D-6E8A-4147-A177-3AD203B41FA5}">
                      <a16:colId xmlns:a16="http://schemas.microsoft.com/office/drawing/2014/main" val="62752626"/>
                    </a:ext>
                  </a:extLst>
                </a:gridCol>
                <a:gridCol w="1306830">
                  <a:extLst>
                    <a:ext uri="{9D8B030D-6E8A-4147-A177-3AD203B41FA5}">
                      <a16:colId xmlns:a16="http://schemas.microsoft.com/office/drawing/2014/main" val="175901040"/>
                    </a:ext>
                  </a:extLst>
                </a:gridCol>
                <a:gridCol w="655320">
                  <a:extLst>
                    <a:ext uri="{9D8B030D-6E8A-4147-A177-3AD203B41FA5}">
                      <a16:colId xmlns:a16="http://schemas.microsoft.com/office/drawing/2014/main" val="3463949964"/>
                    </a:ext>
                  </a:extLst>
                </a:gridCol>
                <a:gridCol w="413385">
                  <a:extLst>
                    <a:ext uri="{9D8B030D-6E8A-4147-A177-3AD203B41FA5}">
                      <a16:colId xmlns:a16="http://schemas.microsoft.com/office/drawing/2014/main" val="1520390819"/>
                    </a:ext>
                  </a:extLst>
                </a:gridCol>
                <a:gridCol w="3545840">
                  <a:extLst>
                    <a:ext uri="{9D8B030D-6E8A-4147-A177-3AD203B41FA5}">
                      <a16:colId xmlns:a16="http://schemas.microsoft.com/office/drawing/2014/main" val="3511333902"/>
                    </a:ext>
                  </a:extLst>
                </a:gridCol>
              </a:tblGrid>
              <a:tr h="0">
                <a:tc>
                  <a:txBody>
                    <a:bodyPr/>
                    <a:lstStyle/>
                    <a:p>
                      <a:pPr marL="0" marR="0" algn="just">
                        <a:lnSpc>
                          <a:spcPct val="115000"/>
                        </a:lnSpc>
                        <a:spcBef>
                          <a:spcPts val="0"/>
                        </a:spcBef>
                        <a:spcAft>
                          <a:spcPts val="0"/>
                        </a:spcAft>
                      </a:pPr>
                      <a:r>
                        <a:rPr lang="en-US" sz="1200" kern="100">
                          <a:effectLst/>
                        </a:rPr>
                        <a:t>NO.</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STUDENT NAME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REG. NO.</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COURSE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SEX</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GITHUB LINK</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5369077"/>
                  </a:ext>
                </a:extLst>
              </a:tr>
              <a:tr h="0">
                <a:tc>
                  <a:txBody>
                    <a:bodyPr/>
                    <a:lstStyle/>
                    <a:p>
                      <a:pPr marL="0" marR="0" algn="just">
                        <a:lnSpc>
                          <a:spcPct val="115000"/>
                        </a:lnSpc>
                        <a:spcBef>
                          <a:spcPts val="0"/>
                        </a:spcBef>
                        <a:spcAft>
                          <a:spcPts val="0"/>
                        </a:spcAft>
                      </a:pPr>
                      <a:r>
                        <a:rPr lang="en-US" sz="1200" kern="100">
                          <a:effectLst/>
                        </a:rPr>
                        <a:t>1</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KABWERU ANDREW</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BU/UG/2024/5057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WAR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2"/>
                        </a:rPr>
                        <a:t>https://github.com/kabweruandrew39-alt/Andrew.git</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8981123"/>
                  </a:ext>
                </a:extLst>
              </a:tr>
              <a:tr h="0">
                <a:tc>
                  <a:txBody>
                    <a:bodyPr/>
                    <a:lstStyle/>
                    <a:p>
                      <a:pPr marL="0" marR="0" algn="just">
                        <a:lnSpc>
                          <a:spcPct val="115000"/>
                        </a:lnSpc>
                        <a:spcBef>
                          <a:spcPts val="0"/>
                        </a:spcBef>
                        <a:spcAft>
                          <a:spcPts val="0"/>
                        </a:spcAft>
                      </a:pPr>
                      <a:r>
                        <a:rPr lang="en-US" sz="1200" kern="100">
                          <a:effectLst/>
                        </a:rPr>
                        <a:t>2</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CHEMONGES MIKIRAR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BU/UP/2024/1005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WAR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3"/>
                        </a:rPr>
                        <a:t>https://github.com/Chemonges-mikirar/Chemonges</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8789875"/>
                  </a:ext>
                </a:extLst>
              </a:tr>
              <a:tr h="0">
                <a:tc>
                  <a:txBody>
                    <a:bodyPr/>
                    <a:lstStyle/>
                    <a:p>
                      <a:pPr marL="0" marR="0" algn="just">
                        <a:lnSpc>
                          <a:spcPct val="115000"/>
                        </a:lnSpc>
                        <a:spcBef>
                          <a:spcPts val="0"/>
                        </a:spcBef>
                        <a:spcAft>
                          <a:spcPts val="0"/>
                        </a:spcAft>
                      </a:pPr>
                      <a:r>
                        <a:rPr lang="en-US" sz="1200" kern="100">
                          <a:effectLst/>
                        </a:rPr>
                        <a:t>3</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NAGASHA RITTA</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BU/UG/2024/5055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AMI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F</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4"/>
                        </a:rPr>
                        <a:t>https://github.com/Nagasharitah/Nagasha-Ritta.git</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4871901"/>
                  </a:ext>
                </a:extLst>
              </a:tr>
              <a:tr h="0">
                <a:tc>
                  <a:txBody>
                    <a:bodyPr/>
                    <a:lstStyle/>
                    <a:p>
                      <a:pPr marL="0" marR="0" algn="just">
                        <a:lnSpc>
                          <a:spcPct val="115000"/>
                        </a:lnSpc>
                        <a:spcBef>
                          <a:spcPts val="0"/>
                        </a:spcBef>
                        <a:spcAft>
                          <a:spcPts val="0"/>
                        </a:spcAft>
                      </a:pPr>
                      <a:r>
                        <a:rPr lang="en-US" sz="1200" kern="100">
                          <a:effectLst/>
                        </a:rPr>
                        <a:t>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DIKITAL JOHN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BU/UP/2024/1125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WAR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5"/>
                        </a:rPr>
                        <a:t>https://github.com/JOHNDIKITAL/johndikitalmatlab.git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819763"/>
                  </a:ext>
                </a:extLst>
              </a:tr>
              <a:tr h="0">
                <a:tc>
                  <a:txBody>
                    <a:bodyPr/>
                    <a:lstStyle/>
                    <a:p>
                      <a:pPr marL="0" marR="0" algn="just">
                        <a:lnSpc>
                          <a:spcPct val="115000"/>
                        </a:lnSpc>
                        <a:spcBef>
                          <a:spcPts val="0"/>
                        </a:spcBef>
                        <a:spcAft>
                          <a:spcPts val="0"/>
                        </a:spcAft>
                      </a:pPr>
                      <a:r>
                        <a:rPr lang="en-US" sz="1200" kern="100">
                          <a:effectLst/>
                        </a:rPr>
                        <a:t>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SANYU JOY</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BU/UP/2024/5348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MEB</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F</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6"/>
                        </a:rPr>
                        <a:t>https://github.com/joysanyu22-cell/SANYU-JOY.git</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2364221"/>
                  </a:ext>
                </a:extLst>
              </a:tr>
              <a:tr h="0">
                <a:tc>
                  <a:txBody>
                    <a:bodyPr/>
                    <a:lstStyle/>
                    <a:p>
                      <a:pPr marL="0" marR="0" algn="just">
                        <a:lnSpc>
                          <a:spcPct val="115000"/>
                        </a:lnSpc>
                        <a:spcBef>
                          <a:spcPts val="0"/>
                        </a:spcBef>
                        <a:spcAft>
                          <a:spcPts val="0"/>
                        </a:spcAft>
                      </a:pPr>
                      <a:r>
                        <a:rPr lang="en-US" sz="1200" kern="100">
                          <a:effectLst/>
                        </a:rPr>
                        <a:t>6</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OULE SADOCK</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BU/UP/2024/0844</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AMI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7"/>
                        </a:rPr>
                        <a:t>https://github.com/oulesadock25/Oule-Sadock-.git</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9730380"/>
                  </a:ext>
                </a:extLst>
              </a:tr>
              <a:tr h="0">
                <a:tc>
                  <a:txBody>
                    <a:bodyPr/>
                    <a:lstStyle/>
                    <a:p>
                      <a:pPr marL="0" marR="0" algn="just">
                        <a:lnSpc>
                          <a:spcPct val="115000"/>
                        </a:lnSpc>
                        <a:spcBef>
                          <a:spcPts val="0"/>
                        </a:spcBef>
                        <a:spcAft>
                          <a:spcPts val="0"/>
                        </a:spcAft>
                      </a:pPr>
                      <a:r>
                        <a:rPr lang="en-US" sz="1200" kern="100">
                          <a:effectLst/>
                        </a:rPr>
                        <a:t>7</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WANGUSI DAVID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BU/UP/2024/5350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MEB</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8"/>
                        </a:rPr>
                        <a:t>https://github.com/wangusid22/WANGUSI-DAVID.git</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51068715"/>
                  </a:ext>
                </a:extLst>
              </a:tr>
              <a:tr h="0">
                <a:tc>
                  <a:txBody>
                    <a:bodyPr/>
                    <a:lstStyle/>
                    <a:p>
                      <a:pPr marL="0" marR="0" algn="just">
                        <a:lnSpc>
                          <a:spcPct val="115000"/>
                        </a:lnSpc>
                        <a:spcBef>
                          <a:spcPts val="0"/>
                        </a:spcBef>
                        <a:spcAft>
                          <a:spcPts val="0"/>
                        </a:spcAft>
                      </a:pPr>
                      <a:r>
                        <a:rPr lang="en-US" sz="1200" kern="100">
                          <a:effectLst/>
                        </a:rPr>
                        <a:t>8</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SEBATIKA COLLINE</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BU/UP/2024/0845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AMI</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0">
                          <a:effectLst/>
                          <a:hlinkClick r:id="rId9"/>
                        </a:rPr>
                        <a:t>https://github.com/SebyatikaColline/Sebyatika-Colline.git</a:t>
                      </a:r>
                      <a:r>
                        <a:rPr lang="en-US" sz="1200" kern="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9032801"/>
                  </a:ext>
                </a:extLst>
              </a:tr>
              <a:tr h="0">
                <a:tc>
                  <a:txBody>
                    <a:bodyPr/>
                    <a:lstStyle/>
                    <a:p>
                      <a:pPr marL="0" marR="0" algn="just">
                        <a:lnSpc>
                          <a:spcPct val="115000"/>
                        </a:lnSpc>
                        <a:spcBef>
                          <a:spcPts val="0"/>
                        </a:spcBef>
                        <a:spcAft>
                          <a:spcPts val="0"/>
                        </a:spcAft>
                      </a:pPr>
                      <a:r>
                        <a:rPr lang="en-US" sz="1200" kern="100">
                          <a:effectLst/>
                        </a:rPr>
                        <a:t>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ATYANG MILDRED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BU/UP/2024/1019</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WAR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F</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a:effectLst/>
                          <a:hlinkClick r:id="rId10"/>
                        </a:rPr>
                        <a:t>https://github.com/mildredmoreen/ATYANG-MILDRED-.git</a:t>
                      </a:r>
                      <a:r>
                        <a:rPr lang="en-US" sz="1200" kern="100">
                          <a:effectLst/>
                        </a:rPr>
                        <a:t> </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4960028"/>
                  </a:ext>
                </a:extLst>
              </a:tr>
              <a:tr h="0">
                <a:tc>
                  <a:txBody>
                    <a:bodyPr/>
                    <a:lstStyle/>
                    <a:p>
                      <a:pPr marL="0" marR="0" algn="just">
                        <a:lnSpc>
                          <a:spcPct val="115000"/>
                        </a:lnSpc>
                        <a:spcBef>
                          <a:spcPts val="0"/>
                        </a:spcBef>
                        <a:spcAft>
                          <a:spcPts val="0"/>
                        </a:spcAft>
                      </a:pPr>
                      <a:r>
                        <a:rPr lang="en-US" sz="1200" kern="100">
                          <a:effectLst/>
                        </a:rPr>
                        <a:t>10</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KITUTU LEONARD</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0">
                          <a:effectLst/>
                        </a:rPr>
                        <a:t>BU/UP/2024/1035</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WAR</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kern="100">
                          <a:effectLst/>
                        </a:rPr>
                        <a:t>M</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200" u="sng" kern="100" dirty="0">
                          <a:effectLst/>
                          <a:hlinkClick r:id="rId11"/>
                        </a:rPr>
                        <a:t>https://github.com/leonardkitutu1-hue/leonard-kitutu.git</a:t>
                      </a:r>
                      <a:r>
                        <a:rPr lang="en-US" sz="1200" kern="100" dirty="0">
                          <a:effectLst/>
                        </a:rPr>
                        <a: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8210104"/>
                  </a:ext>
                </a:extLst>
              </a:tr>
            </a:tbl>
          </a:graphicData>
        </a:graphic>
      </p:graphicFrame>
    </p:spTree>
    <p:extLst>
      <p:ext uri="{BB962C8B-B14F-4D97-AF65-F5344CB8AC3E}">
        <p14:creationId xmlns:p14="http://schemas.microsoft.com/office/powerpoint/2010/main" val="57487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46235" y="652974"/>
            <a:ext cx="9004202" cy="2076157"/>
          </a:xfrm>
          <a:prstGeom prst="rect">
            <a:avLst/>
          </a:prstGeom>
        </p:spPr>
      </p:pic>
      <p:sp>
        <p:nvSpPr>
          <p:cNvPr id="3" name="TextBox 2"/>
          <p:cNvSpPr txBox="1"/>
          <p:nvPr/>
        </p:nvSpPr>
        <p:spPr>
          <a:xfrm>
            <a:off x="773723" y="3010486"/>
            <a:ext cx="1575582" cy="369332"/>
          </a:xfrm>
          <a:prstGeom prst="rect">
            <a:avLst/>
          </a:prstGeom>
          <a:noFill/>
        </p:spPr>
        <p:txBody>
          <a:bodyPr wrap="square" rtlCol="0">
            <a:spAutoFit/>
          </a:bodyPr>
          <a:lstStyle/>
          <a:p>
            <a:r>
              <a:rPr lang="en-US" dirty="0" smtClean="0"/>
              <a:t>Step 6</a:t>
            </a:r>
            <a:endParaRPr lang="en-US" dirty="0"/>
          </a:p>
        </p:txBody>
      </p:sp>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773723" y="3661173"/>
            <a:ext cx="8876714" cy="2556747"/>
          </a:xfrm>
          <a:prstGeom prst="rect">
            <a:avLst/>
          </a:prstGeom>
        </p:spPr>
      </p:pic>
    </p:spTree>
    <p:extLst>
      <p:ext uri="{BB962C8B-B14F-4D97-AF65-F5344CB8AC3E}">
        <p14:creationId xmlns:p14="http://schemas.microsoft.com/office/powerpoint/2010/main" val="2232532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0843" y="576775"/>
            <a:ext cx="1716259" cy="369332"/>
          </a:xfrm>
          <a:prstGeom prst="rect">
            <a:avLst/>
          </a:prstGeom>
          <a:noFill/>
        </p:spPr>
        <p:txBody>
          <a:bodyPr wrap="square" rtlCol="0">
            <a:spAutoFit/>
          </a:bodyPr>
          <a:lstStyle/>
          <a:p>
            <a:r>
              <a:rPr lang="en-US" b="1" dirty="0" smtClean="0"/>
              <a:t>Step 7</a:t>
            </a:r>
            <a:endParaRPr lang="en-US" b="1"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590842" y="1278694"/>
            <a:ext cx="8665699" cy="986203"/>
          </a:xfrm>
          <a:prstGeom prst="rect">
            <a:avLst/>
          </a:prstGeom>
        </p:spPr>
      </p:pic>
      <p:sp>
        <p:nvSpPr>
          <p:cNvPr id="4" name="TextBox 3"/>
          <p:cNvSpPr txBox="1"/>
          <p:nvPr/>
        </p:nvSpPr>
        <p:spPr>
          <a:xfrm>
            <a:off x="616637" y="2597484"/>
            <a:ext cx="1716259" cy="369332"/>
          </a:xfrm>
          <a:prstGeom prst="rect">
            <a:avLst/>
          </a:prstGeom>
          <a:noFill/>
        </p:spPr>
        <p:txBody>
          <a:bodyPr wrap="square" rtlCol="0">
            <a:spAutoFit/>
          </a:bodyPr>
          <a:lstStyle/>
          <a:p>
            <a:r>
              <a:rPr lang="en-US" b="1" dirty="0" smtClean="0"/>
              <a:t>Step 8</a:t>
            </a:r>
            <a:endParaRPr lang="en-US" b="1" dirty="0"/>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590841" y="3299402"/>
            <a:ext cx="8862647" cy="991243"/>
          </a:xfrm>
          <a:prstGeom prst="rect">
            <a:avLst/>
          </a:prstGeom>
        </p:spPr>
      </p:pic>
      <p:sp>
        <p:nvSpPr>
          <p:cNvPr id="6" name="TextBox 5"/>
          <p:cNvSpPr txBox="1"/>
          <p:nvPr/>
        </p:nvSpPr>
        <p:spPr>
          <a:xfrm>
            <a:off x="473616" y="4618192"/>
            <a:ext cx="1716259" cy="923330"/>
          </a:xfrm>
          <a:prstGeom prst="rect">
            <a:avLst/>
          </a:prstGeom>
          <a:noFill/>
        </p:spPr>
        <p:txBody>
          <a:bodyPr wrap="square" rtlCol="0">
            <a:spAutoFit/>
          </a:bodyPr>
          <a:lstStyle/>
          <a:p>
            <a:r>
              <a:rPr lang="en-US" b="1" dirty="0" smtClean="0"/>
              <a:t>Step 9</a:t>
            </a:r>
          </a:p>
          <a:p>
            <a:endParaRPr lang="en-US" b="1" dirty="0" smtClean="0"/>
          </a:p>
          <a:p>
            <a:r>
              <a:rPr lang="en-US" b="1" dirty="0" smtClean="0"/>
              <a:t>Plotting</a:t>
            </a:r>
            <a:endParaRPr lang="en-US" b="1" dirty="0"/>
          </a:p>
        </p:txBody>
      </p:sp>
    </p:spTree>
    <p:extLst>
      <p:ext uri="{BB962C8B-B14F-4D97-AF65-F5344CB8AC3E}">
        <p14:creationId xmlns:p14="http://schemas.microsoft.com/office/powerpoint/2010/main" val="377985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74859" y="882161"/>
            <a:ext cx="8708292" cy="2381544"/>
          </a:xfrm>
          <a:prstGeom prst="rect">
            <a:avLst/>
          </a:prstGeom>
        </p:spPr>
      </p:pic>
      <mc:AlternateContent xmlns:mc="http://schemas.openxmlformats.org/markup-compatibility/2006">
        <mc:Choice xmlns:a14="http://schemas.microsoft.com/office/drawing/2010/main" Requires="a14">
          <p:sp>
            <p:nvSpPr>
              <p:cNvPr id="3" name="TextBox 2"/>
              <p:cNvSpPr txBox="1"/>
              <p:nvPr/>
            </p:nvSpPr>
            <p:spPr>
              <a:xfrm>
                <a:off x="2349305" y="3390314"/>
                <a:ext cx="3784209" cy="2188100"/>
              </a:xfrm>
              <a:prstGeom prst="rect">
                <a:avLst/>
              </a:prstGeom>
              <a:noFill/>
            </p:spPr>
            <p:txBody>
              <a:bodyPr wrap="square" rtlCol="0">
                <a:spAutoFit/>
              </a:bodyPr>
              <a:lstStyle/>
              <a:p>
                <a:r>
                  <a:rPr lang="en-US" sz="2400" b="1" dirty="0" smtClean="0"/>
                  <a:t>RESULTS</a:t>
                </a:r>
              </a:p>
              <a:p>
                <a:r>
                  <a:rPr lang="en-UG" dirty="0"/>
                  <a:t>We implemented the code on two differential equations i.e.</a:t>
                </a:r>
                <a:endParaRPr lang="en-US" dirty="0"/>
              </a:p>
              <a:p>
                <a:pPr lvl="0"/>
                <a14:m>
                  <m:oMathPara xmlns:m="http://schemas.openxmlformats.org/officeDocument/2006/math">
                    <m:oMathParaPr>
                      <m:jc m:val="centerGroup"/>
                    </m:oMathParaPr>
                    <m:oMath xmlns:m="http://schemas.openxmlformats.org/officeDocument/2006/math">
                      <m:f>
                        <m:fPr>
                          <m:ctrlPr>
                            <a:rPr lang="en-US" b="1" i="1"/>
                          </m:ctrlPr>
                        </m:fPr>
                        <m:num>
                          <m:r>
                            <a:rPr lang="en-UG" b="1" i="1"/>
                            <m:t>𝒅𝒚</m:t>
                          </m:r>
                        </m:num>
                        <m:den>
                          <m:r>
                            <a:rPr lang="en-UG" b="1" i="1"/>
                            <m:t>𝒅𝒕</m:t>
                          </m:r>
                        </m:den>
                      </m:f>
                      <m:r>
                        <a:rPr lang="en-UG" b="1" i="1"/>
                        <m:t>=</m:t>
                      </m:r>
                      <m:r>
                        <a:rPr lang="en-UG" b="1" i="1"/>
                        <m:t>𝒚</m:t>
                      </m:r>
                      <m:r>
                        <a:rPr lang="en-UG" b="1" i="1"/>
                        <m:t>−</m:t>
                      </m:r>
                      <m:sSup>
                        <m:sSupPr>
                          <m:ctrlPr>
                            <a:rPr lang="en-US" b="1" i="1"/>
                          </m:ctrlPr>
                        </m:sSupPr>
                        <m:e>
                          <m:r>
                            <a:rPr lang="en-UG" b="1" i="1"/>
                            <m:t>𝒕</m:t>
                          </m:r>
                        </m:e>
                        <m:sup>
                          <m:r>
                            <a:rPr lang="en-UG" b="1" i="1"/>
                            <m:t>𝟐</m:t>
                          </m:r>
                        </m:sup>
                      </m:sSup>
                      <m:r>
                        <a:rPr lang="en-UG" b="1" i="1"/>
                        <m:t>+</m:t>
                      </m:r>
                      <m:r>
                        <a:rPr lang="en-UG" b="1" i="1"/>
                        <m:t>𝟏</m:t>
                      </m:r>
                      <m:r>
                        <a:rPr lang="en-UG" b="1" i="1"/>
                        <m:t>,        </m:t>
                      </m:r>
                      <m:r>
                        <a:rPr lang="en-UG" b="1" i="1"/>
                        <m:t>𝒚</m:t>
                      </m:r>
                      <m:d>
                        <m:dPr>
                          <m:ctrlPr>
                            <a:rPr lang="en-US" b="1" i="1"/>
                          </m:ctrlPr>
                        </m:dPr>
                        <m:e>
                          <m:r>
                            <a:rPr lang="en-UG" b="1" i="1"/>
                            <m:t>𝟎</m:t>
                          </m:r>
                        </m:e>
                      </m:d>
                      <m:r>
                        <a:rPr lang="en-UG" b="1" i="1"/>
                        <m:t>=</m:t>
                      </m:r>
                      <m:r>
                        <a:rPr lang="en-UG" b="1" i="1"/>
                        <m:t>𝟎</m:t>
                      </m:r>
                      <m:r>
                        <a:rPr lang="en-UG" b="1" i="1"/>
                        <m:t>.</m:t>
                      </m:r>
                      <m:r>
                        <a:rPr lang="en-UG" b="1" i="1"/>
                        <m:t>𝟓</m:t>
                      </m:r>
                      <m:r>
                        <a:rPr lang="en-UG" b="1" i="1"/>
                        <m:t>, </m:t>
                      </m:r>
                      <m:r>
                        <a:rPr lang="en-UG" b="1" i="1"/>
                        <m:t>𝑵</m:t>
                      </m:r>
                      <m:r>
                        <a:rPr lang="en-UG" b="1" i="1"/>
                        <m:t>=</m:t>
                      </m:r>
                      <m:r>
                        <a:rPr lang="en-UG" b="1" i="1"/>
                        <m:t>𝟏𝟎</m:t>
                      </m:r>
                      <m:r>
                        <a:rPr lang="en-UG" b="1" i="1"/>
                        <m:t>, </m:t>
                      </m:r>
                      <m:r>
                        <a:rPr lang="en-UG" b="1" i="1"/>
                        <m:t>𝒉</m:t>
                      </m:r>
                      <m:r>
                        <a:rPr lang="en-UG" b="1" i="1"/>
                        <m:t>=</m:t>
                      </m:r>
                      <m:r>
                        <a:rPr lang="en-UG" b="1" i="1"/>
                        <m:t>𝟎</m:t>
                      </m:r>
                      <m:r>
                        <a:rPr lang="en-UG" b="1" i="1"/>
                        <m:t>.</m:t>
                      </m:r>
                      <m:r>
                        <a:rPr lang="en-UG" b="1" i="1"/>
                        <m:t>𝟐</m:t>
                      </m:r>
                      <m:r>
                        <a:rPr lang="en-UG" b="1" i="1"/>
                        <m:t>.</m:t>
                      </m:r>
                    </m:oMath>
                  </m:oMathPara>
                </a14:m>
                <a:endParaRPr lang="en-US" dirty="0"/>
              </a:p>
              <a:p>
                <a:endParaRPr lang="en-US" sz="2400" b="1" dirty="0"/>
              </a:p>
            </p:txBody>
          </p:sp>
        </mc:Choice>
        <mc:Fallback>
          <p:sp>
            <p:nvSpPr>
              <p:cNvPr id="3" name="TextBox 2"/>
              <p:cNvSpPr txBox="1">
                <a:spLocks noRot="1" noChangeAspect="1" noMove="1" noResize="1" noEditPoints="1" noAdjustHandles="1" noChangeArrowheads="1" noChangeShapeType="1" noTextEdit="1"/>
              </p:cNvSpPr>
              <p:nvPr/>
            </p:nvSpPr>
            <p:spPr>
              <a:xfrm>
                <a:off x="2349305" y="3390314"/>
                <a:ext cx="3784209" cy="2188100"/>
              </a:xfrm>
              <a:prstGeom prst="rect">
                <a:avLst/>
              </a:prstGeom>
              <a:blipFill>
                <a:blip r:embed="rId3"/>
                <a:stretch>
                  <a:fillRect l="-2415" t="-2228"/>
                </a:stretch>
              </a:blipFill>
            </p:spPr>
            <p:txBody>
              <a:bodyPr/>
              <a:lstStyle/>
              <a:p>
                <a:r>
                  <a:rPr lang="en-US">
                    <a:noFill/>
                  </a:rPr>
                  <a:t> </a:t>
                </a:r>
              </a:p>
            </p:txBody>
          </p:sp>
        </mc:Fallback>
      </mc:AlternateContent>
      <p:pic>
        <p:nvPicPr>
          <p:cNvPr id="4" name="Picture 3"/>
          <p:cNvPicPr/>
          <p:nvPr/>
        </p:nvPicPr>
        <p:blipFill>
          <a:blip r:embed="rId4">
            <a:extLst>
              <a:ext uri="{28A0092B-C50C-407E-A947-70E740481C1C}">
                <a14:useLocalDpi xmlns:a14="http://schemas.microsoft.com/office/drawing/2010/main" val="0"/>
              </a:ext>
            </a:extLst>
          </a:blip>
          <a:stretch>
            <a:fillRect/>
          </a:stretch>
        </p:blipFill>
        <p:spPr>
          <a:xfrm>
            <a:off x="887729" y="5705023"/>
            <a:ext cx="8396947" cy="836454"/>
          </a:xfrm>
          <a:prstGeom prst="rect">
            <a:avLst/>
          </a:prstGeom>
        </p:spPr>
      </p:pic>
    </p:spTree>
    <p:extLst>
      <p:ext uri="{BB962C8B-B14F-4D97-AF65-F5344CB8AC3E}">
        <p14:creationId xmlns:p14="http://schemas.microsoft.com/office/powerpoint/2010/main" val="3717770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861866" y="756651"/>
            <a:ext cx="5313851" cy="4068567"/>
          </a:xfrm>
          <a:prstGeom prst="rect">
            <a:avLst/>
          </a:prstGeom>
        </p:spPr>
      </p:pic>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6441344" y="878303"/>
            <a:ext cx="4728404" cy="3946915"/>
          </a:xfrm>
          <a:prstGeom prst="rect">
            <a:avLst/>
          </a:prstGeom>
        </p:spPr>
      </p:pic>
    </p:spTree>
    <p:extLst>
      <p:ext uri="{BB962C8B-B14F-4D97-AF65-F5344CB8AC3E}">
        <p14:creationId xmlns:p14="http://schemas.microsoft.com/office/powerpoint/2010/main" val="1466676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223889" y="815926"/>
                <a:ext cx="3938954" cy="895438"/>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f>
                        <m:fPr>
                          <m:ctrlPr>
                            <a:rPr lang="en-US" b="1" i="1"/>
                          </m:ctrlPr>
                        </m:fPr>
                        <m:num>
                          <m:r>
                            <a:rPr lang="en-UG" b="1" i="1"/>
                            <m:t>𝒅𝒚</m:t>
                          </m:r>
                        </m:num>
                        <m:den>
                          <m:r>
                            <a:rPr lang="en-UG" b="1" i="1"/>
                            <m:t>𝒅𝒕</m:t>
                          </m:r>
                        </m:den>
                      </m:f>
                      <m:r>
                        <a:rPr lang="en-UG" b="1" i="1"/>
                        <m:t>=</m:t>
                      </m:r>
                      <m:r>
                        <a:rPr lang="en-UG" b="1" i="1"/>
                        <m:t>𝒕</m:t>
                      </m:r>
                      <m:r>
                        <a:rPr lang="en-UG" b="1" i="1"/>
                        <m:t>.</m:t>
                      </m:r>
                      <m:r>
                        <a:rPr lang="en-UG" b="1" i="1"/>
                        <m:t>𝒚</m:t>
                      </m:r>
                      <m:r>
                        <a:rPr lang="en-UG" b="1" i="1"/>
                        <m:t> </m:t>
                      </m:r>
                      <m:r>
                        <a:rPr lang="en-UG" b="1" i="1"/>
                        <m:t>𝒚</m:t>
                      </m:r>
                      <m:d>
                        <m:dPr>
                          <m:ctrlPr>
                            <a:rPr lang="en-US" b="1" i="1"/>
                          </m:ctrlPr>
                        </m:dPr>
                        <m:e>
                          <m:r>
                            <a:rPr lang="en-UG" b="1" i="1"/>
                            <m:t>𝟎</m:t>
                          </m:r>
                        </m:e>
                      </m:d>
                      <m:r>
                        <a:rPr lang="en-UG" b="1" i="1"/>
                        <m:t>=</m:t>
                      </m:r>
                      <m:r>
                        <a:rPr lang="en-UG" b="1" i="1"/>
                        <m:t>𝟏</m:t>
                      </m:r>
                      <m:r>
                        <a:rPr lang="en-UG" b="1" i="1"/>
                        <m:t>,</m:t>
                      </m:r>
                      <m:r>
                        <a:rPr lang="en-UG" b="1" i="1"/>
                        <m:t>𝑵</m:t>
                      </m:r>
                      <m:r>
                        <a:rPr lang="en-UG" b="1" i="1"/>
                        <m:t>=</m:t>
                      </m:r>
                      <m:r>
                        <a:rPr lang="en-UG" b="1" i="1"/>
                        <m:t>𝟓</m:t>
                      </m:r>
                      <m:r>
                        <a:rPr lang="en-UG" b="1" i="1"/>
                        <m:t>,</m:t>
                      </m:r>
                      <m:r>
                        <a:rPr lang="en-UG" b="1" i="1"/>
                        <m:t>𝒉</m:t>
                      </m:r>
                      <m:r>
                        <a:rPr lang="en-UG" b="1" i="1"/>
                        <m:t>=</m:t>
                      </m:r>
                      <m:r>
                        <a:rPr lang="en-UG" b="1" i="1"/>
                        <m:t>𝟎</m:t>
                      </m:r>
                      <m:r>
                        <a:rPr lang="en-UG" b="1" i="1"/>
                        <m:t>.</m:t>
                      </m:r>
                      <m:r>
                        <a:rPr lang="en-UG" b="1" i="1"/>
                        <m:t>𝟏</m:t>
                      </m:r>
                    </m:oMath>
                  </m:oMathPara>
                </a14:m>
                <a:endParaRPr lang="en-US" dirty="0"/>
              </a:p>
              <a:p>
                <a:endParaRPr lang="en-US" dirty="0"/>
              </a:p>
            </p:txBody>
          </p:sp>
        </mc:Choice>
        <mc:Fallback>
          <p:sp>
            <p:nvSpPr>
              <p:cNvPr id="3" name="TextBox 2"/>
              <p:cNvSpPr txBox="1">
                <a:spLocks noRot="1" noChangeAspect="1" noMove="1" noResize="1" noEditPoints="1" noAdjustHandles="1" noChangeArrowheads="1" noChangeShapeType="1" noTextEdit="1"/>
              </p:cNvSpPr>
              <p:nvPr/>
            </p:nvSpPr>
            <p:spPr>
              <a:xfrm>
                <a:off x="1223889" y="815926"/>
                <a:ext cx="3938954" cy="895438"/>
              </a:xfrm>
              <a:prstGeom prst="rect">
                <a:avLst/>
              </a:prstGeom>
              <a:blipFill>
                <a:blip r:embed="rId2"/>
                <a:stretch>
                  <a:fillRect/>
                </a:stretch>
              </a:blipFill>
            </p:spPr>
            <p:txBody>
              <a:bodyPr/>
              <a:lstStyle/>
              <a:p>
                <a:r>
                  <a:rPr lang="en-US">
                    <a:noFill/>
                  </a:rPr>
                  <a:t> </a:t>
                </a:r>
              </a:p>
            </p:txBody>
          </p:sp>
        </mc:Fallback>
      </mc:AlternateContent>
      <p:pic>
        <p:nvPicPr>
          <p:cNvPr id="4" name="Picture 3"/>
          <p:cNvPicPr/>
          <p:nvPr/>
        </p:nvPicPr>
        <p:blipFill>
          <a:blip r:embed="rId3">
            <a:extLst>
              <a:ext uri="{28A0092B-C50C-407E-A947-70E740481C1C}">
                <a14:useLocalDpi xmlns:a14="http://schemas.microsoft.com/office/drawing/2010/main" val="0"/>
              </a:ext>
            </a:extLst>
          </a:blip>
          <a:stretch>
            <a:fillRect/>
          </a:stretch>
        </p:blipFill>
        <p:spPr>
          <a:xfrm>
            <a:off x="1223889" y="1541877"/>
            <a:ext cx="8187397" cy="779292"/>
          </a:xfrm>
          <a:prstGeom prst="rect">
            <a:avLst/>
          </a:prstGeom>
        </p:spPr>
      </p:pic>
      <p:pic>
        <p:nvPicPr>
          <p:cNvPr id="5" name="Picture 4"/>
          <p:cNvPicPr/>
          <p:nvPr/>
        </p:nvPicPr>
        <p:blipFill>
          <a:blip r:embed="rId4">
            <a:extLst>
              <a:ext uri="{28A0092B-C50C-407E-A947-70E740481C1C}">
                <a14:useLocalDpi xmlns:a14="http://schemas.microsoft.com/office/drawing/2010/main" val="0"/>
              </a:ext>
            </a:extLst>
          </a:blip>
          <a:stretch>
            <a:fillRect/>
          </a:stretch>
        </p:blipFill>
        <p:spPr>
          <a:xfrm>
            <a:off x="5905328" y="2778198"/>
            <a:ext cx="4617305" cy="3508425"/>
          </a:xfrm>
          <a:prstGeom prst="rect">
            <a:avLst/>
          </a:prstGeom>
        </p:spPr>
      </p:pic>
      <p:pic>
        <p:nvPicPr>
          <p:cNvPr id="6" name="Picture 5"/>
          <p:cNvPicPr/>
          <p:nvPr/>
        </p:nvPicPr>
        <p:blipFill>
          <a:blip r:embed="rId5">
            <a:extLst>
              <a:ext uri="{28A0092B-C50C-407E-A947-70E740481C1C}">
                <a14:useLocalDpi xmlns:a14="http://schemas.microsoft.com/office/drawing/2010/main" val="0"/>
              </a:ext>
            </a:extLst>
          </a:blip>
          <a:srcRect/>
          <a:stretch>
            <a:fillRect/>
          </a:stretch>
        </p:blipFill>
        <p:spPr bwMode="auto">
          <a:xfrm>
            <a:off x="649776" y="2778198"/>
            <a:ext cx="4766286" cy="3749211"/>
          </a:xfrm>
          <a:prstGeom prst="rect">
            <a:avLst/>
          </a:prstGeom>
          <a:noFill/>
          <a:ln>
            <a:noFill/>
          </a:ln>
        </p:spPr>
      </p:pic>
    </p:spTree>
    <p:extLst>
      <p:ext uri="{BB962C8B-B14F-4D97-AF65-F5344CB8AC3E}">
        <p14:creationId xmlns:p14="http://schemas.microsoft.com/office/powerpoint/2010/main" val="235840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to a real world problem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G" dirty="0" smtClean="0"/>
                  <a:t> use </a:t>
                </a:r>
                <a:r>
                  <a:rPr lang="en-UG" dirty="0"/>
                  <a:t>the code in solving the logistic population growth model, which describes how a population of bacteria grows over time when there are limited resources (space). using the equation below</a:t>
                </a:r>
                <a:endParaRPr lang="en-US" dirty="0"/>
              </a:p>
              <a:p>
                <a14:m>
                  <m:oMath xmlns:m="http://schemas.openxmlformats.org/officeDocument/2006/math">
                    <m:f>
                      <m:fPr>
                        <m:ctrlPr>
                          <a:rPr lang="en-US" i="1"/>
                        </m:ctrlPr>
                      </m:fPr>
                      <m:num>
                        <m:r>
                          <a:rPr lang="en-UG" i="1"/>
                          <m:t>𝑑𝑦</m:t>
                        </m:r>
                      </m:num>
                      <m:den>
                        <m:r>
                          <a:rPr lang="en-UG" i="1"/>
                          <m:t>𝑑𝑡</m:t>
                        </m:r>
                      </m:den>
                    </m:f>
                    <m:r>
                      <a:rPr lang="en-UG" i="1"/>
                      <m:t>=</m:t>
                    </m:r>
                    <m:r>
                      <a:rPr lang="en-UG" i="1"/>
                      <m:t>𝑟𝑦</m:t>
                    </m:r>
                    <m:r>
                      <a:rPr lang="en-UG" i="1"/>
                      <m:t>(1−</m:t>
                    </m:r>
                    <m:f>
                      <m:fPr>
                        <m:ctrlPr>
                          <a:rPr lang="en-US" i="1"/>
                        </m:ctrlPr>
                      </m:fPr>
                      <m:num>
                        <m:r>
                          <a:rPr lang="en-UG" i="1"/>
                          <m:t>𝑦</m:t>
                        </m:r>
                      </m:num>
                      <m:den>
                        <m:r>
                          <a:rPr lang="en-UG" i="1"/>
                          <m:t>𝑘</m:t>
                        </m:r>
                      </m:den>
                    </m:f>
                    <m:r>
                      <a:rPr lang="en-UG" i="1"/>
                      <m:t>)</m:t>
                    </m:r>
                  </m:oMath>
                </a14:m>
                <a:r>
                  <a:rPr lang="en-UG" dirty="0"/>
                  <a:t>  y(0) = y</a:t>
                </a:r>
                <a:r>
                  <a:rPr lang="en-UG" baseline="-25000" dirty="0"/>
                  <a:t>0</a:t>
                </a:r>
                <a:endParaRPr lang="en-US" dirty="0"/>
              </a:p>
              <a:p>
                <a:r>
                  <a:rPr lang="en-UG" dirty="0"/>
                  <a:t>Where y(t) – population at time t, r – growth rate, k – carrying capacity, y</a:t>
                </a:r>
                <a:r>
                  <a:rPr lang="en-UG" baseline="-25000" dirty="0"/>
                  <a:t>0</a:t>
                </a:r>
                <a:r>
                  <a:rPr lang="en-UG" dirty="0"/>
                  <a:t> – initial population</a:t>
                </a: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2" t="-785" r="-1135"/>
                </a:stretch>
              </a:blipFill>
            </p:spPr>
            <p:txBody>
              <a:bodyPr/>
              <a:lstStyle/>
              <a:p>
                <a:r>
                  <a:rPr lang="en-US">
                    <a:noFill/>
                  </a:rPr>
                  <a:t> </a:t>
                </a:r>
              </a:p>
            </p:txBody>
          </p:sp>
        </mc:Fallback>
      </mc:AlternateContent>
    </p:spTree>
    <p:extLst>
      <p:ext uri="{BB962C8B-B14F-4D97-AF65-F5344CB8AC3E}">
        <p14:creationId xmlns:p14="http://schemas.microsoft.com/office/powerpoint/2010/main" val="1810475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775" y="590843"/>
            <a:ext cx="1153551" cy="369332"/>
          </a:xfrm>
          <a:prstGeom prst="rect">
            <a:avLst/>
          </a:prstGeom>
          <a:noFill/>
        </p:spPr>
        <p:txBody>
          <a:bodyPr wrap="square" rtlCol="0">
            <a:spAutoFit/>
          </a:bodyPr>
          <a:lstStyle/>
          <a:p>
            <a:r>
              <a:rPr lang="en-US" dirty="0" smtClean="0"/>
              <a:t>Code</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1923976" y="960175"/>
            <a:ext cx="7023076" cy="5595370"/>
          </a:xfrm>
          <a:prstGeom prst="rect">
            <a:avLst/>
          </a:prstGeom>
        </p:spPr>
      </p:pic>
    </p:spTree>
    <p:extLst>
      <p:ext uri="{BB962C8B-B14F-4D97-AF65-F5344CB8AC3E}">
        <p14:creationId xmlns:p14="http://schemas.microsoft.com/office/powerpoint/2010/main" val="4054240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617220" y="422324"/>
            <a:ext cx="3940712" cy="492076"/>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rcRect/>
          <a:stretch>
            <a:fillRect/>
          </a:stretch>
        </p:blipFill>
        <p:spPr bwMode="auto">
          <a:xfrm>
            <a:off x="1923098" y="1453904"/>
            <a:ext cx="6855142" cy="4130969"/>
          </a:xfrm>
          <a:prstGeom prst="rect">
            <a:avLst/>
          </a:prstGeom>
          <a:noFill/>
          <a:ln>
            <a:noFill/>
          </a:ln>
        </p:spPr>
      </p:pic>
    </p:spTree>
    <p:extLst>
      <p:ext uri="{BB962C8B-B14F-4D97-AF65-F5344CB8AC3E}">
        <p14:creationId xmlns:p14="http://schemas.microsoft.com/office/powerpoint/2010/main" val="6415934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G" dirty="0"/>
              <a:t>In this study, numerical approximation methods were successfully implemented for finding roots and differential equation solving. The newton Raphson and secant methods provided accurate root estimation, while Euler and Runge Kutta methods gave approximate solutions to first order differential equations. The results show that higher order methods such as Runge Kutta provide more accurate answers compared to simpler methods like Euler, the overall assignment demonstrates the effectiveness of numerical techniques in solving in solving real world problems where analysis is difficult o impossible to obtain</a:t>
            </a:r>
            <a:endParaRPr lang="en-US" dirty="0"/>
          </a:p>
          <a:p>
            <a:endParaRPr lang="en-US" dirty="0"/>
          </a:p>
        </p:txBody>
      </p:sp>
      <p:sp>
        <p:nvSpPr>
          <p:cNvPr id="4" name="TextBox 3"/>
          <p:cNvSpPr txBox="1"/>
          <p:nvPr/>
        </p:nvSpPr>
        <p:spPr>
          <a:xfrm>
            <a:off x="6457071" y="4797083"/>
            <a:ext cx="3376246" cy="369332"/>
          </a:xfrm>
          <a:prstGeom prst="rect">
            <a:avLst/>
          </a:prstGeom>
          <a:noFill/>
        </p:spPr>
        <p:txBody>
          <a:bodyPr wrap="square" rtlCol="0">
            <a:spAutoFit/>
          </a:bodyPr>
          <a:lstStyle/>
          <a:p>
            <a:r>
              <a:rPr lang="en-US" b="1" dirty="0" smtClean="0"/>
              <a:t>THANK YOU</a:t>
            </a:r>
            <a:endParaRPr lang="en-US" b="1" dirty="0"/>
          </a:p>
        </p:txBody>
      </p:sp>
    </p:spTree>
    <p:extLst>
      <p:ext uri="{BB962C8B-B14F-4D97-AF65-F5344CB8AC3E}">
        <p14:creationId xmlns:p14="http://schemas.microsoft.com/office/powerpoint/2010/main" val="141326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CBB7-771A-90C4-5205-1B6F79ABAE95}"/>
              </a:ext>
            </a:extLst>
          </p:cNvPr>
          <p:cNvSpPr>
            <a:spLocks noGrp="1"/>
          </p:cNvSpPr>
          <p:nvPr>
            <p:ph type="title"/>
          </p:nvPr>
        </p:nvSpPr>
        <p:spPr/>
        <p:txBody>
          <a:bodyPr/>
          <a:lstStyle/>
          <a:p>
            <a:r>
              <a:rPr lang="en-US" dirty="0" smtClean="0">
                <a:solidFill>
                  <a:schemeClr val="tx1"/>
                </a:solidFill>
              </a:rPr>
              <a:t>INTRODUCTION</a:t>
            </a:r>
            <a:endParaRPr lang="en-UG" dirty="0">
              <a:solidFill>
                <a:schemeClr val="tx1"/>
              </a:solidFill>
            </a:endParaRPr>
          </a:p>
        </p:txBody>
      </p:sp>
      <p:sp>
        <p:nvSpPr>
          <p:cNvPr id="3" name="Content Placeholder 2">
            <a:extLst>
              <a:ext uri="{FF2B5EF4-FFF2-40B4-BE49-F238E27FC236}">
                <a16:creationId xmlns:a16="http://schemas.microsoft.com/office/drawing/2014/main" id="{74859D88-8118-DC68-028F-9E5FD7AE7624}"/>
              </a:ext>
            </a:extLst>
          </p:cNvPr>
          <p:cNvSpPr>
            <a:spLocks noGrp="1"/>
          </p:cNvSpPr>
          <p:nvPr>
            <p:ph idx="1"/>
          </p:nvPr>
        </p:nvSpPr>
        <p:spPr>
          <a:xfrm>
            <a:off x="934027" y="1350409"/>
            <a:ext cx="8596668" cy="3880773"/>
          </a:xfrm>
        </p:spPr>
        <p:txBody>
          <a:bodyPr>
            <a:noAutofit/>
          </a:bodyPr>
          <a:lstStyle/>
          <a:p>
            <a:pPr>
              <a:buFont typeface="Wingdings" panose="05000000000000000000" pitchFamily="2" charset="2"/>
              <a:buChar char="v"/>
            </a:pPr>
            <a:r>
              <a:rPr lang="en-US" dirty="0"/>
              <a:t>T</a:t>
            </a:r>
            <a:r>
              <a:rPr lang="en-UG" dirty="0" smtClean="0"/>
              <a:t>he </a:t>
            </a:r>
            <a:r>
              <a:rPr lang="en-US" dirty="0" smtClean="0"/>
              <a:t>above presentation involves </a:t>
            </a:r>
            <a:r>
              <a:rPr lang="en-UG" dirty="0" smtClean="0"/>
              <a:t>a </a:t>
            </a:r>
            <a:r>
              <a:rPr lang="en-UG" dirty="0"/>
              <a:t>systematic approach to numerical analysis methods such as Secant and </a:t>
            </a:r>
            <a:r>
              <a:rPr lang="en-US" dirty="0" smtClean="0"/>
              <a:t>N</a:t>
            </a:r>
            <a:r>
              <a:rPr lang="en-UG" dirty="0" smtClean="0"/>
              <a:t>ewton </a:t>
            </a:r>
            <a:r>
              <a:rPr lang="en-UG" dirty="0"/>
              <a:t>Raphson method and analytical methods for solving ODEs such as Runge Kutta and Euler data for question 1 &amp; 2 </a:t>
            </a:r>
            <a:endParaRPr lang="en-US" dirty="0"/>
          </a:p>
          <a:p>
            <a:pPr>
              <a:buFont typeface="Wingdings" panose="05000000000000000000" pitchFamily="2" charset="2"/>
              <a:buChar char="v"/>
            </a:pPr>
            <a:r>
              <a:rPr lang="en-US" b="1" dirty="0" smtClean="0"/>
              <a:t>Steps involved include:</a:t>
            </a:r>
            <a:endParaRPr lang="en-US" b="1" dirty="0"/>
          </a:p>
          <a:p>
            <a:pPr lvl="0"/>
            <a:r>
              <a:rPr lang="en-UG" dirty="0"/>
              <a:t>Problem identification</a:t>
            </a:r>
            <a:endParaRPr lang="en-US" dirty="0"/>
          </a:p>
          <a:p>
            <a:pPr lvl="0"/>
            <a:r>
              <a:rPr lang="en-UG" dirty="0"/>
              <a:t>Mathematical formulation</a:t>
            </a:r>
            <a:endParaRPr lang="en-US" dirty="0"/>
          </a:p>
          <a:p>
            <a:pPr lvl="0"/>
            <a:r>
              <a:rPr lang="en-UG" dirty="0"/>
              <a:t>Algorithm development</a:t>
            </a:r>
            <a:endParaRPr lang="en-US" dirty="0"/>
          </a:p>
          <a:p>
            <a:pPr lvl="0"/>
            <a:r>
              <a:rPr lang="en-UG" dirty="0"/>
              <a:t>Implementation in MATLAB</a:t>
            </a:r>
            <a:endParaRPr lang="en-US" dirty="0"/>
          </a:p>
          <a:p>
            <a:pPr lvl="0"/>
            <a:r>
              <a:rPr lang="en-UG" dirty="0"/>
              <a:t>Validation and comparison</a:t>
            </a:r>
            <a:endParaRPr lang="en-US" dirty="0"/>
          </a:p>
          <a:p>
            <a:pPr lvl="0"/>
            <a:r>
              <a:rPr lang="en-UG" dirty="0"/>
              <a:t>Application to real world problems</a:t>
            </a:r>
            <a:endParaRPr lang="en-US" dirty="0"/>
          </a:p>
          <a:p>
            <a:pPr>
              <a:buFont typeface="Wingdings" panose="05000000000000000000" pitchFamily="2" charset="2"/>
              <a:buChar char="v"/>
            </a:pPr>
            <a:endParaRPr lang="en-UG" sz="1600" dirty="0"/>
          </a:p>
        </p:txBody>
      </p:sp>
    </p:spTree>
    <p:extLst>
      <p:ext uri="{BB962C8B-B14F-4D97-AF65-F5344CB8AC3E}">
        <p14:creationId xmlns:p14="http://schemas.microsoft.com/office/powerpoint/2010/main" val="209282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54A94-703F-72C0-72A4-9543004ADEAC}"/>
              </a:ext>
            </a:extLst>
          </p:cNvPr>
          <p:cNvSpPr>
            <a:spLocks noGrp="1"/>
          </p:cNvSpPr>
          <p:nvPr>
            <p:ph type="title"/>
          </p:nvPr>
        </p:nvSpPr>
        <p:spPr>
          <a:xfrm>
            <a:off x="677334" y="284847"/>
            <a:ext cx="8596668" cy="1320800"/>
          </a:xfrm>
        </p:spPr>
        <p:txBody>
          <a:bodyPr/>
          <a:lstStyle/>
          <a:p>
            <a:r>
              <a:rPr lang="en-US" dirty="0" smtClean="0">
                <a:solidFill>
                  <a:schemeClr val="tx1"/>
                </a:solidFill>
              </a:rPr>
              <a:t>QUESTION </a:t>
            </a:r>
            <a:r>
              <a:rPr lang="en-US" dirty="0" smtClean="0">
                <a:solidFill>
                  <a:schemeClr val="tx1"/>
                </a:solidFill>
              </a:rPr>
              <a:t> </a:t>
            </a:r>
            <a:r>
              <a:rPr lang="en-US" dirty="0">
                <a:solidFill>
                  <a:schemeClr val="tx1"/>
                </a:solidFill>
              </a:rPr>
              <a:t>ONE</a:t>
            </a:r>
            <a:endParaRPr lang="en-UG" dirty="0">
              <a:solidFill>
                <a:schemeClr val="tx1"/>
              </a:solidFill>
            </a:endParaRPr>
          </a:p>
        </p:txBody>
      </p:sp>
      <p:sp>
        <p:nvSpPr>
          <p:cNvPr id="3" name="Content Placeholder 2">
            <a:extLst>
              <a:ext uri="{FF2B5EF4-FFF2-40B4-BE49-F238E27FC236}">
                <a16:creationId xmlns:a16="http://schemas.microsoft.com/office/drawing/2014/main" id="{84724873-96E5-53D8-05E3-E4B523C381AB}"/>
              </a:ext>
            </a:extLst>
          </p:cNvPr>
          <p:cNvSpPr>
            <a:spLocks noGrp="1"/>
          </p:cNvSpPr>
          <p:nvPr>
            <p:ph idx="1"/>
          </p:nvPr>
        </p:nvSpPr>
        <p:spPr>
          <a:xfrm>
            <a:off x="677333" y="1928424"/>
            <a:ext cx="8885307" cy="4500511"/>
          </a:xfrm>
        </p:spPr>
        <p:txBody>
          <a:bodyPr>
            <a:normAutofit fontScale="92500" lnSpcReduction="20000"/>
          </a:bodyPr>
          <a:lstStyle/>
          <a:p>
            <a:pPr marL="0" indent="0">
              <a:buNone/>
            </a:pPr>
            <a:r>
              <a:rPr lang="en-US" sz="2000" b="1" dirty="0" smtClean="0">
                <a:solidFill>
                  <a:srgbClr val="000000"/>
                </a:solidFill>
                <a:latin typeface="Times New Roman" panose="02020603050405020304" pitchFamily="18" charset="0"/>
                <a:ea typeface="Times New Roman" panose="02020603050405020304" pitchFamily="18" charset="0"/>
              </a:rPr>
              <a:t>STEPS FOLLOWED</a:t>
            </a:r>
          </a:p>
          <a:p>
            <a:pPr marL="457200" indent="-457200">
              <a:buFont typeface="+mj-lt"/>
              <a:buAutoNum type="arabicParenR"/>
            </a:pPr>
            <a:r>
              <a:rPr lang="en-US" sz="2000" dirty="0" smtClean="0">
                <a:solidFill>
                  <a:srgbClr val="000000"/>
                </a:solidFill>
                <a:latin typeface="Times New Roman" panose="02020603050405020304" pitchFamily="18" charset="0"/>
                <a:ea typeface="Times New Roman" panose="02020603050405020304" pitchFamily="18" charset="0"/>
              </a:rPr>
              <a:t>Choosing type of function</a:t>
            </a:r>
          </a:p>
          <a:p>
            <a:pPr marL="457200" indent="-457200">
              <a:buFont typeface="+mj-lt"/>
              <a:buAutoNum type="arabicParenR"/>
            </a:pPr>
            <a:r>
              <a:rPr lang="en-US" sz="2000" dirty="0" smtClean="0">
                <a:solidFill>
                  <a:srgbClr val="000000"/>
                </a:solidFill>
                <a:latin typeface="Times New Roman" panose="02020603050405020304" pitchFamily="18" charset="0"/>
                <a:ea typeface="Times New Roman" panose="02020603050405020304" pitchFamily="18" charset="0"/>
              </a:rPr>
              <a:t>Drawing the flow chart</a:t>
            </a:r>
          </a:p>
          <a:p>
            <a:pPr marL="457200" indent="-457200">
              <a:buFont typeface="+mj-lt"/>
              <a:buAutoNum type="arabicParenR"/>
            </a:pPr>
            <a:r>
              <a:rPr lang="en-US" sz="2000" dirty="0" smtClean="0">
                <a:solidFill>
                  <a:srgbClr val="000000"/>
                </a:solidFill>
                <a:latin typeface="Times New Roman" panose="02020603050405020304" pitchFamily="18" charset="0"/>
                <a:ea typeface="Times New Roman" panose="02020603050405020304" pitchFamily="18" charset="0"/>
              </a:rPr>
              <a:t>Reading the initial approximations and other inputs</a:t>
            </a:r>
            <a:endParaRPr lang="en-US" sz="2000" dirty="0" smtClean="0">
              <a:solidFill>
                <a:srgbClr val="000000"/>
              </a:solidFill>
              <a:latin typeface="Times New Roman" panose="02020603050405020304" pitchFamily="18" charset="0"/>
              <a:ea typeface="Times New Roman" panose="02020603050405020304" pitchFamily="18" charset="0"/>
            </a:endParaRPr>
          </a:p>
          <a:p>
            <a:pPr marL="457200" indent="-457200">
              <a:buFont typeface="+mj-lt"/>
              <a:buAutoNum type="arabicParenR"/>
            </a:pPr>
            <a:r>
              <a:rPr lang="en-US" sz="2000" dirty="0" smtClean="0">
                <a:solidFill>
                  <a:srgbClr val="000000"/>
                </a:solidFill>
                <a:latin typeface="Times New Roman" panose="02020603050405020304" pitchFamily="18" charset="0"/>
                <a:ea typeface="Times New Roman" panose="02020603050405020304" pitchFamily="18" charset="0"/>
              </a:rPr>
              <a:t>Finding the exact or true root</a:t>
            </a:r>
          </a:p>
          <a:p>
            <a:pPr marL="457200" indent="-457200">
              <a:buFont typeface="+mj-lt"/>
              <a:buAutoNum type="arabicParenR"/>
            </a:pPr>
            <a:r>
              <a:rPr lang="en-US" sz="2000" dirty="0" smtClean="0">
                <a:solidFill>
                  <a:srgbClr val="000000"/>
                </a:solidFill>
                <a:latin typeface="Times New Roman" panose="02020603050405020304" pitchFamily="18" charset="0"/>
                <a:ea typeface="Times New Roman" panose="02020603050405020304" pitchFamily="18" charset="0"/>
              </a:rPr>
              <a:t>Looping through each Iteration</a:t>
            </a:r>
          </a:p>
          <a:p>
            <a:pPr marL="457200" indent="-457200">
              <a:buFont typeface="+mj-lt"/>
              <a:buAutoNum type="arabicParenR"/>
            </a:pPr>
            <a:r>
              <a:rPr lang="en-US" sz="2000" dirty="0" smtClean="0">
                <a:solidFill>
                  <a:srgbClr val="000000"/>
                </a:solidFill>
                <a:latin typeface="Times New Roman" panose="02020603050405020304" pitchFamily="18" charset="0"/>
                <a:ea typeface="Times New Roman" panose="02020603050405020304" pitchFamily="18" charset="0"/>
              </a:rPr>
              <a:t>Printing the root XI</a:t>
            </a:r>
          </a:p>
          <a:p>
            <a:pPr marL="457200" indent="-457200">
              <a:buFont typeface="+mj-lt"/>
              <a:buAutoNum type="arabicParenR"/>
            </a:pPr>
            <a:r>
              <a:rPr lang="en-US" sz="2000" dirty="0" smtClean="0">
                <a:solidFill>
                  <a:srgbClr val="000000"/>
                </a:solidFill>
                <a:latin typeface="Times New Roman" panose="02020603050405020304" pitchFamily="18" charset="0"/>
                <a:ea typeface="Times New Roman" panose="02020603050405020304" pitchFamily="18" charset="0"/>
              </a:rPr>
              <a:t>Updating the variables</a:t>
            </a:r>
          </a:p>
          <a:p>
            <a:pPr marL="457200" indent="-457200">
              <a:buFont typeface="+mj-lt"/>
              <a:buAutoNum type="arabicParenR"/>
            </a:pPr>
            <a:r>
              <a:rPr lang="en-US" sz="2000" dirty="0" smtClean="0">
                <a:solidFill>
                  <a:srgbClr val="000000"/>
                </a:solidFill>
                <a:latin typeface="Times New Roman" panose="02020603050405020304" pitchFamily="18" charset="0"/>
                <a:ea typeface="Times New Roman" panose="02020603050405020304" pitchFamily="18" charset="0"/>
              </a:rPr>
              <a:t>Using the Newton Raphson Method</a:t>
            </a:r>
          </a:p>
          <a:p>
            <a:pPr marL="457200" indent="-457200">
              <a:buFont typeface="+mj-lt"/>
              <a:buAutoNum type="arabicParenR"/>
            </a:pPr>
            <a:r>
              <a:rPr lang="en-US" sz="2000" dirty="0" smtClean="0">
                <a:solidFill>
                  <a:srgbClr val="000000"/>
                </a:solidFill>
                <a:latin typeface="Times New Roman" panose="02020603050405020304" pitchFamily="18" charset="0"/>
                <a:ea typeface="Times New Roman" panose="02020603050405020304" pitchFamily="18" charset="0"/>
              </a:rPr>
              <a:t>Printing the time of computation</a:t>
            </a:r>
          </a:p>
          <a:p>
            <a:pPr marL="457200" indent="-457200">
              <a:buFont typeface="+mj-lt"/>
              <a:buAutoNum type="arabicParenR"/>
            </a:pPr>
            <a:r>
              <a:rPr lang="en-US" sz="2000" dirty="0" smtClean="0">
                <a:solidFill>
                  <a:srgbClr val="000000"/>
                </a:solidFill>
                <a:latin typeface="Times New Roman" panose="02020603050405020304" pitchFamily="18" charset="0"/>
                <a:ea typeface="Times New Roman" panose="02020603050405020304" pitchFamily="18" charset="0"/>
              </a:rPr>
              <a:t>Plotting the graph</a:t>
            </a:r>
          </a:p>
          <a:p>
            <a:pPr marL="457200" indent="-457200">
              <a:buFont typeface="+mj-lt"/>
              <a:buAutoNum type="arabicParenR"/>
            </a:pPr>
            <a:r>
              <a:rPr lang="en-US" sz="2000" dirty="0" smtClean="0">
                <a:solidFill>
                  <a:srgbClr val="000000"/>
                </a:solidFill>
                <a:latin typeface="Times New Roman" panose="02020603050405020304" pitchFamily="18" charset="0"/>
                <a:ea typeface="Times New Roman" panose="02020603050405020304" pitchFamily="18" charset="0"/>
              </a:rPr>
              <a:t>Results</a:t>
            </a:r>
            <a:endParaRPr lang="en-US" sz="2000" dirty="0" smtClean="0">
              <a:solidFill>
                <a:srgbClr val="000000"/>
              </a:solidFill>
              <a:latin typeface="Times New Roman" panose="02020603050405020304" pitchFamily="18" charset="0"/>
              <a:ea typeface="Times New Roman" panose="02020603050405020304" pitchFamily="18" charset="0"/>
            </a:endParaRPr>
          </a:p>
          <a:p>
            <a:pPr>
              <a:buFont typeface="Wingdings" panose="05000000000000000000" pitchFamily="2" charset="2"/>
              <a:buChar char="v"/>
            </a:pPr>
            <a:endParaRPr lang="en-US" sz="2000" b="1" dirty="0" smtClean="0">
              <a:solidFill>
                <a:srgbClr val="000000"/>
              </a:solidFill>
              <a:latin typeface="Times New Roman" panose="02020603050405020304" pitchFamily="18" charset="0"/>
              <a:ea typeface="Times New Roman" panose="02020603050405020304" pitchFamily="18" charset="0"/>
            </a:endParaRPr>
          </a:p>
          <a:p>
            <a:pPr marL="432435" marR="0">
              <a:lnSpc>
                <a:spcPct val="106000"/>
              </a:lnSpc>
              <a:spcBef>
                <a:spcPts val="0"/>
              </a:spcBef>
              <a:spcAft>
                <a:spcPts val="20"/>
              </a:spcAft>
              <a:buFont typeface="Wingdings" panose="05000000000000000000" pitchFamily="2" charset="2"/>
              <a:buChar char="v"/>
            </a:pPr>
            <a:endParaRPr lang="en-US" sz="2000" dirty="0" smtClean="0">
              <a:solidFill>
                <a:srgbClr val="000000"/>
              </a:solidFill>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F2B6C7BF-2A66-450D-947A-6C103E97F92B}"/>
              </a:ext>
            </a:extLst>
          </p:cNvPr>
          <p:cNvSpPr txBox="1"/>
          <p:nvPr/>
        </p:nvSpPr>
        <p:spPr>
          <a:xfrm>
            <a:off x="677333" y="1005482"/>
            <a:ext cx="8885307" cy="1200329"/>
          </a:xfrm>
          <a:prstGeom prst="rect">
            <a:avLst/>
          </a:prstGeom>
          <a:noFill/>
        </p:spPr>
        <p:txBody>
          <a:bodyPr wrap="square" rtlCol="0">
            <a:spAutoFit/>
          </a:bodyPr>
          <a:lstStyle/>
          <a:p>
            <a:r>
              <a:rPr lang="en-US" dirty="0"/>
              <a:t>U</a:t>
            </a:r>
            <a:r>
              <a:rPr lang="en-UG" dirty="0" smtClean="0"/>
              <a:t>tili</a:t>
            </a:r>
            <a:r>
              <a:rPr lang="en-US" dirty="0" smtClean="0"/>
              <a:t>zing </a:t>
            </a:r>
            <a:r>
              <a:rPr lang="en-UG" dirty="0" smtClean="0"/>
              <a:t>knowledge </a:t>
            </a:r>
            <a:r>
              <a:rPr lang="en-UG" dirty="0"/>
              <a:t>of algorithm and control structures and modules 1 to 4 to do numerical approximation </a:t>
            </a:r>
            <a:r>
              <a:rPr lang="en-US" dirty="0" smtClean="0"/>
              <a:t>and</a:t>
            </a:r>
            <a:r>
              <a:rPr lang="en-UG" dirty="0" smtClean="0"/>
              <a:t> </a:t>
            </a:r>
            <a:r>
              <a:rPr lang="en-UG" dirty="0"/>
              <a:t>finding the solutions to functions by newtons Raphson and secant methods</a:t>
            </a:r>
            <a:endParaRPr lang="en-US" dirty="0"/>
          </a:p>
          <a:p>
            <a:endParaRPr lang="en-US" i="1" dirty="0"/>
          </a:p>
        </p:txBody>
      </p:sp>
    </p:spTree>
    <p:extLst>
      <p:ext uri="{BB962C8B-B14F-4D97-AF65-F5344CB8AC3E}">
        <p14:creationId xmlns:p14="http://schemas.microsoft.com/office/powerpoint/2010/main" val="92205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500"/>
                                        <p:tgtEl>
                                          <p:spTgt spid="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0" end="10"/>
                                            </p:txEl>
                                          </p:spTgt>
                                        </p:tgtEl>
                                        <p:attrNameLst>
                                          <p:attrName>style.visibility</p:attrName>
                                        </p:attrNameLst>
                                      </p:cBhvr>
                                      <p:to>
                                        <p:strVal val="visible"/>
                                      </p:to>
                                    </p:set>
                                    <p:animEffect transition="in" filter="fade">
                                      <p:cBhvr>
                                        <p:cTn id="62" dur="500"/>
                                        <p:tgtEl>
                                          <p:spTgt spid="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Effect transition="in" filter="fade">
                                      <p:cBhvr>
                                        <p:cTn id="6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67A1F-C70A-2A61-B947-0E50ABB67A27}"/>
              </a:ext>
            </a:extLst>
          </p:cNvPr>
          <p:cNvSpPr>
            <a:spLocks noGrp="1"/>
          </p:cNvSpPr>
          <p:nvPr>
            <p:ph type="title"/>
          </p:nvPr>
        </p:nvSpPr>
        <p:spPr/>
        <p:txBody>
          <a:bodyPr/>
          <a:lstStyle/>
          <a:p>
            <a:r>
              <a:rPr lang="en-US" dirty="0" smtClean="0">
                <a:solidFill>
                  <a:schemeClr val="tx1"/>
                </a:solidFill>
              </a:rPr>
              <a:t>Step 1</a:t>
            </a:r>
            <a:endParaRPr lang="en-UG" dirty="0">
              <a:solidFill>
                <a:schemeClr val="tx1"/>
              </a:solidFill>
            </a:endParaRPr>
          </a:p>
        </p:txBody>
      </p:sp>
      <p:sp>
        <p:nvSpPr>
          <p:cNvPr id="3" name="Content Placeholder 2">
            <a:extLst>
              <a:ext uri="{FF2B5EF4-FFF2-40B4-BE49-F238E27FC236}">
                <a16:creationId xmlns:a16="http://schemas.microsoft.com/office/drawing/2014/main" id="{5157E3D7-161B-4088-3C23-AA3A003FA467}"/>
              </a:ext>
            </a:extLst>
          </p:cNvPr>
          <p:cNvSpPr>
            <a:spLocks noGrp="1"/>
          </p:cNvSpPr>
          <p:nvPr>
            <p:ph idx="1"/>
          </p:nvPr>
        </p:nvSpPr>
        <p:spPr>
          <a:xfrm>
            <a:off x="677334" y="1488613"/>
            <a:ext cx="8596668" cy="3880773"/>
          </a:xfrm>
        </p:spPr>
        <p:txBody>
          <a:bodyPr>
            <a:normAutofit/>
          </a:bodyPr>
          <a:lstStyle/>
          <a:p>
            <a:pPr marL="0" indent="0">
              <a:buNone/>
            </a:pPr>
            <a:endParaRPr lang="en-US" dirty="0"/>
          </a:p>
          <a:p>
            <a:pPr marL="0" indent="0">
              <a:buNone/>
            </a:pPr>
            <a:endParaRPr lang="en-US" dirty="0"/>
          </a:p>
          <a:p>
            <a:r>
              <a:rPr lang="en-US" sz="2400" dirty="0">
                <a:solidFill>
                  <a:schemeClr val="tx1"/>
                </a:solidFill>
              </a:rPr>
              <a:t>As group 16 we chose implementation of non linear functions</a:t>
            </a:r>
            <a:endParaRPr lang="en-US" sz="2400" dirty="0"/>
          </a:p>
          <a:p>
            <a:pPr marL="0" indent="0">
              <a:buNone/>
            </a:pPr>
            <a:endParaRPr lang="en-UG" dirty="0"/>
          </a:p>
        </p:txBody>
      </p:sp>
    </p:spTree>
    <p:extLst>
      <p:ext uri="{BB962C8B-B14F-4D97-AF65-F5344CB8AC3E}">
        <p14:creationId xmlns:p14="http://schemas.microsoft.com/office/powerpoint/2010/main" val="265337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9655" y="379828"/>
            <a:ext cx="1491175" cy="400110"/>
          </a:xfrm>
          <a:prstGeom prst="rect">
            <a:avLst/>
          </a:prstGeom>
          <a:noFill/>
        </p:spPr>
        <p:txBody>
          <a:bodyPr wrap="square" rtlCol="0">
            <a:spAutoFit/>
          </a:bodyPr>
          <a:lstStyle/>
          <a:p>
            <a:r>
              <a:rPr lang="en-US" sz="2000" b="1" dirty="0" smtClean="0"/>
              <a:t>Step 2</a:t>
            </a:r>
            <a:endParaRPr lang="en-US" sz="2000" b="1" dirty="0"/>
          </a:p>
        </p:txBody>
      </p:sp>
      <p:pic>
        <p:nvPicPr>
          <p:cNvPr id="41" name="Picture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469" y="642369"/>
            <a:ext cx="6186487" cy="6119151"/>
          </a:xfrm>
          <a:prstGeom prst="rect">
            <a:avLst/>
          </a:prstGeom>
        </p:spPr>
      </p:pic>
    </p:spTree>
    <p:extLst>
      <p:ext uri="{BB962C8B-B14F-4D97-AF65-F5344CB8AC3E}">
        <p14:creationId xmlns:p14="http://schemas.microsoft.com/office/powerpoint/2010/main" val="1539947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84738" y="590843"/>
            <a:ext cx="970671" cy="369332"/>
          </a:xfrm>
          <a:prstGeom prst="rect">
            <a:avLst/>
          </a:prstGeom>
          <a:noFill/>
        </p:spPr>
        <p:txBody>
          <a:bodyPr wrap="square" rtlCol="0">
            <a:spAutoFit/>
          </a:bodyPr>
          <a:lstStyle/>
          <a:p>
            <a:r>
              <a:rPr lang="en-US" b="1" dirty="0" smtClean="0"/>
              <a:t>Step 3</a:t>
            </a:r>
            <a:endParaRPr lang="en-US" b="1" dirty="0"/>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984738" y="1304949"/>
            <a:ext cx="7877908" cy="1874349"/>
          </a:xfrm>
          <a:prstGeom prst="rect">
            <a:avLst/>
          </a:prstGeom>
        </p:spPr>
      </p:pic>
      <p:sp>
        <p:nvSpPr>
          <p:cNvPr id="12" name="TextBox 11"/>
          <p:cNvSpPr txBox="1"/>
          <p:nvPr/>
        </p:nvSpPr>
        <p:spPr>
          <a:xfrm>
            <a:off x="1055076" y="3339406"/>
            <a:ext cx="970671" cy="369332"/>
          </a:xfrm>
          <a:prstGeom prst="rect">
            <a:avLst/>
          </a:prstGeom>
          <a:noFill/>
        </p:spPr>
        <p:txBody>
          <a:bodyPr wrap="square" rtlCol="0">
            <a:spAutoFit/>
          </a:bodyPr>
          <a:lstStyle/>
          <a:p>
            <a:r>
              <a:rPr lang="en-US" b="1" dirty="0" smtClean="0"/>
              <a:t>Step 4</a:t>
            </a:r>
            <a:endParaRPr lang="en-US" b="1" dirty="0"/>
          </a:p>
        </p:txBody>
      </p:sp>
      <p:pic>
        <p:nvPicPr>
          <p:cNvPr id="13" name="Picture 12"/>
          <p:cNvPicPr/>
          <p:nvPr/>
        </p:nvPicPr>
        <p:blipFill>
          <a:blip r:embed="rId3">
            <a:extLst>
              <a:ext uri="{28A0092B-C50C-407E-A947-70E740481C1C}">
                <a14:useLocalDpi xmlns:a14="http://schemas.microsoft.com/office/drawing/2010/main" val="0"/>
              </a:ext>
            </a:extLst>
          </a:blip>
          <a:stretch>
            <a:fillRect/>
          </a:stretch>
        </p:blipFill>
        <p:spPr>
          <a:xfrm>
            <a:off x="1055076" y="4212516"/>
            <a:ext cx="8173330" cy="894056"/>
          </a:xfrm>
          <a:prstGeom prst="rect">
            <a:avLst/>
          </a:prstGeom>
        </p:spPr>
      </p:pic>
    </p:spTree>
    <p:extLst>
      <p:ext uri="{BB962C8B-B14F-4D97-AF65-F5344CB8AC3E}">
        <p14:creationId xmlns:p14="http://schemas.microsoft.com/office/powerpoint/2010/main" val="1517073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4571" y="441462"/>
            <a:ext cx="970671" cy="369332"/>
          </a:xfrm>
          <a:prstGeom prst="rect">
            <a:avLst/>
          </a:prstGeom>
          <a:noFill/>
        </p:spPr>
        <p:txBody>
          <a:bodyPr wrap="square" rtlCol="0">
            <a:spAutoFit/>
          </a:bodyPr>
          <a:lstStyle/>
          <a:p>
            <a:r>
              <a:rPr lang="en-US" b="1" dirty="0" smtClean="0"/>
              <a:t>Step 5</a:t>
            </a:r>
            <a:endParaRPr lang="en-US"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689315" y="1144465"/>
            <a:ext cx="8482819" cy="1739411"/>
          </a:xfrm>
          <a:prstGeom prst="rect">
            <a:avLst/>
          </a:prstGeom>
        </p:spPr>
      </p:pic>
      <p:sp>
        <p:nvSpPr>
          <p:cNvPr id="5" name="TextBox 4"/>
          <p:cNvSpPr txBox="1"/>
          <p:nvPr/>
        </p:nvSpPr>
        <p:spPr>
          <a:xfrm>
            <a:off x="576773" y="3224697"/>
            <a:ext cx="970671" cy="369332"/>
          </a:xfrm>
          <a:prstGeom prst="rect">
            <a:avLst/>
          </a:prstGeom>
          <a:noFill/>
        </p:spPr>
        <p:txBody>
          <a:bodyPr wrap="square" rtlCol="0">
            <a:spAutoFit/>
          </a:bodyPr>
          <a:lstStyle/>
          <a:p>
            <a:r>
              <a:rPr lang="en-US" b="1" dirty="0" smtClean="0"/>
              <a:t>Step 6</a:t>
            </a:r>
            <a:endParaRPr lang="en-US" b="1"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89314" y="3959031"/>
            <a:ext cx="8482819" cy="922458"/>
          </a:xfrm>
          <a:prstGeom prst="rect">
            <a:avLst/>
          </a:prstGeom>
        </p:spPr>
      </p:pic>
    </p:spTree>
    <p:extLst>
      <p:ext uri="{BB962C8B-B14F-4D97-AF65-F5344CB8AC3E}">
        <p14:creationId xmlns:p14="http://schemas.microsoft.com/office/powerpoint/2010/main" val="75376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FDC73E-2AEB-4487-8C31-4A9E2D9E62DB}"/>
              </a:ext>
            </a:extLst>
          </p:cNvPr>
          <p:cNvSpPr txBox="1"/>
          <p:nvPr/>
        </p:nvSpPr>
        <p:spPr>
          <a:xfrm>
            <a:off x="1115568" y="466344"/>
            <a:ext cx="1444752" cy="369332"/>
          </a:xfrm>
          <a:prstGeom prst="rect">
            <a:avLst/>
          </a:prstGeom>
          <a:noFill/>
        </p:spPr>
        <p:txBody>
          <a:bodyPr wrap="square" rtlCol="0">
            <a:spAutoFit/>
          </a:bodyPr>
          <a:lstStyle/>
          <a:p>
            <a:r>
              <a:rPr lang="en-US" b="1" dirty="0" smtClean="0"/>
              <a:t>Step 7</a:t>
            </a:r>
            <a:endParaRPr lang="en-US" b="1"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115568" y="1171428"/>
            <a:ext cx="7761146" cy="826184"/>
          </a:xfrm>
          <a:prstGeom prst="rect">
            <a:avLst/>
          </a:prstGeom>
        </p:spPr>
      </p:pic>
      <p:sp>
        <p:nvSpPr>
          <p:cNvPr id="5" name="TextBox 4">
            <a:extLst>
              <a:ext uri="{FF2B5EF4-FFF2-40B4-BE49-F238E27FC236}">
                <a16:creationId xmlns:a16="http://schemas.microsoft.com/office/drawing/2014/main" id="{32FDC73E-2AEB-4487-8C31-4A9E2D9E62DB}"/>
              </a:ext>
            </a:extLst>
          </p:cNvPr>
          <p:cNvSpPr txBox="1"/>
          <p:nvPr/>
        </p:nvSpPr>
        <p:spPr>
          <a:xfrm>
            <a:off x="1115568" y="2333364"/>
            <a:ext cx="1444752" cy="369332"/>
          </a:xfrm>
          <a:prstGeom prst="rect">
            <a:avLst/>
          </a:prstGeom>
          <a:noFill/>
        </p:spPr>
        <p:txBody>
          <a:bodyPr wrap="square" rtlCol="0">
            <a:spAutoFit/>
          </a:bodyPr>
          <a:lstStyle/>
          <a:p>
            <a:r>
              <a:rPr lang="en-US" b="1" dirty="0" smtClean="0"/>
              <a:t>Step 8</a:t>
            </a:r>
            <a:endParaRPr lang="en-US" b="1" dirty="0"/>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115567" y="2918363"/>
            <a:ext cx="7972161" cy="3524640"/>
          </a:xfrm>
          <a:prstGeom prst="rect">
            <a:avLst/>
          </a:prstGeom>
        </p:spPr>
      </p:pic>
    </p:spTree>
    <p:extLst>
      <p:ext uri="{BB962C8B-B14F-4D97-AF65-F5344CB8AC3E}">
        <p14:creationId xmlns:p14="http://schemas.microsoft.com/office/powerpoint/2010/main" val="732704239"/>
      </p:ext>
    </p:extLst>
  </p:cSld>
  <p:clrMapOvr>
    <a:masterClrMapping/>
  </p:clrMapOvr>
</p:sld>
</file>

<file path=ppt/theme/theme1.xml><?xml version="1.0" encoding="utf-8"?>
<a:theme xmlns:a="http://schemas.openxmlformats.org/drawingml/2006/main" name="Face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TotalTime>
  <Words>794</Words>
  <Application>Microsoft Office PowerPoint</Application>
  <PresentationFormat>Widescreen</PresentationFormat>
  <Paragraphs>155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Cambria</vt:lpstr>
      <vt:lpstr>Times New Roman</vt:lpstr>
      <vt:lpstr>Wingdings</vt:lpstr>
      <vt:lpstr>Wingdings 3</vt:lpstr>
      <vt:lpstr>Facet</vt:lpstr>
      <vt:lpstr>MATLAB ASSIGNMENT 3</vt:lpstr>
      <vt:lpstr>GROUP 16 MEMBERS</vt:lpstr>
      <vt:lpstr>INTRODUCTION</vt:lpstr>
      <vt:lpstr>QUESTION  ONE</vt:lpstr>
      <vt:lpstr>Step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TWO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to a real world problem</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ASIGNMENT</dc:title>
  <dc:creator>sidenyak@gmail.com</dc:creator>
  <cp:lastModifiedBy>USER</cp:lastModifiedBy>
  <cp:revision>46</cp:revision>
  <dcterms:created xsi:type="dcterms:W3CDTF">2025-09-09T18:30:05Z</dcterms:created>
  <dcterms:modified xsi:type="dcterms:W3CDTF">2025-09-30T13:55:55Z</dcterms:modified>
</cp:coreProperties>
</file>