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67" r:id="rId4"/>
  </p:sldMasterIdLst>
  <p:sldIdLst>
    <p:sldId id="268" r:id="rId5"/>
    <p:sldId id="270" r:id="rId6"/>
    <p:sldId id="271" r:id="rId7"/>
    <p:sldId id="261" r:id="rId8"/>
    <p:sldId id="272" r:id="rId9"/>
    <p:sldId id="259" r:id="rId10"/>
    <p:sldId id="273" r:id="rId11"/>
    <p:sldId id="274" r:id="rId12"/>
    <p:sldId id="275" r:id="rId13"/>
    <p:sldId id="276" r:id="rId14"/>
    <p:sldId id="277" r:id="rId15"/>
    <p:sldId id="278" r:id="rId16"/>
    <p:sldId id="279"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0"/>
  </p:normalViewPr>
  <p:slideViewPr>
    <p:cSldViewPr snapToGrid="0" snapToObjects="1">
      <p:cViewPr>
        <p:scale>
          <a:sx n="60" d="100"/>
          <a:sy n="60" d="100"/>
        </p:scale>
        <p:origin x="90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2DEA7-9DCD-4B2E-9DC5-BE121C266AFD}" type="doc">
      <dgm:prSet loTypeId="urn:microsoft.com/office/officeart/2018/5/layout/IconCircleLabelList" loCatId="icon" qsTypeId="urn:microsoft.com/office/officeart/2005/8/quickstyle/simple4" qsCatId="simple" csTypeId="urn:microsoft.com/office/officeart/2018/5/colors/Iconchunking_neutralicon_colorful5" csCatId="colorful" phldr="1"/>
      <dgm:spPr/>
      <dgm:t>
        <a:bodyPr/>
        <a:lstStyle/>
        <a:p>
          <a:endParaRPr lang="en-US"/>
        </a:p>
      </dgm:t>
    </dgm:pt>
    <dgm:pt modelId="{41CDB9B8-E81E-41E7-AE89-8F6EDFC88D92}">
      <dgm:prSet/>
      <dgm:spPr/>
      <dgm:t>
        <a:bodyPr anchor="ctr"/>
        <a:lstStyle/>
        <a:p>
          <a:pPr>
            <a:lnSpc>
              <a:spcPct val="100000"/>
            </a:lnSpc>
            <a:defRPr cap="all"/>
          </a:pPr>
          <a:r>
            <a:rPr lang="en-US" dirty="0"/>
            <a:t>Create</a:t>
          </a:r>
        </a:p>
      </dgm:t>
    </dgm:pt>
    <dgm:pt modelId="{5D2FF527-BA77-40BE-9414-16FAE46386BB}" type="parTrans" cxnId="{21EB7847-13AE-4881-9090-909F31360F4E}">
      <dgm:prSet/>
      <dgm:spPr/>
      <dgm:t>
        <a:bodyPr/>
        <a:lstStyle/>
        <a:p>
          <a:endParaRPr lang="en-US"/>
        </a:p>
      </dgm:t>
    </dgm:pt>
    <dgm:pt modelId="{BA791450-8D1E-4A6F-B71D-2984D9E245C4}" type="sibTrans" cxnId="{21EB7847-13AE-4881-9090-909F31360F4E}">
      <dgm:prSet/>
      <dgm:spPr/>
      <dgm:t>
        <a:bodyPr/>
        <a:lstStyle/>
        <a:p>
          <a:pPr>
            <a:lnSpc>
              <a:spcPct val="100000"/>
            </a:lnSpc>
          </a:pPr>
          <a:endParaRPr lang="en-US"/>
        </a:p>
      </dgm:t>
    </dgm:pt>
    <dgm:pt modelId="{4D7D34C7-9466-4514-BF51-7396C17436B5}">
      <dgm:prSet/>
      <dgm:spPr/>
      <dgm:t>
        <a:bodyPr anchor="ctr"/>
        <a:lstStyle/>
        <a:p>
          <a:pPr>
            <a:lnSpc>
              <a:spcPct val="100000"/>
            </a:lnSpc>
            <a:defRPr cap="all"/>
          </a:pPr>
          <a:r>
            <a:rPr lang="en-US" dirty="0"/>
            <a:t>Grow</a:t>
          </a:r>
        </a:p>
      </dgm:t>
    </dgm:pt>
    <dgm:pt modelId="{37DD6CE0-C2AA-4EB6-9E7D-14AED2127C40}" type="parTrans" cxnId="{7EEBEB1B-497E-4365-84F9-FBB75D7759E5}">
      <dgm:prSet/>
      <dgm:spPr/>
      <dgm:t>
        <a:bodyPr/>
        <a:lstStyle/>
        <a:p>
          <a:endParaRPr lang="en-US"/>
        </a:p>
      </dgm:t>
    </dgm:pt>
    <dgm:pt modelId="{483498F9-A0C2-4668-85AB-D8E6E254F73B}" type="sibTrans" cxnId="{7EEBEB1B-497E-4365-84F9-FBB75D7759E5}">
      <dgm:prSet/>
      <dgm:spPr/>
      <dgm:t>
        <a:bodyPr/>
        <a:lstStyle/>
        <a:p>
          <a:pPr>
            <a:lnSpc>
              <a:spcPct val="100000"/>
            </a:lnSpc>
          </a:pPr>
          <a:endParaRPr lang="en-US"/>
        </a:p>
      </dgm:t>
    </dgm:pt>
    <dgm:pt modelId="{8E185869-F0D4-43E2-B08A-2F3E83EE98F3}">
      <dgm:prSet/>
      <dgm:spPr/>
      <dgm:t>
        <a:bodyPr anchor="ctr"/>
        <a:lstStyle/>
        <a:p>
          <a:pPr>
            <a:lnSpc>
              <a:spcPct val="100000"/>
            </a:lnSpc>
            <a:defRPr cap="all"/>
          </a:pPr>
          <a:r>
            <a:rPr lang="en-US" dirty="0"/>
            <a:t>Connect</a:t>
          </a:r>
        </a:p>
      </dgm:t>
    </dgm:pt>
    <dgm:pt modelId="{7EE27099-92EA-4EDF-B176-0E355876D272}" type="parTrans" cxnId="{7F970F62-30E3-4F5B-A242-825013BF84A8}">
      <dgm:prSet/>
      <dgm:spPr/>
      <dgm:t>
        <a:bodyPr/>
        <a:lstStyle/>
        <a:p>
          <a:endParaRPr lang="en-US"/>
        </a:p>
      </dgm:t>
    </dgm:pt>
    <dgm:pt modelId="{77D0876E-2BA2-4E28-ADB5-9885FCB7156A}" type="sibTrans" cxnId="{7F970F62-30E3-4F5B-A242-825013BF84A8}">
      <dgm:prSet/>
      <dgm:spPr/>
      <dgm:t>
        <a:bodyPr/>
        <a:lstStyle/>
        <a:p>
          <a:endParaRPr lang="en-US"/>
        </a:p>
      </dgm:t>
    </dgm:pt>
    <dgm:pt modelId="{87B1B46A-CA1D-4445-8579-F40C78A1880B}" type="pres">
      <dgm:prSet presAssocID="{7B62DEA7-9DCD-4B2E-9DC5-BE121C266AFD}" presName="root" presStyleCnt="0">
        <dgm:presLayoutVars>
          <dgm:dir/>
          <dgm:resizeHandles val="exact"/>
        </dgm:presLayoutVars>
      </dgm:prSet>
      <dgm:spPr/>
    </dgm:pt>
    <dgm:pt modelId="{B78F77A9-D452-4F3F-ADF1-08124CDCB940}" type="pres">
      <dgm:prSet presAssocID="{41CDB9B8-E81E-41E7-AE89-8F6EDFC88D92}" presName="compNode" presStyleCnt="0"/>
      <dgm:spPr/>
    </dgm:pt>
    <dgm:pt modelId="{223CEBFB-B6C0-4518-9E76-B1250D3AEE20}" type="pres">
      <dgm:prSet presAssocID="{41CDB9B8-E81E-41E7-AE89-8F6EDFC88D92}" presName="iconBgRect" presStyleLbl="bgShp" presStyleIdx="0" presStyleCnt="3" custAng="8100000" custLinFactNeighborY="-8586"/>
      <dgm:spPr>
        <a:prstGeom prst="teardrop">
          <a:avLst/>
        </a:prstGeom>
      </dgm:spPr>
    </dgm:pt>
    <dgm:pt modelId="{CEC3BB2D-F9F1-4489-93C4-A156AC3849E7}" type="pres">
      <dgm:prSet presAssocID="{41CDB9B8-E81E-41E7-AE89-8F6EDFC88D92}" presName="iconRect" presStyleLbl="node1" presStyleIdx="0" presStyleCnt="3" custLinFactNeighborY="-22919"/>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eacher"/>
        </a:ext>
      </dgm:extLst>
    </dgm:pt>
    <dgm:pt modelId="{99D442A7-5D31-4CD1-A931-5F3D628718C8}" type="pres">
      <dgm:prSet presAssocID="{41CDB9B8-E81E-41E7-AE89-8F6EDFC88D92}" presName="spaceRect" presStyleCnt="0"/>
      <dgm:spPr/>
    </dgm:pt>
    <dgm:pt modelId="{7600CD1A-2D28-4054-8809-838E618A0595}" type="pres">
      <dgm:prSet presAssocID="{41CDB9B8-E81E-41E7-AE89-8F6EDFC88D92}" presName="textRect" presStyleLbl="revTx" presStyleIdx="0" presStyleCnt="3">
        <dgm:presLayoutVars>
          <dgm:chMax val="1"/>
          <dgm:chPref val="1"/>
        </dgm:presLayoutVars>
      </dgm:prSet>
      <dgm:spPr/>
    </dgm:pt>
    <dgm:pt modelId="{9D599636-89FD-41B5-970D-9F8617BA295C}" type="pres">
      <dgm:prSet presAssocID="{BA791450-8D1E-4A6F-B71D-2984D9E245C4}" presName="sibTrans" presStyleCnt="0"/>
      <dgm:spPr/>
    </dgm:pt>
    <dgm:pt modelId="{E765D845-767A-46E9-BD73-B0B0E82FE9B0}" type="pres">
      <dgm:prSet presAssocID="{4D7D34C7-9466-4514-BF51-7396C17436B5}" presName="compNode" presStyleCnt="0"/>
      <dgm:spPr/>
    </dgm:pt>
    <dgm:pt modelId="{F82A6E7C-4234-4816-9EB8-ED399009E25C}" type="pres">
      <dgm:prSet presAssocID="{4D7D34C7-9466-4514-BF51-7396C17436B5}" presName="iconBgRect" presStyleLbl="bgShp" presStyleIdx="1" presStyleCnt="3" custAng="8100000" custLinFactNeighborY="-8586"/>
      <dgm:spPr>
        <a:prstGeom prst="teardrop">
          <a:avLst/>
        </a:prstGeom>
      </dgm:spPr>
    </dgm:pt>
    <dgm:pt modelId="{8BA5F9BB-3E28-4026-A392-7F4C0A3085E2}" type="pres">
      <dgm:prSet presAssocID="{4D7D34C7-9466-4514-BF51-7396C17436B5}" presName="iconRect" presStyleLbl="node1" presStyleIdx="1" presStyleCnt="3" custLinFactNeighborX="-2010" custLinFactNeighborY="-947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siness Growth"/>
        </a:ext>
      </dgm:extLst>
    </dgm:pt>
    <dgm:pt modelId="{DC8182C7-C8E0-4DAE-B344-FE508B06E860}" type="pres">
      <dgm:prSet presAssocID="{4D7D34C7-9466-4514-BF51-7396C17436B5}" presName="spaceRect" presStyleCnt="0"/>
      <dgm:spPr/>
    </dgm:pt>
    <dgm:pt modelId="{529F61D3-444E-4541-AC4F-326FDA9BEAF3}" type="pres">
      <dgm:prSet presAssocID="{4D7D34C7-9466-4514-BF51-7396C17436B5}" presName="textRect" presStyleLbl="revTx" presStyleIdx="1" presStyleCnt="3">
        <dgm:presLayoutVars>
          <dgm:chMax val="1"/>
          <dgm:chPref val="1"/>
        </dgm:presLayoutVars>
      </dgm:prSet>
      <dgm:spPr/>
    </dgm:pt>
    <dgm:pt modelId="{A999AABC-CAD9-4E1C-B78B-2BECA8D43C27}" type="pres">
      <dgm:prSet presAssocID="{483498F9-A0C2-4668-85AB-D8E6E254F73B}" presName="sibTrans" presStyleCnt="0"/>
      <dgm:spPr/>
    </dgm:pt>
    <dgm:pt modelId="{DB99A9BB-B1B8-433F-A4FA-6F31B826EE48}" type="pres">
      <dgm:prSet presAssocID="{8E185869-F0D4-43E2-B08A-2F3E83EE98F3}" presName="compNode" presStyleCnt="0"/>
      <dgm:spPr/>
    </dgm:pt>
    <dgm:pt modelId="{CA848760-99D5-488A-AFB3-9EA6BD946B87}" type="pres">
      <dgm:prSet presAssocID="{8E185869-F0D4-43E2-B08A-2F3E83EE98F3}" presName="iconBgRect" presStyleLbl="bgShp" presStyleIdx="2" presStyleCnt="3" custAng="8100000" custLinFactNeighborY="-8586"/>
      <dgm:spPr>
        <a:prstGeom prst="teardrop">
          <a:avLst/>
        </a:prstGeom>
      </dgm:spPr>
    </dgm:pt>
    <dgm:pt modelId="{FD5546ED-1D49-469E-BE29-17C87FAFD7C8}" type="pres">
      <dgm:prSet presAssocID="{8E185869-F0D4-43E2-B08A-2F3E83EE98F3}" presName="iconRect" presStyleLbl="node1" presStyleIdx="2" presStyleCnt="3" custLinFactNeighborX="-2106" custLinFactNeighborY="-7129"/>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ocial network"/>
        </a:ext>
      </dgm:extLst>
    </dgm:pt>
    <dgm:pt modelId="{408A0B1B-BC17-40DB-A76F-65541C3B4325}" type="pres">
      <dgm:prSet presAssocID="{8E185869-F0D4-43E2-B08A-2F3E83EE98F3}" presName="spaceRect" presStyleCnt="0"/>
      <dgm:spPr/>
    </dgm:pt>
    <dgm:pt modelId="{3360347C-5C69-4C15-9A6A-3E9A9E20C3DA}" type="pres">
      <dgm:prSet presAssocID="{8E185869-F0D4-43E2-B08A-2F3E83EE98F3}" presName="textRect" presStyleLbl="revTx" presStyleIdx="2" presStyleCnt="3">
        <dgm:presLayoutVars>
          <dgm:chMax val="1"/>
          <dgm:chPref val="1"/>
        </dgm:presLayoutVars>
      </dgm:prSet>
      <dgm:spPr/>
    </dgm:pt>
  </dgm:ptLst>
  <dgm:cxnLst>
    <dgm:cxn modelId="{7EEBEB1B-497E-4365-84F9-FBB75D7759E5}" srcId="{7B62DEA7-9DCD-4B2E-9DC5-BE121C266AFD}" destId="{4D7D34C7-9466-4514-BF51-7396C17436B5}" srcOrd="1" destOrd="0" parTransId="{37DD6CE0-C2AA-4EB6-9E7D-14AED2127C40}" sibTransId="{483498F9-A0C2-4668-85AB-D8E6E254F73B}"/>
    <dgm:cxn modelId="{7F970F62-30E3-4F5B-A242-825013BF84A8}" srcId="{7B62DEA7-9DCD-4B2E-9DC5-BE121C266AFD}" destId="{8E185869-F0D4-43E2-B08A-2F3E83EE98F3}" srcOrd="2" destOrd="0" parTransId="{7EE27099-92EA-4EDF-B176-0E355876D272}" sibTransId="{77D0876E-2BA2-4E28-ADB5-9885FCB7156A}"/>
    <dgm:cxn modelId="{21EB7847-13AE-4881-9090-909F31360F4E}" srcId="{7B62DEA7-9DCD-4B2E-9DC5-BE121C266AFD}" destId="{41CDB9B8-E81E-41E7-AE89-8F6EDFC88D92}" srcOrd="0" destOrd="0" parTransId="{5D2FF527-BA77-40BE-9414-16FAE46386BB}" sibTransId="{BA791450-8D1E-4A6F-B71D-2984D9E245C4}"/>
    <dgm:cxn modelId="{F8CC9585-55E8-40A4-A809-29E25A9015CC}" type="presOf" srcId="{7B62DEA7-9DCD-4B2E-9DC5-BE121C266AFD}" destId="{87B1B46A-CA1D-4445-8579-F40C78A1880B}" srcOrd="0" destOrd="0" presId="urn:microsoft.com/office/officeart/2018/5/layout/IconCircleLabelList"/>
    <dgm:cxn modelId="{F7DB8392-31E3-477A-A254-EC2D4671CF89}" type="presOf" srcId="{8E185869-F0D4-43E2-B08A-2F3E83EE98F3}" destId="{3360347C-5C69-4C15-9A6A-3E9A9E20C3DA}" srcOrd="0" destOrd="0" presId="urn:microsoft.com/office/officeart/2018/5/layout/IconCircleLabelList"/>
    <dgm:cxn modelId="{12C7ECAA-870C-4BC5-B94F-86BC6BF51248}" type="presOf" srcId="{4D7D34C7-9466-4514-BF51-7396C17436B5}" destId="{529F61D3-444E-4541-AC4F-326FDA9BEAF3}" srcOrd="0" destOrd="0" presId="urn:microsoft.com/office/officeart/2018/5/layout/IconCircleLabelList"/>
    <dgm:cxn modelId="{A156FDB9-1268-44F0-AF36-D78B64A92BFB}" type="presOf" srcId="{41CDB9B8-E81E-41E7-AE89-8F6EDFC88D92}" destId="{7600CD1A-2D28-4054-8809-838E618A0595}" srcOrd="0" destOrd="0" presId="urn:microsoft.com/office/officeart/2018/5/layout/IconCircleLabelList"/>
    <dgm:cxn modelId="{43AF2DBA-4DDB-4A8A-8186-9FFE6DD0B5CB}" type="presParOf" srcId="{87B1B46A-CA1D-4445-8579-F40C78A1880B}" destId="{B78F77A9-D452-4F3F-ADF1-08124CDCB940}" srcOrd="0" destOrd="0" presId="urn:microsoft.com/office/officeart/2018/5/layout/IconCircleLabelList"/>
    <dgm:cxn modelId="{1AD31892-667A-493E-8809-A2C4F09B3F86}" type="presParOf" srcId="{B78F77A9-D452-4F3F-ADF1-08124CDCB940}" destId="{223CEBFB-B6C0-4518-9E76-B1250D3AEE20}" srcOrd="0" destOrd="0" presId="urn:microsoft.com/office/officeart/2018/5/layout/IconCircleLabelList"/>
    <dgm:cxn modelId="{71A91791-112A-4BF8-BB7F-AACC90BDEFE6}" type="presParOf" srcId="{B78F77A9-D452-4F3F-ADF1-08124CDCB940}" destId="{CEC3BB2D-F9F1-4489-93C4-A156AC3849E7}" srcOrd="1" destOrd="0" presId="urn:microsoft.com/office/officeart/2018/5/layout/IconCircleLabelList"/>
    <dgm:cxn modelId="{30FCF27E-9045-40F3-B697-8174D7A7BD5C}" type="presParOf" srcId="{B78F77A9-D452-4F3F-ADF1-08124CDCB940}" destId="{99D442A7-5D31-4CD1-A931-5F3D628718C8}" srcOrd="2" destOrd="0" presId="urn:microsoft.com/office/officeart/2018/5/layout/IconCircleLabelList"/>
    <dgm:cxn modelId="{3E1C49A9-1B11-4AD7-8CC2-2D9A75C848A1}" type="presParOf" srcId="{B78F77A9-D452-4F3F-ADF1-08124CDCB940}" destId="{7600CD1A-2D28-4054-8809-838E618A0595}" srcOrd="3" destOrd="0" presId="urn:microsoft.com/office/officeart/2018/5/layout/IconCircleLabelList"/>
    <dgm:cxn modelId="{D7FE0241-E462-4584-B272-1FC20419D8D5}" type="presParOf" srcId="{87B1B46A-CA1D-4445-8579-F40C78A1880B}" destId="{9D599636-89FD-41B5-970D-9F8617BA295C}" srcOrd="1" destOrd="0" presId="urn:microsoft.com/office/officeart/2018/5/layout/IconCircleLabelList"/>
    <dgm:cxn modelId="{CC2EF600-966E-4326-BBDA-7ED21DFE01EC}" type="presParOf" srcId="{87B1B46A-CA1D-4445-8579-F40C78A1880B}" destId="{E765D845-767A-46E9-BD73-B0B0E82FE9B0}" srcOrd="2" destOrd="0" presId="urn:microsoft.com/office/officeart/2018/5/layout/IconCircleLabelList"/>
    <dgm:cxn modelId="{2DB52372-902A-45C4-BAC3-93F60F12DCCE}" type="presParOf" srcId="{E765D845-767A-46E9-BD73-B0B0E82FE9B0}" destId="{F82A6E7C-4234-4816-9EB8-ED399009E25C}" srcOrd="0" destOrd="0" presId="urn:microsoft.com/office/officeart/2018/5/layout/IconCircleLabelList"/>
    <dgm:cxn modelId="{2DEA8D59-F7F8-47F9-83C8-D63B560B4B73}" type="presParOf" srcId="{E765D845-767A-46E9-BD73-B0B0E82FE9B0}" destId="{8BA5F9BB-3E28-4026-A392-7F4C0A3085E2}" srcOrd="1" destOrd="0" presId="urn:microsoft.com/office/officeart/2018/5/layout/IconCircleLabelList"/>
    <dgm:cxn modelId="{DDE28675-8F30-42EA-A376-5D42C60D8F44}" type="presParOf" srcId="{E765D845-767A-46E9-BD73-B0B0E82FE9B0}" destId="{DC8182C7-C8E0-4DAE-B344-FE508B06E860}" srcOrd="2" destOrd="0" presId="urn:microsoft.com/office/officeart/2018/5/layout/IconCircleLabelList"/>
    <dgm:cxn modelId="{00206667-C36F-4287-8D1F-E8676B86238A}" type="presParOf" srcId="{E765D845-767A-46E9-BD73-B0B0E82FE9B0}" destId="{529F61D3-444E-4541-AC4F-326FDA9BEAF3}" srcOrd="3" destOrd="0" presId="urn:microsoft.com/office/officeart/2018/5/layout/IconCircleLabelList"/>
    <dgm:cxn modelId="{D7ACB6EB-3E04-42C6-9DA9-35A737AC1D45}" type="presParOf" srcId="{87B1B46A-CA1D-4445-8579-F40C78A1880B}" destId="{A999AABC-CAD9-4E1C-B78B-2BECA8D43C27}" srcOrd="3" destOrd="0" presId="urn:microsoft.com/office/officeart/2018/5/layout/IconCircleLabelList"/>
    <dgm:cxn modelId="{842E3EF3-01DF-45A7-9922-BF124F6E2EF8}" type="presParOf" srcId="{87B1B46A-CA1D-4445-8579-F40C78A1880B}" destId="{DB99A9BB-B1B8-433F-A4FA-6F31B826EE48}" srcOrd="4" destOrd="0" presId="urn:microsoft.com/office/officeart/2018/5/layout/IconCircleLabelList"/>
    <dgm:cxn modelId="{542A1015-BE7D-43DA-B859-6EFF6D98A4B6}" type="presParOf" srcId="{DB99A9BB-B1B8-433F-A4FA-6F31B826EE48}" destId="{CA848760-99D5-488A-AFB3-9EA6BD946B87}" srcOrd="0" destOrd="0" presId="urn:microsoft.com/office/officeart/2018/5/layout/IconCircleLabelList"/>
    <dgm:cxn modelId="{2F6AA294-D666-4B10-9755-A3E5BC73EDA2}" type="presParOf" srcId="{DB99A9BB-B1B8-433F-A4FA-6F31B826EE48}" destId="{FD5546ED-1D49-469E-BE29-17C87FAFD7C8}" srcOrd="1" destOrd="0" presId="urn:microsoft.com/office/officeart/2018/5/layout/IconCircleLabelList"/>
    <dgm:cxn modelId="{F285DB80-D840-4A69-BAFD-E8CFA8E89E53}" type="presParOf" srcId="{DB99A9BB-B1B8-433F-A4FA-6F31B826EE48}" destId="{408A0B1B-BC17-40DB-A76F-65541C3B4325}" srcOrd="2" destOrd="0" presId="urn:microsoft.com/office/officeart/2018/5/layout/IconCircleLabelList"/>
    <dgm:cxn modelId="{60339241-C34B-4EC1-96C2-B6689E868C9C}" type="presParOf" srcId="{DB99A9BB-B1B8-433F-A4FA-6F31B826EE48}" destId="{3360347C-5C69-4C15-9A6A-3E9A9E20C3D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CEBFB-B6C0-4518-9E76-B1250D3AEE20}">
      <dsp:nvSpPr>
        <dsp:cNvPr id="0" name=""/>
        <dsp:cNvSpPr/>
      </dsp:nvSpPr>
      <dsp:spPr>
        <a:xfrm rot="8100000">
          <a:off x="544950" y="333159"/>
          <a:ext cx="1612687" cy="1612687"/>
        </a:xfrm>
        <a:prstGeom prst="teardrop">
          <a:avLst/>
        </a:prstGeom>
        <a:solidFill>
          <a:schemeClr val="accent5">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CEC3BB2D-F9F1-4489-93C4-A156AC3849E7}">
      <dsp:nvSpPr>
        <dsp:cNvPr id="0" name=""/>
        <dsp:cNvSpPr/>
      </dsp:nvSpPr>
      <dsp:spPr>
        <a:xfrm>
          <a:off x="888637" y="603240"/>
          <a:ext cx="925312" cy="92531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7600CD1A-2D28-4054-8809-838E618A0595}">
      <dsp:nvSpPr>
        <dsp:cNvPr id="0" name=""/>
        <dsp:cNvSpPr/>
      </dsp:nvSpPr>
      <dsp:spPr>
        <a:xfrm>
          <a:off x="29418" y="2586625"/>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778000">
            <a:lnSpc>
              <a:spcPct val="100000"/>
            </a:lnSpc>
            <a:spcBef>
              <a:spcPct val="0"/>
            </a:spcBef>
            <a:spcAft>
              <a:spcPct val="35000"/>
            </a:spcAft>
            <a:buNone/>
            <a:defRPr cap="all"/>
          </a:pPr>
          <a:r>
            <a:rPr lang="en-US" sz="4000" kern="1200" dirty="0"/>
            <a:t>Create</a:t>
          </a:r>
        </a:p>
      </dsp:txBody>
      <dsp:txXfrm>
        <a:off x="29418" y="2586625"/>
        <a:ext cx="2643750" cy="720000"/>
      </dsp:txXfrm>
    </dsp:sp>
    <dsp:sp modelId="{F82A6E7C-4234-4816-9EB8-ED399009E25C}">
      <dsp:nvSpPr>
        <dsp:cNvPr id="0" name=""/>
        <dsp:cNvSpPr/>
      </dsp:nvSpPr>
      <dsp:spPr>
        <a:xfrm rot="8100000">
          <a:off x="3651356" y="333159"/>
          <a:ext cx="1612687" cy="1612687"/>
        </a:xfrm>
        <a:prstGeom prst="teardrop">
          <a:avLst/>
        </a:prstGeom>
        <a:solidFill>
          <a:schemeClr val="accent5">
            <a:hueOff val="2019641"/>
            <a:satOff val="6027"/>
            <a:lumOff val="784"/>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8BA5F9BB-3E28-4026-A392-7F4C0A3085E2}">
      <dsp:nvSpPr>
        <dsp:cNvPr id="0" name=""/>
        <dsp:cNvSpPr/>
      </dsp:nvSpPr>
      <dsp:spPr>
        <a:xfrm>
          <a:off x="3976444" y="727611"/>
          <a:ext cx="925312" cy="92531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529F61D3-444E-4541-AC4F-326FDA9BEAF3}">
      <dsp:nvSpPr>
        <dsp:cNvPr id="0" name=""/>
        <dsp:cNvSpPr/>
      </dsp:nvSpPr>
      <dsp:spPr>
        <a:xfrm>
          <a:off x="3135825" y="2586625"/>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778000">
            <a:lnSpc>
              <a:spcPct val="100000"/>
            </a:lnSpc>
            <a:spcBef>
              <a:spcPct val="0"/>
            </a:spcBef>
            <a:spcAft>
              <a:spcPct val="35000"/>
            </a:spcAft>
            <a:buNone/>
            <a:defRPr cap="all"/>
          </a:pPr>
          <a:r>
            <a:rPr lang="en-US" sz="4000" kern="1200" dirty="0"/>
            <a:t>Grow</a:t>
          </a:r>
        </a:p>
      </dsp:txBody>
      <dsp:txXfrm>
        <a:off x="3135825" y="2586625"/>
        <a:ext cx="2643750" cy="720000"/>
      </dsp:txXfrm>
    </dsp:sp>
    <dsp:sp modelId="{CA848760-99D5-488A-AFB3-9EA6BD946B87}">
      <dsp:nvSpPr>
        <dsp:cNvPr id="0" name=""/>
        <dsp:cNvSpPr/>
      </dsp:nvSpPr>
      <dsp:spPr>
        <a:xfrm rot="8100000">
          <a:off x="6757762" y="333159"/>
          <a:ext cx="1612687" cy="1612687"/>
        </a:xfrm>
        <a:prstGeom prst="teardrop">
          <a:avLst/>
        </a:prstGeom>
        <a:solidFill>
          <a:schemeClr val="accent5">
            <a:hueOff val="4039281"/>
            <a:satOff val="12053"/>
            <a:lumOff val="1568"/>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FD5546ED-1D49-469E-BE29-17C87FAFD7C8}">
      <dsp:nvSpPr>
        <dsp:cNvPr id="0" name=""/>
        <dsp:cNvSpPr/>
      </dsp:nvSpPr>
      <dsp:spPr>
        <a:xfrm>
          <a:off x="7081962" y="749346"/>
          <a:ext cx="925312" cy="9253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3360347C-5C69-4C15-9A6A-3E9A9E20C3DA}">
      <dsp:nvSpPr>
        <dsp:cNvPr id="0" name=""/>
        <dsp:cNvSpPr/>
      </dsp:nvSpPr>
      <dsp:spPr>
        <a:xfrm>
          <a:off x="6242231" y="2586625"/>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778000">
            <a:lnSpc>
              <a:spcPct val="100000"/>
            </a:lnSpc>
            <a:spcBef>
              <a:spcPct val="0"/>
            </a:spcBef>
            <a:spcAft>
              <a:spcPct val="35000"/>
            </a:spcAft>
            <a:buNone/>
            <a:defRPr cap="all"/>
          </a:pPr>
          <a:r>
            <a:rPr lang="en-US" sz="4000" kern="1200" dirty="0"/>
            <a:t>Connect</a:t>
          </a:r>
        </a:p>
      </dsp:txBody>
      <dsp:txXfrm>
        <a:off x="6242231" y="2586625"/>
        <a:ext cx="264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9-05-13T03:58:35.256"/>
    </inkml:context>
    <inkml:brush xml:id="br0">
      <inkml:brushProperty name="width" value="0.05292" units="cm"/>
      <inkml:brushProperty name="height" value="0.05292" units="cm"/>
    </inkml:brush>
  </inkml:definitions>
  <inkml:trace contextRef="#ctx0" brushRef="#br0">13064 5099 0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27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89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596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37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045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380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32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13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43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39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65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92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23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529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406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43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95231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huffpost.com/entry/8-effective-ways-to-build_b_12628540?guccounter=1&amp;guce_referrer=aHR0cHM6Ly93d3cuZ29vZ2xlLmNvbS8&amp;guce_referrer_sig=AQAAAGkr-IcQU-m08Q3eY__VJIhLehYdwGqMVMJyqHkUOQ_cFQybyl8DAo92-4BuMhJUaiQMD__dnrVIfaRoHrlcuGYx6fd80Ws1hS1aRRdOXm1EJqYfXay1wI_izh9CeSUOcxYqNPGtfdIiZuqPcz3DQIt1WhNVWbXI2wNCAeZY9Csa" TargetMode="External"/><Relationship Id="rId2" Type="http://schemas.openxmlformats.org/officeDocument/2006/relationships/hyperlink" Target="https://dzone.com/articles/benefits-developing-onli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2CC0B-D5F1-40B8-9CC6-4A36850B6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2"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22374" y="-14758"/>
            <a:ext cx="12192000" cy="6857990"/>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2501276" y="2014413"/>
            <a:ext cx="8915399" cy="2262781"/>
          </a:xfrm>
        </p:spPr>
        <p:txBody>
          <a:bodyPr>
            <a:normAutofit/>
          </a:bodyPr>
          <a:lstStyle/>
          <a:p>
            <a:r>
              <a:rPr lang="en-US" dirty="0"/>
              <a:t>Building a Web Presence </a:t>
            </a:r>
          </a:p>
        </p:txBody>
      </p:sp>
      <p:sp>
        <p:nvSpPr>
          <p:cNvPr id="13" name="Subtitle 12">
            <a:extLst>
              <a:ext uri="{FF2B5EF4-FFF2-40B4-BE49-F238E27FC236}">
                <a16:creationId xmlns:a16="http://schemas.microsoft.com/office/drawing/2014/main" id="{F05262DB-6398-4AF9-96A3-041CFB112303}"/>
              </a:ext>
            </a:extLst>
          </p:cNvPr>
          <p:cNvSpPr>
            <a:spLocks noGrp="1"/>
          </p:cNvSpPr>
          <p:nvPr>
            <p:ph type="subTitle" idx="1"/>
          </p:nvPr>
        </p:nvSpPr>
        <p:spPr>
          <a:xfrm>
            <a:off x="2726310" y="4363419"/>
            <a:ext cx="8915399" cy="1126283"/>
          </a:xfrm>
        </p:spPr>
        <p:txBody>
          <a:bodyPr>
            <a:normAutofit/>
          </a:bodyPr>
          <a:lstStyle/>
          <a:p>
            <a:r>
              <a:rPr lang="en-US" dirty="0"/>
              <a:t>Creating a brand</a:t>
            </a:r>
          </a:p>
        </p:txBody>
      </p:sp>
      <p:grpSp>
        <p:nvGrpSpPr>
          <p:cNvPr id="20" name="Group 19">
            <a:extLst>
              <a:ext uri="{FF2B5EF4-FFF2-40B4-BE49-F238E27FC236}">
                <a16:creationId xmlns:a16="http://schemas.microsoft.com/office/drawing/2014/main" id="{631C6CE6-1810-44ED-A6D7-3FF53040A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21" name="Freeform 11">
              <a:extLst>
                <a:ext uri="{FF2B5EF4-FFF2-40B4-BE49-F238E27FC236}">
                  <a16:creationId xmlns:a16="http://schemas.microsoft.com/office/drawing/2014/main" id="{1F6D8BFE-D0D0-4BAE-9D5A-701DE7D3C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2" name="Freeform 12">
              <a:extLst>
                <a:ext uri="{FF2B5EF4-FFF2-40B4-BE49-F238E27FC236}">
                  <a16:creationId xmlns:a16="http://schemas.microsoft.com/office/drawing/2014/main" id="{53F86D30-CEDB-4D96-AF73-AA3CD5A43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3" name="Freeform 13">
              <a:extLst>
                <a:ext uri="{FF2B5EF4-FFF2-40B4-BE49-F238E27FC236}">
                  <a16:creationId xmlns:a16="http://schemas.microsoft.com/office/drawing/2014/main" id="{F5187540-C4C8-410C-A395-69FCB1C8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4" name="Freeform 14">
              <a:extLst>
                <a:ext uri="{FF2B5EF4-FFF2-40B4-BE49-F238E27FC236}">
                  <a16:creationId xmlns:a16="http://schemas.microsoft.com/office/drawing/2014/main" id="{75BD6E4A-797C-451B-B08F-D99C1A9D1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5" name="Freeform 15">
              <a:extLst>
                <a:ext uri="{FF2B5EF4-FFF2-40B4-BE49-F238E27FC236}">
                  <a16:creationId xmlns:a16="http://schemas.microsoft.com/office/drawing/2014/main" id="{0D241082-BAFA-462E-827B-5814B020F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6" name="Freeform 16">
              <a:extLst>
                <a:ext uri="{FF2B5EF4-FFF2-40B4-BE49-F238E27FC236}">
                  <a16:creationId xmlns:a16="http://schemas.microsoft.com/office/drawing/2014/main" id="{2920CCBD-116D-450B-9608-99F05F7D7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7" name="Freeform 17">
              <a:extLst>
                <a:ext uri="{FF2B5EF4-FFF2-40B4-BE49-F238E27FC236}">
                  <a16:creationId xmlns:a16="http://schemas.microsoft.com/office/drawing/2014/main" id="{A57CD3DE-CEAF-4BD4-A5EF-24B3E622B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8" name="Freeform 18">
              <a:extLst>
                <a:ext uri="{FF2B5EF4-FFF2-40B4-BE49-F238E27FC236}">
                  <a16:creationId xmlns:a16="http://schemas.microsoft.com/office/drawing/2014/main" id="{4EC3258C-366B-4629-A7D3-5173D3637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9" name="Freeform 19">
              <a:extLst>
                <a:ext uri="{FF2B5EF4-FFF2-40B4-BE49-F238E27FC236}">
                  <a16:creationId xmlns:a16="http://schemas.microsoft.com/office/drawing/2014/main" id="{D444D63A-CE2B-4ACD-BA0E-4ADECAD8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0" name="Freeform 20">
              <a:extLst>
                <a:ext uri="{FF2B5EF4-FFF2-40B4-BE49-F238E27FC236}">
                  <a16:creationId xmlns:a16="http://schemas.microsoft.com/office/drawing/2014/main" id="{7A504DF6-187A-4A54-96E8-3F3F28AAA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1" name="Freeform 21">
              <a:extLst>
                <a:ext uri="{FF2B5EF4-FFF2-40B4-BE49-F238E27FC236}">
                  <a16:creationId xmlns:a16="http://schemas.microsoft.com/office/drawing/2014/main" id="{FE04C6F5-6DC5-4C7E-9278-9BE624FC7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2" name="Freeform 22">
              <a:extLst>
                <a:ext uri="{FF2B5EF4-FFF2-40B4-BE49-F238E27FC236}">
                  <a16:creationId xmlns:a16="http://schemas.microsoft.com/office/drawing/2014/main" id="{94A02D9B-E6A9-4D6A-9D2A-D81C76802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4" name="Group 33">
            <a:extLst>
              <a:ext uri="{FF2B5EF4-FFF2-40B4-BE49-F238E27FC236}">
                <a16:creationId xmlns:a16="http://schemas.microsoft.com/office/drawing/2014/main" id="{B78034A6-3565-46AA-9E73-1C954666AB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35" name="Freeform 27">
              <a:extLst>
                <a:ext uri="{FF2B5EF4-FFF2-40B4-BE49-F238E27FC236}">
                  <a16:creationId xmlns:a16="http://schemas.microsoft.com/office/drawing/2014/main" id="{04947AA2-A772-42CB-9CEC-065095D3DC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6" name="Freeform 28">
              <a:extLst>
                <a:ext uri="{FF2B5EF4-FFF2-40B4-BE49-F238E27FC236}">
                  <a16:creationId xmlns:a16="http://schemas.microsoft.com/office/drawing/2014/main" id="{83C52D84-DEC1-4E16-972E-8EEA5D522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7" name="Freeform 29">
              <a:extLst>
                <a:ext uri="{FF2B5EF4-FFF2-40B4-BE49-F238E27FC236}">
                  <a16:creationId xmlns:a16="http://schemas.microsoft.com/office/drawing/2014/main" id="{2036A28D-EF09-41F7-906F-CF405361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8" name="Freeform 30">
              <a:extLst>
                <a:ext uri="{FF2B5EF4-FFF2-40B4-BE49-F238E27FC236}">
                  <a16:creationId xmlns:a16="http://schemas.microsoft.com/office/drawing/2014/main" id="{EE8D92C7-C907-4120-95E3-80E3DC85B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9" name="Freeform 31">
              <a:extLst>
                <a:ext uri="{FF2B5EF4-FFF2-40B4-BE49-F238E27FC236}">
                  <a16:creationId xmlns:a16="http://schemas.microsoft.com/office/drawing/2014/main" id="{BBCEAAB8-CD22-41D7-B330-702682A2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0" name="Freeform 32">
              <a:extLst>
                <a:ext uri="{FF2B5EF4-FFF2-40B4-BE49-F238E27FC236}">
                  <a16:creationId xmlns:a16="http://schemas.microsoft.com/office/drawing/2014/main" id="{6BBC1FEE-3D72-492B-8D8A-BE1A5507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1" name="Freeform 33">
              <a:extLst>
                <a:ext uri="{FF2B5EF4-FFF2-40B4-BE49-F238E27FC236}">
                  <a16:creationId xmlns:a16="http://schemas.microsoft.com/office/drawing/2014/main" id="{C28C6E5C-C393-435C-96A1-AA2859BDC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2" name="Freeform 34">
              <a:extLst>
                <a:ext uri="{FF2B5EF4-FFF2-40B4-BE49-F238E27FC236}">
                  <a16:creationId xmlns:a16="http://schemas.microsoft.com/office/drawing/2014/main" id="{2C2C991F-AC51-4DF5-B8DD-19B08C1CB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3" name="Freeform 35">
              <a:extLst>
                <a:ext uri="{FF2B5EF4-FFF2-40B4-BE49-F238E27FC236}">
                  <a16:creationId xmlns:a16="http://schemas.microsoft.com/office/drawing/2014/main" id="{9C916B5F-285D-4F5A-9085-6781753AF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4" name="Freeform 36">
              <a:extLst>
                <a:ext uri="{FF2B5EF4-FFF2-40B4-BE49-F238E27FC236}">
                  <a16:creationId xmlns:a16="http://schemas.microsoft.com/office/drawing/2014/main" id="{0375DD5F-9D17-4873-B697-3D44A5EBE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5" name="Freeform 37">
              <a:extLst>
                <a:ext uri="{FF2B5EF4-FFF2-40B4-BE49-F238E27FC236}">
                  <a16:creationId xmlns:a16="http://schemas.microsoft.com/office/drawing/2014/main" id="{A159BBC7-6A8B-4612-94A8-56323452C7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6" name="Freeform 38">
              <a:extLst>
                <a:ext uri="{FF2B5EF4-FFF2-40B4-BE49-F238E27FC236}">
                  <a16:creationId xmlns:a16="http://schemas.microsoft.com/office/drawing/2014/main" id="{177C901C-F8DE-4C99-95C8-F8CA1B84F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8" name="Rectangle 47">
            <a:extLst>
              <a:ext uri="{FF2B5EF4-FFF2-40B4-BE49-F238E27FC236}">
                <a16:creationId xmlns:a16="http://schemas.microsoft.com/office/drawing/2014/main" id="{D1D655F2-6D15-4265-ADEE-EF0075C1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69">
            <a:extLst>
              <a:ext uri="{FF2B5EF4-FFF2-40B4-BE49-F238E27FC236}">
                <a16:creationId xmlns:a16="http://schemas.microsoft.com/office/drawing/2014/main" id="{3248A930-1A6E-4EFB-8213-D1AC735BE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12941212"/>
      </p:ext>
    </p:extLst>
  </p:cSld>
  <p:clrMapOvr>
    <a:masterClrMapping/>
  </p:clrMapOvr>
  <mc:AlternateContent xmlns:mc="http://schemas.openxmlformats.org/markup-compatibility/2006">
    <mc:Choice xmlns:p14="http://schemas.microsoft.com/office/powerpoint/2010/main" Requires="p14">
      <p:transition spd="slow" p14:dur="2000" advTm="1496"/>
    </mc:Choice>
    <mc:Fallback>
      <p:transition spd="slow" advTm="14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p:txBody>
          <a:bodyPr>
            <a:normAutofit/>
          </a:bodyPr>
          <a:lstStyle/>
          <a:p>
            <a:pPr algn="ctr"/>
            <a:r>
              <a:rPr lang="en-US" dirty="0"/>
              <a:t>Give customers the ability to reach you on every platform</a:t>
            </a:r>
          </a:p>
        </p:txBody>
      </p:sp>
      <p:sp>
        <p:nvSpPr>
          <p:cNvPr id="3" name="Content Placeholder 2">
            <a:extLst>
              <a:ext uri="{FF2B5EF4-FFF2-40B4-BE49-F238E27FC236}">
                <a16:creationId xmlns:a16="http://schemas.microsoft.com/office/drawing/2014/main" id="{0D509C79-CE51-441C-9805-5E0E582A5A85}"/>
              </a:ext>
            </a:extLst>
          </p:cNvPr>
          <p:cNvSpPr>
            <a:spLocks noGrp="1"/>
          </p:cNvSpPr>
          <p:nvPr>
            <p:ph idx="1"/>
          </p:nvPr>
        </p:nvSpPr>
        <p:spPr/>
        <p:txBody>
          <a:bodyPr>
            <a:noAutofit/>
          </a:bodyPr>
          <a:lstStyle/>
          <a:p>
            <a:pPr>
              <a:buFont typeface="Courier New" panose="02070309020205020404" pitchFamily="49" charset="0"/>
              <a:buChar char="o"/>
            </a:pPr>
            <a:r>
              <a:rPr lang="en-US" sz="2400" dirty="0"/>
              <a:t>Giving customers the ability to reach you on every platform shows tremendous customer service. Any one can allow their customers the option to email them, but how many businesses can say that they will respond to a tweet, or a direct message? Giving customer the ability to solve their issue on whatever platform makes them comfortable will not go unnoticed and your company will stand out from the rest. </a:t>
            </a:r>
          </a:p>
        </p:txBody>
      </p:sp>
    </p:spTree>
    <p:extLst>
      <p:ext uri="{BB962C8B-B14F-4D97-AF65-F5344CB8AC3E}">
        <p14:creationId xmlns:p14="http://schemas.microsoft.com/office/powerpoint/2010/main" val="2290844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p:txBody>
          <a:bodyPr>
            <a:normAutofit/>
          </a:bodyPr>
          <a:lstStyle/>
          <a:p>
            <a:pPr algn="ctr"/>
            <a:r>
              <a:rPr lang="en-US" dirty="0"/>
              <a:t>Keep Track of Growth</a:t>
            </a:r>
          </a:p>
        </p:txBody>
      </p:sp>
      <p:sp>
        <p:nvSpPr>
          <p:cNvPr id="3" name="Content Placeholder 2">
            <a:extLst>
              <a:ext uri="{FF2B5EF4-FFF2-40B4-BE49-F238E27FC236}">
                <a16:creationId xmlns:a16="http://schemas.microsoft.com/office/drawing/2014/main" id="{0D509C79-CE51-441C-9805-5E0E582A5A85}"/>
              </a:ext>
            </a:extLst>
          </p:cNvPr>
          <p:cNvSpPr>
            <a:spLocks noGrp="1"/>
          </p:cNvSpPr>
          <p:nvPr>
            <p:ph idx="1"/>
          </p:nvPr>
        </p:nvSpPr>
        <p:spPr/>
        <p:txBody>
          <a:bodyPr>
            <a:noAutofit/>
          </a:bodyPr>
          <a:lstStyle/>
          <a:p>
            <a:pPr>
              <a:buFont typeface="Courier New" panose="02070309020205020404" pitchFamily="49" charset="0"/>
              <a:buChar char="o"/>
            </a:pPr>
            <a:r>
              <a:rPr lang="en-US" sz="2400" dirty="0"/>
              <a:t>You want to make sure your efforts aren’t going to waste and that your time is being dedicated appropriately. Make sure you are tracking what is getting you the most interaction from customers and try to determine why. Are you attracting more of an older or younger crowd? Is it a certain demographic? See if you can detect any patterns in your social media accounts and use it to your business’s advantage, </a:t>
            </a:r>
          </a:p>
        </p:txBody>
      </p:sp>
    </p:spTree>
    <p:extLst>
      <p:ext uri="{BB962C8B-B14F-4D97-AF65-F5344CB8AC3E}">
        <p14:creationId xmlns:p14="http://schemas.microsoft.com/office/powerpoint/2010/main" val="239932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p:txBody>
          <a:bodyPr>
            <a:normAutofit/>
          </a:bodyPr>
          <a:lstStyle/>
          <a:p>
            <a:pPr algn="ctr"/>
            <a:r>
              <a:rPr lang="en-US" dirty="0"/>
              <a:t>Be Patient</a:t>
            </a:r>
          </a:p>
        </p:txBody>
      </p:sp>
      <p:sp>
        <p:nvSpPr>
          <p:cNvPr id="3" name="Content Placeholder 2">
            <a:extLst>
              <a:ext uri="{FF2B5EF4-FFF2-40B4-BE49-F238E27FC236}">
                <a16:creationId xmlns:a16="http://schemas.microsoft.com/office/drawing/2014/main" id="{0D509C79-CE51-441C-9805-5E0E582A5A85}"/>
              </a:ext>
            </a:extLst>
          </p:cNvPr>
          <p:cNvSpPr>
            <a:spLocks noGrp="1"/>
          </p:cNvSpPr>
          <p:nvPr>
            <p:ph idx="1"/>
          </p:nvPr>
        </p:nvSpPr>
        <p:spPr/>
        <p:txBody>
          <a:bodyPr>
            <a:noAutofit/>
          </a:bodyPr>
          <a:lstStyle/>
          <a:p>
            <a:pPr>
              <a:buFont typeface="Courier New" panose="02070309020205020404" pitchFamily="49" charset="0"/>
              <a:buChar char="o"/>
            </a:pPr>
            <a:r>
              <a:rPr lang="en-US" sz="2400" dirty="0"/>
              <a:t>You will may not see a huge following right away, and that is okay! Be patient when it comes to building your online presence. As long as you keep to you goals and continue to be innovative you will see a growth in your presence. It just might take a little time.</a:t>
            </a:r>
          </a:p>
        </p:txBody>
      </p:sp>
    </p:spTree>
    <p:extLst>
      <p:ext uri="{BB962C8B-B14F-4D97-AF65-F5344CB8AC3E}">
        <p14:creationId xmlns:p14="http://schemas.microsoft.com/office/powerpoint/2010/main" val="2805473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p:txBody>
          <a:bodyPr>
            <a:normAutofit/>
          </a:bodyPr>
          <a:lstStyle/>
          <a:p>
            <a:pPr algn="ctr"/>
            <a:r>
              <a:rPr lang="en-US" dirty="0"/>
              <a:t>Have Fun! </a:t>
            </a:r>
          </a:p>
        </p:txBody>
      </p:sp>
      <p:sp>
        <p:nvSpPr>
          <p:cNvPr id="3" name="Content Placeholder 2">
            <a:extLst>
              <a:ext uri="{FF2B5EF4-FFF2-40B4-BE49-F238E27FC236}">
                <a16:creationId xmlns:a16="http://schemas.microsoft.com/office/drawing/2014/main" id="{0D509C79-CE51-441C-9805-5E0E582A5A85}"/>
              </a:ext>
            </a:extLst>
          </p:cNvPr>
          <p:cNvSpPr>
            <a:spLocks noGrp="1"/>
          </p:cNvSpPr>
          <p:nvPr>
            <p:ph idx="1"/>
          </p:nvPr>
        </p:nvSpPr>
        <p:spPr/>
        <p:txBody>
          <a:bodyPr>
            <a:noAutofit/>
          </a:bodyPr>
          <a:lstStyle/>
          <a:p>
            <a:pPr>
              <a:buFont typeface="Courier New" panose="02070309020205020404" pitchFamily="49" charset="0"/>
              <a:buChar char="o"/>
            </a:pPr>
            <a:r>
              <a:rPr lang="en-US" sz="2400" dirty="0"/>
              <a:t>It’s okay to have fun building a company’s online presence. You should have fun creating  it! Many company’s joke with customers or even trash talk other companies, and sometimes that can be a great way of getting your company positive attention. Just be aware that in todays society nothing is taken lightly and you always want to keep your target audience in mind when doing so.</a:t>
            </a:r>
          </a:p>
        </p:txBody>
      </p:sp>
    </p:spTree>
    <p:extLst>
      <p:ext uri="{BB962C8B-B14F-4D97-AF65-F5344CB8AC3E}">
        <p14:creationId xmlns:p14="http://schemas.microsoft.com/office/powerpoint/2010/main" val="18832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2997-6568-4ACF-9B54-E0F1ACE1EDB5}"/>
              </a:ext>
            </a:extLst>
          </p:cNvPr>
          <p:cNvSpPr>
            <a:spLocks noGrp="1"/>
          </p:cNvSpPr>
          <p:nvPr>
            <p:ph type="title"/>
          </p:nvPr>
        </p:nvSpPr>
        <p:spPr/>
        <p:txBody>
          <a:bodyPr/>
          <a:lstStyle/>
          <a:p>
            <a:r>
              <a:rPr lang="en-US" dirty="0"/>
              <a:t>Work Cited</a:t>
            </a:r>
          </a:p>
        </p:txBody>
      </p:sp>
      <p:sp>
        <p:nvSpPr>
          <p:cNvPr id="3" name="Content Placeholder 2">
            <a:extLst>
              <a:ext uri="{FF2B5EF4-FFF2-40B4-BE49-F238E27FC236}">
                <a16:creationId xmlns:a16="http://schemas.microsoft.com/office/drawing/2014/main" id="{2118E530-E20A-4A58-9892-3894A9BCFF91}"/>
              </a:ext>
            </a:extLst>
          </p:cNvPr>
          <p:cNvSpPr>
            <a:spLocks noGrp="1"/>
          </p:cNvSpPr>
          <p:nvPr>
            <p:ph idx="1"/>
          </p:nvPr>
        </p:nvSpPr>
        <p:spPr/>
        <p:txBody>
          <a:bodyPr/>
          <a:lstStyle/>
          <a:p>
            <a:pPr>
              <a:buFont typeface="Arial" panose="020B0604020202020204" pitchFamily="34" charset="0"/>
              <a:buChar char="•"/>
            </a:pPr>
            <a:r>
              <a:rPr lang="en-US" dirty="0">
                <a:hlinkClick r:id="rId2"/>
              </a:rPr>
              <a:t>https://dzone.com/articles/benefits-developing-online</a:t>
            </a:r>
            <a:endParaRPr lang="en-US" dirty="0"/>
          </a:p>
          <a:p>
            <a:pPr>
              <a:buFont typeface="Arial" panose="020B0604020202020204" pitchFamily="34" charset="0"/>
              <a:buChar char="•"/>
            </a:pPr>
            <a:r>
              <a:rPr lang="en-US" dirty="0">
                <a:hlinkClick r:id="rId3"/>
              </a:rPr>
              <a:t>https://www.huffpost.com/entry/8-effective-ways-to-build_b_12628540?guccounter=1&amp;guce_referrer=aHR0cHM6Ly93d3cuZ29vZ2xlLmNvbS8&amp;guce_referrer_sig=AQAAAGkr-IcQU-m08Q3eY__VJIhLehYdwGqMVMJyqHkUOQ_cFQybyl8DAo92-4BuMhJUaiQMD__dnrVIfaRoHrlcuGYx6fd80Ws1hS1aRRdOXm1EJqYfXay1wI_izh9CeSUOcxYqNPGtfdIiZuqPcz3DQIt1WhNVWbXI2wNCAeZY9Csa</a:t>
            </a:r>
            <a:endParaRPr lang="en-US" dirty="0"/>
          </a:p>
        </p:txBody>
      </p:sp>
    </p:spTree>
    <p:extLst>
      <p:ext uri="{BB962C8B-B14F-4D97-AF65-F5344CB8AC3E}">
        <p14:creationId xmlns:p14="http://schemas.microsoft.com/office/powerpoint/2010/main" val="300924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DF4F-5058-4F35-88F4-308DEA411BA0}"/>
              </a:ext>
            </a:extLst>
          </p:cNvPr>
          <p:cNvSpPr>
            <a:spLocks noGrp="1"/>
          </p:cNvSpPr>
          <p:nvPr>
            <p:ph type="title"/>
          </p:nvPr>
        </p:nvSpPr>
        <p:spPr/>
        <p:txBody>
          <a:bodyPr/>
          <a:lstStyle/>
          <a:p>
            <a:r>
              <a:rPr lang="en-US" dirty="0"/>
              <a:t>The Necessity of Developing a Web Presence</a:t>
            </a:r>
          </a:p>
        </p:txBody>
      </p:sp>
      <p:sp>
        <p:nvSpPr>
          <p:cNvPr id="3" name="Content Placeholder 2">
            <a:extLst>
              <a:ext uri="{FF2B5EF4-FFF2-40B4-BE49-F238E27FC236}">
                <a16:creationId xmlns:a16="http://schemas.microsoft.com/office/drawing/2014/main" id="{D629AFB4-FB22-4879-8AB1-519497F0A4FF}"/>
              </a:ext>
            </a:extLst>
          </p:cNvPr>
          <p:cNvSpPr>
            <a:spLocks noGrp="1"/>
          </p:cNvSpPr>
          <p:nvPr>
            <p:ph idx="1"/>
          </p:nvPr>
        </p:nvSpPr>
        <p:spPr/>
        <p:txBody>
          <a:bodyPr>
            <a:normAutofit fontScale="92500"/>
          </a:bodyPr>
          <a:lstStyle/>
          <a:p>
            <a:pPr>
              <a:buFont typeface="Courier New" panose="02070309020205020404" pitchFamily="49" charset="0"/>
              <a:buChar char="o"/>
            </a:pPr>
            <a:r>
              <a:rPr lang="en-US" sz="2400" dirty="0"/>
              <a:t>In modern day you can expect every company to have a website, and for great reason. Creating a presence on the internet is one of the greatest tools a company has in marketing themselves, speaking to their customers, and showing customers they are able to meet their expectations.</a:t>
            </a:r>
          </a:p>
          <a:p>
            <a:pPr>
              <a:buFont typeface="Courier New" panose="02070309020205020404" pitchFamily="49" charset="0"/>
              <a:buChar char="o"/>
            </a:pPr>
            <a:r>
              <a:rPr lang="en-US" sz="2400" dirty="0"/>
              <a:t>When searching for a business and not being able to find anything but a site with a phone number or an address, and a “claim this as your business” link is not a good look. This shows customer that you are behind on the times, especially with how easily it is in todays word to build a webpage.</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70067B4-A970-411D-BCB7-B494CF6F0725}"/>
                  </a:ext>
                </a:extLst>
              </p14:cNvPr>
              <p14:cNvContentPartPr/>
              <p14:nvPr/>
            </p14:nvContentPartPr>
            <p14:xfrm>
              <a:off x="4703040" y="1835640"/>
              <a:ext cx="360" cy="360"/>
            </p14:xfrm>
          </p:contentPart>
        </mc:Choice>
        <mc:Fallback>
          <p:pic>
            <p:nvPicPr>
              <p:cNvPr id="4" name="Ink 3">
                <a:extLst>
                  <a:ext uri="{FF2B5EF4-FFF2-40B4-BE49-F238E27FC236}">
                    <a16:creationId xmlns:a16="http://schemas.microsoft.com/office/drawing/2014/main" id="{E70067B4-A970-411D-BCB7-B494CF6F0725}"/>
                  </a:ext>
                </a:extLst>
              </p:cNvPr>
              <p:cNvPicPr/>
              <p:nvPr/>
            </p:nvPicPr>
            <p:blipFill>
              <a:blip r:embed="rId3"/>
              <a:stretch>
                <a:fillRect/>
              </a:stretch>
            </p:blipFill>
            <p:spPr>
              <a:xfrm>
                <a:off x="4693680" y="1826280"/>
                <a:ext cx="19080" cy="19080"/>
              </a:xfrm>
              <a:prstGeom prst="rect">
                <a:avLst/>
              </a:prstGeom>
            </p:spPr>
          </p:pic>
        </mc:Fallback>
      </mc:AlternateContent>
    </p:spTree>
    <p:extLst>
      <p:ext uri="{BB962C8B-B14F-4D97-AF65-F5344CB8AC3E}">
        <p14:creationId xmlns:p14="http://schemas.microsoft.com/office/powerpoint/2010/main" val="3044478721"/>
      </p:ext>
    </p:extLst>
  </p:cSld>
  <p:clrMapOvr>
    <a:masterClrMapping/>
  </p:clrMapOvr>
  <mc:AlternateContent xmlns:mc="http://schemas.openxmlformats.org/markup-compatibility/2006">
    <mc:Choice xmlns:p14="http://schemas.microsoft.com/office/powerpoint/2010/main" Requires="p14">
      <p:transition spd="slow" p14:dur="2000" advTm="14820"/>
    </mc:Choice>
    <mc:Fallback>
      <p:transition spd="slow" advTm="1482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6616-6D6C-4377-A15D-25EDBE7FC4B7}"/>
              </a:ext>
            </a:extLst>
          </p:cNvPr>
          <p:cNvSpPr>
            <a:spLocks noGrp="1"/>
          </p:cNvSpPr>
          <p:nvPr>
            <p:ph type="title"/>
          </p:nvPr>
        </p:nvSpPr>
        <p:spPr/>
        <p:txBody>
          <a:bodyPr/>
          <a:lstStyle/>
          <a:p>
            <a:r>
              <a:rPr lang="en-US" dirty="0"/>
              <a:t>The Necessity Developing a Web Presence Cont.</a:t>
            </a:r>
          </a:p>
        </p:txBody>
      </p:sp>
      <p:sp>
        <p:nvSpPr>
          <p:cNvPr id="3" name="Content Placeholder 2">
            <a:extLst>
              <a:ext uri="{FF2B5EF4-FFF2-40B4-BE49-F238E27FC236}">
                <a16:creationId xmlns:a16="http://schemas.microsoft.com/office/drawing/2014/main" id="{925BFBBF-A7E7-47F7-BEC8-B601942926EE}"/>
              </a:ext>
            </a:extLst>
          </p:cNvPr>
          <p:cNvSpPr>
            <a:spLocks noGrp="1"/>
          </p:cNvSpPr>
          <p:nvPr>
            <p:ph idx="1"/>
          </p:nvPr>
        </p:nvSpPr>
        <p:spPr/>
        <p:txBody>
          <a:bodyPr>
            <a:normAutofit fontScale="92500"/>
          </a:bodyPr>
          <a:lstStyle/>
          <a:p>
            <a:pPr>
              <a:buFont typeface="Courier New" panose="02070309020205020404" pitchFamily="49" charset="0"/>
              <a:buChar char="o"/>
            </a:pPr>
            <a:r>
              <a:rPr lang="en-US" sz="2400" dirty="0"/>
              <a:t>The greatest benefit of a website is that its effective and free advertising. A website in itself is a giant advertisement that allows a business to display photos, description of product(s), pricing, contact information, and much more. A website makes all the company information accessible to the customer in one central location. </a:t>
            </a:r>
          </a:p>
          <a:p>
            <a:pPr>
              <a:buFont typeface="Courier New" panose="02070309020205020404" pitchFamily="49" charset="0"/>
              <a:buChar char="o"/>
            </a:pPr>
            <a:r>
              <a:rPr lang="en-US" sz="2400" dirty="0"/>
              <a:t>The appearance of a company’s website is equally as important. There are many tools and third party sites that you can utilize to make sure the company’s website is modern, fresh, and user friendly. </a:t>
            </a:r>
          </a:p>
          <a:p>
            <a:endParaRPr lang="en-US" sz="2400" dirty="0"/>
          </a:p>
        </p:txBody>
      </p:sp>
    </p:spTree>
    <p:extLst>
      <p:ext uri="{BB962C8B-B14F-4D97-AF65-F5344CB8AC3E}">
        <p14:creationId xmlns:p14="http://schemas.microsoft.com/office/powerpoint/2010/main" val="1636692059"/>
      </p:ext>
    </p:extLst>
  </p:cSld>
  <p:clrMapOvr>
    <a:masterClrMapping/>
  </p:clrMapOvr>
  <mc:AlternateContent xmlns:mc="http://schemas.openxmlformats.org/markup-compatibility/2006">
    <mc:Choice xmlns:p14="http://schemas.microsoft.com/office/powerpoint/2010/main" Requires="p14">
      <p:transition spd="slow" p14:dur="2000" advTm="2746"/>
    </mc:Choice>
    <mc:Fallback>
      <p:transition spd="slow" advTm="274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9D17E3F-9160-4D16-8F1D-F8FE94E2A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12" descr="light spots">
            <a:extLst>
              <a:ext uri="{FF2B5EF4-FFF2-40B4-BE49-F238E27FC236}">
                <a16:creationId xmlns:a16="http://schemas.microsoft.com/office/drawing/2014/main" id="{91359E98-53EA-154C-9838-95AAA23C9E68}"/>
              </a:ext>
            </a:extLst>
          </p:cNvPr>
          <p:cNvPicPr>
            <a:picLocks noChangeAspect="1"/>
          </p:cNvPicPr>
          <p:nvPr/>
        </p:nvPicPr>
        <p:blipFill rotWithShape="1">
          <a:blip r:embed="rId2" cstate="print">
            <a:duotone>
              <a:prstClr val="black"/>
              <a:schemeClr val="tx2">
                <a:tint val="45000"/>
                <a:satMod val="400000"/>
              </a:schemeClr>
            </a:duotone>
            <a:alphaModFix amt="25000"/>
            <a:extLst>
              <a:ext uri="{28A0092B-C50C-407E-A947-70E740481C1C}">
                <a14:useLocalDpi xmlns:a14="http://schemas.microsoft.com/office/drawing/2010/main"/>
              </a:ext>
            </a:extLst>
          </a:blip>
          <a:srcRect/>
          <a:stretch/>
        </p:blipFill>
        <p:spPr>
          <a:xfrm>
            <a:off x="20" y="10"/>
            <a:ext cx="12191980" cy="6857990"/>
          </a:xfrm>
          <a:prstGeom prst="rect">
            <a:avLst/>
          </a:prstGeom>
        </p:spPr>
      </p:pic>
      <p:grpSp>
        <p:nvGrpSpPr>
          <p:cNvPr id="35" name="Group 34">
            <a:extLst>
              <a:ext uri="{FF2B5EF4-FFF2-40B4-BE49-F238E27FC236}">
                <a16:creationId xmlns:a16="http://schemas.microsoft.com/office/drawing/2014/main" id="{93DBB853-C277-42C7-80D0-110A8842ED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36" name="Freeform 11">
              <a:extLst>
                <a:ext uri="{FF2B5EF4-FFF2-40B4-BE49-F238E27FC236}">
                  <a16:creationId xmlns:a16="http://schemas.microsoft.com/office/drawing/2014/main" id="{8D2CA353-4AC3-432A-8704-A618563EEC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37" name="Freeform 12">
              <a:extLst>
                <a:ext uri="{FF2B5EF4-FFF2-40B4-BE49-F238E27FC236}">
                  <a16:creationId xmlns:a16="http://schemas.microsoft.com/office/drawing/2014/main" id="{71685CFF-C2D8-4119-9CDA-504914853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38" name="Freeform 13">
              <a:extLst>
                <a:ext uri="{FF2B5EF4-FFF2-40B4-BE49-F238E27FC236}">
                  <a16:creationId xmlns:a16="http://schemas.microsoft.com/office/drawing/2014/main" id="{119C20C9-05B5-4384-9F4E-B4B8FA299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39" name="Freeform 14">
              <a:extLst>
                <a:ext uri="{FF2B5EF4-FFF2-40B4-BE49-F238E27FC236}">
                  <a16:creationId xmlns:a16="http://schemas.microsoft.com/office/drawing/2014/main" id="{F78ACAA7-E69F-43D4-919F-59DCA6482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0" name="Freeform 15">
              <a:extLst>
                <a:ext uri="{FF2B5EF4-FFF2-40B4-BE49-F238E27FC236}">
                  <a16:creationId xmlns:a16="http://schemas.microsoft.com/office/drawing/2014/main" id="{96704AC3-E553-4428-AD42-796DD344A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1" name="Freeform 16">
              <a:extLst>
                <a:ext uri="{FF2B5EF4-FFF2-40B4-BE49-F238E27FC236}">
                  <a16:creationId xmlns:a16="http://schemas.microsoft.com/office/drawing/2014/main" id="{3144CE2D-2D9E-4E16-92AA-F685E4549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2" name="Freeform 17">
              <a:extLst>
                <a:ext uri="{FF2B5EF4-FFF2-40B4-BE49-F238E27FC236}">
                  <a16:creationId xmlns:a16="http://schemas.microsoft.com/office/drawing/2014/main" id="{CD4C0C99-C139-4838-92A2-2C05514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3" name="Freeform 18">
              <a:extLst>
                <a:ext uri="{FF2B5EF4-FFF2-40B4-BE49-F238E27FC236}">
                  <a16:creationId xmlns:a16="http://schemas.microsoft.com/office/drawing/2014/main" id="{6D356AA9-ECE0-4E40-A277-44AC6EF76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4" name="Freeform 19">
              <a:extLst>
                <a:ext uri="{FF2B5EF4-FFF2-40B4-BE49-F238E27FC236}">
                  <a16:creationId xmlns:a16="http://schemas.microsoft.com/office/drawing/2014/main" id="{5A9C3CFE-942C-43DB-9652-8B264755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45" name="Freeform 20">
              <a:extLst>
                <a:ext uri="{FF2B5EF4-FFF2-40B4-BE49-F238E27FC236}">
                  <a16:creationId xmlns:a16="http://schemas.microsoft.com/office/drawing/2014/main" id="{F3DDB2C0-7B2C-4BA5-8ECA-463274672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6" name="Freeform 21">
              <a:extLst>
                <a:ext uri="{FF2B5EF4-FFF2-40B4-BE49-F238E27FC236}">
                  <a16:creationId xmlns:a16="http://schemas.microsoft.com/office/drawing/2014/main" id="{CCB346B3-FD72-422B-9688-F54E77399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47" name="Freeform 22">
              <a:extLst>
                <a:ext uri="{FF2B5EF4-FFF2-40B4-BE49-F238E27FC236}">
                  <a16:creationId xmlns:a16="http://schemas.microsoft.com/office/drawing/2014/main" id="{A5E738B1-537A-48F5-B99B-72BF4EA8B0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49" name="Group 48">
            <a:extLst>
              <a:ext uri="{FF2B5EF4-FFF2-40B4-BE49-F238E27FC236}">
                <a16:creationId xmlns:a16="http://schemas.microsoft.com/office/drawing/2014/main" id="{65CAAAF8-C872-447C-BCD0-F5CD3016C5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50" name="Freeform 27">
              <a:extLst>
                <a:ext uri="{FF2B5EF4-FFF2-40B4-BE49-F238E27FC236}">
                  <a16:creationId xmlns:a16="http://schemas.microsoft.com/office/drawing/2014/main" id="{3CD192F9-4898-4362-B1A2-3DDAA5461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51" name="Freeform 28">
              <a:extLst>
                <a:ext uri="{FF2B5EF4-FFF2-40B4-BE49-F238E27FC236}">
                  <a16:creationId xmlns:a16="http://schemas.microsoft.com/office/drawing/2014/main" id="{25658BAB-0A60-4CAE-B735-5297A284A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52" name="Freeform 29">
              <a:extLst>
                <a:ext uri="{FF2B5EF4-FFF2-40B4-BE49-F238E27FC236}">
                  <a16:creationId xmlns:a16="http://schemas.microsoft.com/office/drawing/2014/main" id="{B176DB7C-2C45-4E08-956B-5D2E339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53" name="Freeform 30">
              <a:extLst>
                <a:ext uri="{FF2B5EF4-FFF2-40B4-BE49-F238E27FC236}">
                  <a16:creationId xmlns:a16="http://schemas.microsoft.com/office/drawing/2014/main" id="{671B014E-7E67-4978-A9AB-7C6E2F99FD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54" name="Freeform 31">
              <a:extLst>
                <a:ext uri="{FF2B5EF4-FFF2-40B4-BE49-F238E27FC236}">
                  <a16:creationId xmlns:a16="http://schemas.microsoft.com/office/drawing/2014/main" id="{193156F8-3B15-4064-8C4B-F21ED4F37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55" name="Freeform 32">
              <a:extLst>
                <a:ext uri="{FF2B5EF4-FFF2-40B4-BE49-F238E27FC236}">
                  <a16:creationId xmlns:a16="http://schemas.microsoft.com/office/drawing/2014/main" id="{96B721A4-876F-43D1-B231-585A55B38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56" name="Freeform 33">
              <a:extLst>
                <a:ext uri="{FF2B5EF4-FFF2-40B4-BE49-F238E27FC236}">
                  <a16:creationId xmlns:a16="http://schemas.microsoft.com/office/drawing/2014/main" id="{3D9AB238-BB7F-4D15-83B0-BD6CA92CC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57" name="Freeform 34">
              <a:extLst>
                <a:ext uri="{FF2B5EF4-FFF2-40B4-BE49-F238E27FC236}">
                  <a16:creationId xmlns:a16="http://schemas.microsoft.com/office/drawing/2014/main" id="{85F91E03-6B79-4561-AADA-9D9EE5194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58" name="Freeform 35">
              <a:extLst>
                <a:ext uri="{FF2B5EF4-FFF2-40B4-BE49-F238E27FC236}">
                  <a16:creationId xmlns:a16="http://schemas.microsoft.com/office/drawing/2014/main" id="{A2B05A7B-02BB-4384-AB3F-6300769C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9" name="Freeform 36">
              <a:extLst>
                <a:ext uri="{FF2B5EF4-FFF2-40B4-BE49-F238E27FC236}">
                  <a16:creationId xmlns:a16="http://schemas.microsoft.com/office/drawing/2014/main" id="{10C0CEA7-547A-4AB3-99B0-971B1E98A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0" name="Freeform 37">
              <a:extLst>
                <a:ext uri="{FF2B5EF4-FFF2-40B4-BE49-F238E27FC236}">
                  <a16:creationId xmlns:a16="http://schemas.microsoft.com/office/drawing/2014/main" id="{643A7C23-A309-4BDC-AC90-7E150B0A7A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61" name="Freeform 38">
              <a:extLst>
                <a:ext uri="{FF2B5EF4-FFF2-40B4-BE49-F238E27FC236}">
                  <a16:creationId xmlns:a16="http://schemas.microsoft.com/office/drawing/2014/main" id="{CDFCEA60-6323-4E47-A467-83E3D32C0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63" name="Rectangle 62">
            <a:extLst>
              <a:ext uri="{FF2B5EF4-FFF2-40B4-BE49-F238E27FC236}">
                <a16:creationId xmlns:a16="http://schemas.microsoft.com/office/drawing/2014/main" id="{42D62A3B-08B7-4F45-B0BC-A23B2CC9C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Freeform 11">
            <a:extLst>
              <a:ext uri="{FF2B5EF4-FFF2-40B4-BE49-F238E27FC236}">
                <a16:creationId xmlns:a16="http://schemas.microsoft.com/office/drawing/2014/main" id="{7527CAFC-17AC-48FE-AB33-811D38361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62" name="Content Placeholder 2" descr="Icon SmartArt Graphic">
            <a:extLst>
              <a:ext uri="{FF2B5EF4-FFF2-40B4-BE49-F238E27FC236}">
                <a16:creationId xmlns:a16="http://schemas.microsoft.com/office/drawing/2014/main" id="{4F2B137F-C2B7-49C4-9A78-29FD71A00936}"/>
              </a:ext>
            </a:extLst>
          </p:cNvPr>
          <p:cNvGraphicFramePr>
            <a:graphicFrameLocks noGrp="1"/>
          </p:cNvGraphicFramePr>
          <p:nvPr>
            <p:ph idx="1"/>
            <p:extLst>
              <p:ext uri="{D42A27DB-BD31-4B8C-83A1-F6EECF244321}">
                <p14:modId xmlns:p14="http://schemas.microsoft.com/office/powerpoint/2010/main" val="290949097"/>
              </p:ext>
            </p:extLst>
          </p:nvPr>
        </p:nvGraphicFramePr>
        <p:xfrm>
          <a:off x="2107229" y="1666547"/>
          <a:ext cx="8915400"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655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46B5-609B-4764-97F5-251A5476964B}"/>
              </a:ext>
            </a:extLst>
          </p:cNvPr>
          <p:cNvSpPr>
            <a:spLocks noGrp="1"/>
          </p:cNvSpPr>
          <p:nvPr>
            <p:ph type="title"/>
          </p:nvPr>
        </p:nvSpPr>
        <p:spPr/>
        <p:txBody>
          <a:bodyPr/>
          <a:lstStyle/>
          <a:p>
            <a:r>
              <a:rPr lang="en-US" dirty="0"/>
              <a:t>More Ways of Developing a Web Presence:</a:t>
            </a:r>
          </a:p>
        </p:txBody>
      </p:sp>
      <p:sp>
        <p:nvSpPr>
          <p:cNvPr id="3" name="Content Placeholder 2">
            <a:extLst>
              <a:ext uri="{FF2B5EF4-FFF2-40B4-BE49-F238E27FC236}">
                <a16:creationId xmlns:a16="http://schemas.microsoft.com/office/drawing/2014/main" id="{B4697114-58F5-409C-B0DB-05335BA2335E}"/>
              </a:ext>
            </a:extLst>
          </p:cNvPr>
          <p:cNvSpPr>
            <a:spLocks noGrp="1"/>
          </p:cNvSpPr>
          <p:nvPr>
            <p:ph idx="1"/>
          </p:nvPr>
        </p:nvSpPr>
        <p:spPr/>
        <p:txBody>
          <a:bodyPr>
            <a:normAutofit lnSpcReduction="10000"/>
          </a:bodyPr>
          <a:lstStyle/>
          <a:p>
            <a:pPr>
              <a:buFont typeface="Courier New" panose="02070309020205020404" pitchFamily="49" charset="0"/>
              <a:buChar char="o"/>
            </a:pPr>
            <a:r>
              <a:rPr lang="en-US" sz="3200" dirty="0"/>
              <a:t>Website</a:t>
            </a:r>
          </a:p>
          <a:p>
            <a:pPr>
              <a:buFont typeface="Courier New" panose="02070309020205020404" pitchFamily="49" charset="0"/>
              <a:buChar char="o"/>
            </a:pPr>
            <a:r>
              <a:rPr lang="en-US" sz="3200" dirty="0"/>
              <a:t>Social Media Pages:</a:t>
            </a:r>
          </a:p>
          <a:p>
            <a:pPr lvl="1">
              <a:buFont typeface="Arial" panose="020B0604020202020204" pitchFamily="34" charset="0"/>
              <a:buChar char="•"/>
            </a:pPr>
            <a:r>
              <a:rPr lang="en-US" sz="2800" dirty="0"/>
              <a:t>Facebook </a:t>
            </a:r>
          </a:p>
          <a:p>
            <a:pPr lvl="1">
              <a:buFont typeface="Arial" panose="020B0604020202020204" pitchFamily="34" charset="0"/>
              <a:buChar char="•"/>
            </a:pPr>
            <a:r>
              <a:rPr lang="en-US" sz="2800" dirty="0"/>
              <a:t>Twitter</a:t>
            </a:r>
          </a:p>
          <a:p>
            <a:pPr lvl="1">
              <a:buFont typeface="Arial" panose="020B0604020202020204" pitchFamily="34" charset="0"/>
              <a:buChar char="•"/>
            </a:pPr>
            <a:r>
              <a:rPr lang="en-US" sz="2800" dirty="0"/>
              <a:t>Instagram</a:t>
            </a:r>
          </a:p>
          <a:p>
            <a:pPr lvl="1">
              <a:buFont typeface="Arial" panose="020B0604020202020204" pitchFamily="34" charset="0"/>
              <a:buChar char="•"/>
            </a:pPr>
            <a:r>
              <a:rPr lang="en-US" sz="2800" dirty="0"/>
              <a:t>LinkedIn</a:t>
            </a:r>
          </a:p>
          <a:p>
            <a:pPr lvl="1">
              <a:buFont typeface="Arial" panose="020B0604020202020204" pitchFamily="34" charset="0"/>
              <a:buChar char="•"/>
            </a:pPr>
            <a:r>
              <a:rPr lang="en-US" sz="2800" dirty="0" err="1"/>
              <a:t>Youtube</a:t>
            </a:r>
            <a:endParaRPr lang="en-US" sz="2800" dirty="0"/>
          </a:p>
          <a:p>
            <a:pPr marL="0" indent="0">
              <a:buNone/>
            </a:pPr>
            <a:endParaRPr lang="en-US" dirty="0"/>
          </a:p>
        </p:txBody>
      </p:sp>
    </p:spTree>
    <p:extLst>
      <p:ext uri="{BB962C8B-B14F-4D97-AF65-F5344CB8AC3E}">
        <p14:creationId xmlns:p14="http://schemas.microsoft.com/office/powerpoint/2010/main" val="286554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p:txBody>
          <a:bodyPr>
            <a:normAutofit/>
          </a:bodyPr>
          <a:lstStyle/>
          <a:p>
            <a:r>
              <a:rPr lang="en-US" dirty="0"/>
              <a:t>Steps to Building a Web Presence:</a:t>
            </a:r>
          </a:p>
        </p:txBody>
      </p:sp>
      <p:sp>
        <p:nvSpPr>
          <p:cNvPr id="3" name="Content Placeholder 2">
            <a:extLst>
              <a:ext uri="{FF2B5EF4-FFF2-40B4-BE49-F238E27FC236}">
                <a16:creationId xmlns:a16="http://schemas.microsoft.com/office/drawing/2014/main" id="{0D509C79-CE51-441C-9805-5E0E582A5A85}"/>
              </a:ext>
            </a:extLst>
          </p:cNvPr>
          <p:cNvSpPr>
            <a:spLocks noGrp="1"/>
          </p:cNvSpPr>
          <p:nvPr>
            <p:ph idx="1"/>
          </p:nvPr>
        </p:nvSpPr>
        <p:spPr/>
        <p:txBody>
          <a:bodyPr>
            <a:noAutofit/>
          </a:bodyPr>
          <a:lstStyle/>
          <a:p>
            <a:pPr>
              <a:buFont typeface="Courier New" panose="02070309020205020404" pitchFamily="49" charset="0"/>
              <a:buChar char="o"/>
            </a:pPr>
            <a:r>
              <a:rPr lang="en-US" sz="2400" dirty="0"/>
              <a:t>Set Goals</a:t>
            </a:r>
          </a:p>
          <a:p>
            <a:pPr>
              <a:buFont typeface="Courier New" panose="02070309020205020404" pitchFamily="49" charset="0"/>
              <a:buChar char="o"/>
            </a:pPr>
            <a:r>
              <a:rPr lang="en-US" sz="2400" dirty="0"/>
              <a:t>Get Search Engine Optimization</a:t>
            </a:r>
          </a:p>
          <a:p>
            <a:pPr>
              <a:buFont typeface="Courier New" panose="02070309020205020404" pitchFamily="49" charset="0"/>
              <a:buChar char="o"/>
            </a:pPr>
            <a:r>
              <a:rPr lang="en-US" sz="2400" dirty="0"/>
              <a:t>Be Consistent and Create Value</a:t>
            </a:r>
          </a:p>
          <a:p>
            <a:pPr>
              <a:buFont typeface="Courier New" panose="02070309020205020404" pitchFamily="49" charset="0"/>
              <a:buChar char="o"/>
            </a:pPr>
            <a:r>
              <a:rPr lang="en-US" sz="2400" dirty="0"/>
              <a:t>Give customers the ability to reach you on every platform</a:t>
            </a:r>
          </a:p>
          <a:p>
            <a:pPr>
              <a:buFont typeface="Courier New" panose="02070309020205020404" pitchFamily="49" charset="0"/>
              <a:buChar char="o"/>
            </a:pPr>
            <a:r>
              <a:rPr lang="en-US" sz="2400" dirty="0"/>
              <a:t>Keep Track of Growth</a:t>
            </a:r>
          </a:p>
          <a:p>
            <a:pPr>
              <a:buFont typeface="Courier New" panose="02070309020205020404" pitchFamily="49" charset="0"/>
              <a:buChar char="o"/>
            </a:pPr>
            <a:r>
              <a:rPr lang="en-US" sz="2400" dirty="0"/>
              <a:t>Be Patient</a:t>
            </a:r>
          </a:p>
          <a:p>
            <a:pPr>
              <a:buFont typeface="Courier New" panose="02070309020205020404" pitchFamily="49" charset="0"/>
              <a:buChar char="o"/>
            </a:pPr>
            <a:r>
              <a:rPr lang="en-US" sz="2400" dirty="0"/>
              <a:t>Have Fun! (Where you can)</a:t>
            </a:r>
          </a:p>
        </p:txBody>
      </p:sp>
    </p:spTree>
    <p:extLst>
      <p:ext uri="{BB962C8B-B14F-4D97-AF65-F5344CB8AC3E}">
        <p14:creationId xmlns:p14="http://schemas.microsoft.com/office/powerpoint/2010/main" val="2770267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p:txBody>
          <a:bodyPr>
            <a:normAutofit/>
          </a:bodyPr>
          <a:lstStyle/>
          <a:p>
            <a:pPr algn="ctr"/>
            <a:r>
              <a:rPr lang="en-US" dirty="0"/>
              <a:t>Set Goals</a:t>
            </a:r>
          </a:p>
        </p:txBody>
      </p:sp>
      <p:sp>
        <p:nvSpPr>
          <p:cNvPr id="3" name="Content Placeholder 2">
            <a:extLst>
              <a:ext uri="{FF2B5EF4-FFF2-40B4-BE49-F238E27FC236}">
                <a16:creationId xmlns:a16="http://schemas.microsoft.com/office/drawing/2014/main" id="{0D509C79-CE51-441C-9805-5E0E582A5A85}"/>
              </a:ext>
            </a:extLst>
          </p:cNvPr>
          <p:cNvSpPr>
            <a:spLocks noGrp="1"/>
          </p:cNvSpPr>
          <p:nvPr>
            <p:ph idx="1"/>
          </p:nvPr>
        </p:nvSpPr>
        <p:spPr/>
        <p:txBody>
          <a:bodyPr>
            <a:noAutofit/>
          </a:bodyPr>
          <a:lstStyle/>
          <a:p>
            <a:pPr>
              <a:buFont typeface="Courier New" panose="02070309020205020404" pitchFamily="49" charset="0"/>
              <a:buChar char="o"/>
            </a:pPr>
            <a:r>
              <a:rPr lang="en-US" sz="2800" dirty="0"/>
              <a:t>It is important to set goals when establishing a web presence. Whether its gaining a certain number of followers in a certain period of time or the amount of views you want your webpage to get in a single day. Set goals to stay motivated and keep you engaged in your online presence. </a:t>
            </a:r>
          </a:p>
        </p:txBody>
      </p:sp>
    </p:spTree>
    <p:extLst>
      <p:ext uri="{BB962C8B-B14F-4D97-AF65-F5344CB8AC3E}">
        <p14:creationId xmlns:p14="http://schemas.microsoft.com/office/powerpoint/2010/main" val="3235906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p:txBody>
          <a:bodyPr>
            <a:normAutofit/>
          </a:bodyPr>
          <a:lstStyle/>
          <a:p>
            <a:pPr algn="ctr"/>
            <a:r>
              <a:rPr lang="en-US" dirty="0"/>
              <a:t>Search Engine Optimization </a:t>
            </a:r>
          </a:p>
        </p:txBody>
      </p:sp>
      <p:sp>
        <p:nvSpPr>
          <p:cNvPr id="3" name="Content Placeholder 2">
            <a:extLst>
              <a:ext uri="{FF2B5EF4-FFF2-40B4-BE49-F238E27FC236}">
                <a16:creationId xmlns:a16="http://schemas.microsoft.com/office/drawing/2014/main" id="{0D509C79-CE51-441C-9805-5E0E582A5A85}"/>
              </a:ext>
            </a:extLst>
          </p:cNvPr>
          <p:cNvSpPr>
            <a:spLocks noGrp="1"/>
          </p:cNvSpPr>
          <p:nvPr>
            <p:ph idx="1"/>
          </p:nvPr>
        </p:nvSpPr>
        <p:spPr/>
        <p:txBody>
          <a:bodyPr>
            <a:noAutofit/>
          </a:bodyPr>
          <a:lstStyle/>
          <a:p>
            <a:pPr>
              <a:buFont typeface="Courier New" panose="02070309020205020404" pitchFamily="49" charset="0"/>
              <a:buChar char="o"/>
            </a:pPr>
            <a:r>
              <a:rPr lang="en-US" sz="2800" dirty="0"/>
              <a:t>A company’s amazing website means nothing if no one see’s it. This is where making sure you are the top link on a search engine comes into play. If you do not know much about SEO, hiring an expert is the best way to help your brand grow.</a:t>
            </a:r>
          </a:p>
        </p:txBody>
      </p:sp>
    </p:spTree>
    <p:extLst>
      <p:ext uri="{BB962C8B-B14F-4D97-AF65-F5344CB8AC3E}">
        <p14:creationId xmlns:p14="http://schemas.microsoft.com/office/powerpoint/2010/main" val="3500774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p:txBody>
          <a:bodyPr>
            <a:normAutofit/>
          </a:bodyPr>
          <a:lstStyle/>
          <a:p>
            <a:pPr algn="ctr"/>
            <a:r>
              <a:rPr lang="en-US" dirty="0"/>
              <a:t>Be Consistent and Create Value</a:t>
            </a:r>
          </a:p>
        </p:txBody>
      </p:sp>
      <p:sp>
        <p:nvSpPr>
          <p:cNvPr id="3" name="Content Placeholder 2">
            <a:extLst>
              <a:ext uri="{FF2B5EF4-FFF2-40B4-BE49-F238E27FC236}">
                <a16:creationId xmlns:a16="http://schemas.microsoft.com/office/drawing/2014/main" id="{0D509C79-CE51-441C-9805-5E0E582A5A85}"/>
              </a:ext>
            </a:extLst>
          </p:cNvPr>
          <p:cNvSpPr>
            <a:spLocks noGrp="1"/>
          </p:cNvSpPr>
          <p:nvPr>
            <p:ph idx="1"/>
          </p:nvPr>
        </p:nvSpPr>
        <p:spPr/>
        <p:txBody>
          <a:bodyPr>
            <a:noAutofit/>
          </a:bodyPr>
          <a:lstStyle/>
          <a:p>
            <a:pPr>
              <a:buFont typeface="Courier New" panose="02070309020205020404" pitchFamily="49" charset="0"/>
              <a:buChar char="o"/>
            </a:pPr>
            <a:r>
              <a:rPr lang="en-US" sz="2400" dirty="0"/>
              <a:t>Making sure your company’s consistently updating current information on the website and staying active on all platforms is very important. You want to demonstrate to your customers that you are always striving to provide the most up to date information.</a:t>
            </a:r>
          </a:p>
          <a:p>
            <a:pPr>
              <a:buFont typeface="Courier New" panose="02070309020205020404" pitchFamily="49" charset="0"/>
              <a:buChar char="o"/>
            </a:pPr>
            <a:r>
              <a:rPr lang="en-US" sz="2400" dirty="0"/>
              <a:t>Creating value is important because you want to keep the customer engaged in your business. If you rarely post new content or are not providing anything of value the customer might question the value of following you on a social media platform.</a:t>
            </a:r>
          </a:p>
        </p:txBody>
      </p:sp>
    </p:spTree>
    <p:extLst>
      <p:ext uri="{BB962C8B-B14F-4D97-AF65-F5344CB8AC3E}">
        <p14:creationId xmlns:p14="http://schemas.microsoft.com/office/powerpoint/2010/main" val="12766476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8F1074-2EB5-49AD-AF6F-80E4DBEF39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833AEE-510F-4BE1-B6C7-FCEB5A780C46}">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01C9994F-9CE9-4046-8360-7E1902CDA8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Event plan Wisp design</Template>
  <TotalTime>0</TotalTime>
  <Words>855</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Courier New</vt:lpstr>
      <vt:lpstr>Wingdings 3</vt:lpstr>
      <vt:lpstr>Wisp</vt:lpstr>
      <vt:lpstr>Building a Web Presence </vt:lpstr>
      <vt:lpstr>The Necessity of Developing a Web Presence</vt:lpstr>
      <vt:lpstr>The Necessity Developing a Web Presence Cont.</vt:lpstr>
      <vt:lpstr>PowerPoint Presentation</vt:lpstr>
      <vt:lpstr>More Ways of Developing a Web Presence:</vt:lpstr>
      <vt:lpstr>Steps to Building a Web Presence:</vt:lpstr>
      <vt:lpstr>Set Goals</vt:lpstr>
      <vt:lpstr>Search Engine Optimization </vt:lpstr>
      <vt:lpstr>Be Consistent and Create Value</vt:lpstr>
      <vt:lpstr>Give customers the ability to reach you on every platform</vt:lpstr>
      <vt:lpstr>Keep Track of Growth</vt:lpstr>
      <vt:lpstr>Be Patient</vt:lpstr>
      <vt:lpstr>Have Fun! </vt:lpstr>
      <vt:lpstr>Work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2019-05-13T02:12:18Z</dcterms:created>
  <dcterms:modified xsi:type="dcterms:W3CDTF">2019-05-14T00:55:55Z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