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9" r:id="rId9"/>
    <p:sldId id="270" r:id="rId10"/>
    <p:sldId id="263" r:id="rId11"/>
    <p:sldId id="268" r:id="rId12"/>
    <p:sldId id="262" r:id="rId13"/>
    <p:sldId id="264" r:id="rId14"/>
    <p:sldId id="265" r:id="rId15"/>
    <p:sldId id="266" r:id="rId16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05054F0D-22C8-4174-973C-D1EFCF772025}">
          <p14:sldIdLst>
            <p14:sldId id="256"/>
            <p14:sldId id="257"/>
            <p14:sldId id="258"/>
            <p14:sldId id="267"/>
            <p14:sldId id="259"/>
            <p14:sldId id="260"/>
            <p14:sldId id="261"/>
            <p14:sldId id="269"/>
            <p14:sldId id="270"/>
            <p14:sldId id="263"/>
            <p14:sldId id="268"/>
            <p14:sldId id="262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osz Janowski" initials="MJ" lastIdx="1" clrIdx="0">
    <p:extLst>
      <p:ext uri="{19B8F6BF-5375-455C-9EA6-DF929625EA0E}">
        <p15:presenceInfo xmlns:p15="http://schemas.microsoft.com/office/powerpoint/2012/main" userId="41954317ac8433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48" autoAdjust="0"/>
  </p:normalViewPr>
  <p:slideViewPr>
    <p:cSldViewPr>
      <p:cViewPr varScale="1">
        <p:scale>
          <a:sx n="90" d="100"/>
          <a:sy n="90" d="100"/>
        </p:scale>
        <p:origin x="1234" y="6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31DE4-4DA8-4334-96B8-AFDD0276AAB5}" type="datetimeFigureOut">
              <a:rPr lang="pl-PL" smtClean="0"/>
              <a:t>15.05.2019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3D771-DC67-44E7-904D-F53B8756F9CE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66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Przykłady takich sieci były już omawiane tydzień temu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A chcemy takich metod móc używać np. na zwykłym laptopie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D771-DC67-44E7-904D-F53B8756F9CE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5226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Czyli minimalizujemy dystans dla nn i zwiększamy dla 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Parametr c omówimy dalej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D771-DC67-44E7-904D-F53B8756F9CE}" type="slidenum">
              <a:rPr lang="pl-PL" smtClean="0"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8775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Takie działanie daje nam większe szanse na znalezienie minimum globalnego, które nas interesuje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D771-DC67-44E7-904D-F53B8756F9CE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930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sz="1200" dirty="0"/>
              <a:t>Celem jest minimalizacja funkcji błędu – różnicy między dystansami między punktami, a obliczonymi wcześniej „niepodobieństwami” – tak powstaje reprezentacja w postaci punktów (które początkowo są w losowych położeniach)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D771-DC67-44E7-904D-F53B8756F9CE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3714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Warto zwrócić uwagę, że bierzemy tu pod uwagę </a:t>
            </a:r>
            <a:r>
              <a:rPr lang="pl-PL" u="sng" dirty="0"/>
              <a:t>każdą</a:t>
            </a:r>
            <a:r>
              <a:rPr lang="pl-PL" dirty="0"/>
              <a:t> parę punktów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D771-DC67-44E7-904D-F53B8756F9CE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5673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D771-DC67-44E7-904D-F53B8756F9CE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421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dirty="0"/>
              <a:t>W praktyce dla wizualizacji 2D potrzebujemy około 2N niepodobieństw zamiast N^2 / 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dirty="0"/>
              <a:t>Pytanie brzmi ile i które niepodobieństwa należy brać pod uwagę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dirty="0"/>
              <a:t>I czy możemy je sobie wybrać całkowicie przypadkowo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D771-DC67-44E7-904D-F53B8756F9CE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3870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Ważne jest, że w każdym kroku wybierane są na nowo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To zerowanie jest właściwie sednem ivga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D771-DC67-44E7-904D-F53B8756F9CE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4203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Odpowiada to negacji macierzy sąsiedztwa z wyzerowaną przekątną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D771-DC67-44E7-904D-F53B8756F9CE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2171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Wizualizowano siatkę 2D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Z niepodobieństwem binarnym jest problem na końcach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Nawet tak małe parametry pozwalają na niezłą wizualizację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D771-DC67-44E7-904D-F53B8756F9CE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655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Jeśli wierzchołek ma mniej niż nn sąsiadów, wybierani są wszyscy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W rzeczywistości te liczby dla konkretnego wierzchołka mogą być inne niż wprowadzone do programu, bo: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dirty="0"/>
              <a:t> różne wierzchołki mogą zostać wybrane jako najbliższe dla połączonych wierzchołków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dirty="0"/>
              <a:t>każdy wierzchołek może być losowym sąsiadem dla więcej niż jednego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3D771-DC67-44E7-904D-F53B8756F9CE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228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1255-7BA2-44B6-A69C-12008D9F1AB6}" type="datetimeFigureOut">
              <a:rPr lang="pl-PL" smtClean="0"/>
              <a:pPr/>
              <a:t>15.05.2019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A639-D5AF-4D54-BF07-B66E3395BA31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1255-7BA2-44B6-A69C-12008D9F1AB6}" type="datetimeFigureOut">
              <a:rPr lang="pl-PL" smtClean="0"/>
              <a:pPr/>
              <a:t>15.05.2019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A639-D5AF-4D54-BF07-B66E3395BA31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1255-7BA2-44B6-A69C-12008D9F1AB6}" type="datetimeFigureOut">
              <a:rPr lang="pl-PL" smtClean="0"/>
              <a:pPr/>
              <a:t>15.05.2019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A639-D5AF-4D54-BF07-B66E3395BA31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1255-7BA2-44B6-A69C-12008D9F1AB6}" type="datetimeFigureOut">
              <a:rPr lang="pl-PL" smtClean="0"/>
              <a:pPr/>
              <a:t>15.05.2019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A639-D5AF-4D54-BF07-B66E3395BA31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1255-7BA2-44B6-A69C-12008D9F1AB6}" type="datetimeFigureOut">
              <a:rPr lang="pl-PL" smtClean="0"/>
              <a:pPr/>
              <a:t>15.05.2019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A639-D5AF-4D54-BF07-B66E3395BA31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1255-7BA2-44B6-A69C-12008D9F1AB6}" type="datetimeFigureOut">
              <a:rPr lang="pl-PL" smtClean="0"/>
              <a:pPr/>
              <a:t>15.05.2019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A639-D5AF-4D54-BF07-B66E3395BA31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1255-7BA2-44B6-A69C-12008D9F1AB6}" type="datetimeFigureOut">
              <a:rPr lang="pl-PL" smtClean="0"/>
              <a:pPr/>
              <a:t>15.05.2019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A639-D5AF-4D54-BF07-B66E3395BA31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1255-7BA2-44B6-A69C-12008D9F1AB6}" type="datetimeFigureOut">
              <a:rPr lang="pl-PL" smtClean="0"/>
              <a:pPr/>
              <a:t>15.05.2019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A639-D5AF-4D54-BF07-B66E3395BA31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1255-7BA2-44B6-A69C-12008D9F1AB6}" type="datetimeFigureOut">
              <a:rPr lang="pl-PL" smtClean="0"/>
              <a:pPr/>
              <a:t>15.05.2019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A639-D5AF-4D54-BF07-B66E3395BA31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1255-7BA2-44B6-A69C-12008D9F1AB6}" type="datetimeFigureOut">
              <a:rPr lang="pl-PL" smtClean="0"/>
              <a:pPr/>
              <a:t>15.05.2019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A639-D5AF-4D54-BF07-B66E3395BA31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1255-7BA2-44B6-A69C-12008D9F1AB6}" type="datetimeFigureOut">
              <a:rPr lang="pl-PL" smtClean="0"/>
              <a:pPr/>
              <a:t>15.05.2019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A639-D5AF-4D54-BF07-B66E3395BA31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1255-7BA2-44B6-A69C-12008D9F1AB6}" type="datetimeFigureOut">
              <a:rPr lang="pl-PL" smtClean="0"/>
              <a:pPr/>
              <a:t>15.05.2019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DA639-D5AF-4D54-BF07-B66E3395BA31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Word_Document.docx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8000" b="1" dirty="0">
                <a:latin typeface="Century Gothic" pitchFamily="34" charset="0"/>
              </a:rPr>
              <a:t>ivga</a:t>
            </a:r>
            <a:br>
              <a:rPr lang="pl-PL" sz="5400" dirty="0">
                <a:latin typeface="Century Gothic" pitchFamily="34" charset="0"/>
              </a:rPr>
            </a:br>
            <a:r>
              <a:rPr lang="pl-PL" sz="5400" b="1" dirty="0">
                <a:latin typeface="Century Gothic" pitchFamily="34" charset="0"/>
              </a:rPr>
              <a:t>i</a:t>
            </a:r>
            <a:r>
              <a:rPr lang="pl-PL" sz="5400" dirty="0">
                <a:latin typeface="Century Gothic" pitchFamily="34" charset="0"/>
              </a:rPr>
              <a:t>nteractive </a:t>
            </a:r>
            <a:r>
              <a:rPr lang="pl-PL" sz="5400" b="1" dirty="0">
                <a:latin typeface="Century Gothic" pitchFamily="34" charset="0"/>
              </a:rPr>
              <a:t>v</a:t>
            </a:r>
            <a:r>
              <a:rPr lang="pl-PL" sz="5400" dirty="0">
                <a:latin typeface="Century Gothic" pitchFamily="34" charset="0"/>
              </a:rPr>
              <a:t>isualization of </a:t>
            </a:r>
            <a:r>
              <a:rPr lang="pl-PL" sz="5400" b="1" dirty="0">
                <a:latin typeface="Century Gothic" pitchFamily="34" charset="0"/>
              </a:rPr>
              <a:t>g</a:t>
            </a:r>
            <a:r>
              <a:rPr lang="pl-PL" sz="5400" dirty="0">
                <a:latin typeface="Century Gothic" pitchFamily="34" charset="0"/>
              </a:rPr>
              <a:t>r</a:t>
            </a:r>
            <a:r>
              <a:rPr lang="pl-PL" sz="5400" b="1" dirty="0">
                <a:latin typeface="Century Gothic" pitchFamily="34" charset="0"/>
              </a:rPr>
              <a:t>a</a:t>
            </a:r>
            <a:r>
              <a:rPr lang="pl-PL" sz="5400" dirty="0">
                <a:latin typeface="Century Gothic" pitchFamily="34" charset="0"/>
              </a:rPr>
              <a:t>phs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0B2BF9-8F87-49C2-9C38-6C57BBA5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Parametry algorytmu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78964AA-BC85-4DDD-9319-37EBBF2AC1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1987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𝑛𝑛</m:t>
                    </m:r>
                  </m:oMath>
                </a14:m>
                <a:r>
                  <a:rPr lang="pl-PL" dirty="0"/>
                  <a:t> – liczba wybranych najbliższych sąsiadów wierzchołka (tylko spośród połączonych)</a:t>
                </a:r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dirty="0"/>
                  <a:t> – liczba wybranych losowych sąsiadów (tylko spośród niepołączonych)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78964AA-BC85-4DDD-9319-37EBBF2AC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19871"/>
              </a:xfrm>
              <a:blipFill>
                <a:blip r:embed="rId3"/>
                <a:stretch>
                  <a:fillRect t="-207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01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1852EAC-46B3-4A17-B3FE-FA862E327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1200151"/>
                <a:ext cx="8928992" cy="13715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sz="21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l-PL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l-PL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1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pl-PL" sz="2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21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</m:e>
                      </m:d>
                      <m:r>
                        <a:rPr lang="pl-PL" sz="21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l-PL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1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21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pl-PL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l-PL" sz="2100" i="1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r>
                        <a:rPr lang="pl-PL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pl-PL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pl-PL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l-PL" sz="2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l-PL" sz="21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1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l-PL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pl-PL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pl-PL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pl-PL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l-PL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pl-PL" sz="2100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l-PL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l-PL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pl-PL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l-PL" sz="21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sz="21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pl-PL" sz="21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sz="2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pl-PL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l-PL" sz="2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pl-PL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nary>
                                <m:naryPr>
                                  <m:chr m:val="∑"/>
                                  <m:ctrlPr>
                                    <a:rPr lang="pl-PL" sz="2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l-PL" sz="21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1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l-PL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pl-PL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pl-PL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pl-PL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l-PL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pl-PL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pl-PL" sz="2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l-PL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l-PL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l-PL" sz="21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l-PL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l-PL" sz="21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sz="2100" i="1">
                                                  <a:latin typeface="Cambria Math" panose="02040503050406030204" pitchFamily="18" charset="0"/>
                                                </a:rPr>
                                                <m:t>𝑖𝑘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pl-PL" sz="21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sz="2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pl-PL" sz="21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l-PL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1852EAC-46B3-4A17-B3FE-FA862E327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200151"/>
                <a:ext cx="8928992" cy="137159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ytuł 4">
            <a:extLst>
              <a:ext uri="{FF2B5EF4-FFF2-40B4-BE49-F238E27FC236}">
                <a16:creationId xmlns:a16="http://schemas.microsoft.com/office/drawing/2014/main" id="{44C0BDB4-F010-42D0-8EB8-7016D217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stresu </a:t>
            </a:r>
            <a:r>
              <a:rPr lang="pl-PL" b="1" dirty="0"/>
              <a:t>ivga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124680CF-D5D1-45E0-887A-FD7BFAEFE724}"/>
                  </a:ext>
                </a:extLst>
              </p:cNvPr>
              <p:cNvSpPr txBox="1"/>
              <p:nvPr/>
            </p:nvSpPr>
            <p:spPr>
              <a:xfrm>
                <a:off x="323528" y="2571750"/>
                <a:ext cx="8424936" cy="238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pl-PL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/>
                            </m:sSubSup>
                          </m:e>
                        </m:d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𝑁𝑥𝑁</m:t>
                        </m:r>
                      </m:sub>
                    </m:sSub>
                  </m:oMath>
                </a14:m>
                <a:r>
                  <a:rPr lang="pl-PL" dirty="0"/>
                  <a:t> - niepodobieństwa (długości najkrótszych ścieżek)</a:t>
                </a:r>
              </a:p>
              <a:p>
                <a14:m>
                  <m:oMath xmlns:m="http://schemas.openxmlformats.org/officeDocument/2006/math">
                    <m:r>
                      <a:rPr lang="pl-PL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pl-PL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pl-PL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/>
                            </m:sSubSup>
                          </m:e>
                        </m:d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𝑁𝑥𝑁</m:t>
                        </m:r>
                      </m:sub>
                    </m:sSub>
                  </m:oMath>
                </a14:m>
                <a:r>
                  <a:rPr lang="pl-PL" dirty="0"/>
                  <a:t> - odległości euklidesowe między docelowymi punktami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l-PL" dirty="0"/>
                  <a:t> - najbliższych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𝑛𝑛</m:t>
                    </m:r>
                  </m:oMath>
                </a14:m>
                <a:r>
                  <a:rPr lang="pl-PL" dirty="0"/>
                  <a:t> sąsiadów wierzchołka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, dla których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</m:sSubSup>
                    <m:r>
                      <a:rPr lang="pl-PL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l-PL" dirty="0"/>
                  <a:t> -  losowe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𝑟𝑛</m:t>
                    </m:r>
                  </m:oMath>
                </a14:m>
                <a:r>
                  <a:rPr lang="pl-PL" dirty="0"/>
                  <a:t> niepołączonych 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wierzchołków, dla których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</m:sSubSup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pl-PL" dirty="0"/>
                  <a:t>,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l-PL" dirty="0"/>
                  <a:t> – parametry</a:t>
                </a:r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124680CF-D5D1-45E0-887A-FD7BFAEFE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71750"/>
                <a:ext cx="8424936" cy="2389629"/>
              </a:xfrm>
              <a:prstGeom prst="rect">
                <a:avLst/>
              </a:prstGeom>
              <a:blipFill>
                <a:blip r:embed="rId4"/>
                <a:stretch>
                  <a:fillRect t="-25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99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023421-764E-4DFE-AFD9-BE41942C3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478"/>
            <a:ext cx="8229600" cy="4471145"/>
          </a:xfrm>
        </p:spPr>
        <p:txBody>
          <a:bodyPr>
            <a:noAutofit/>
          </a:bodyPr>
          <a:lstStyle/>
          <a:p>
            <a:r>
              <a:rPr lang="pl-PL" sz="2800" dirty="0"/>
              <a:t>Wektory są mapowane na punkty metodą force-driven</a:t>
            </a:r>
          </a:p>
          <a:p>
            <a:r>
              <a:rPr lang="pl-PL" sz="2800" dirty="0"/>
              <a:t>Każdy punkt to cząstka, znajdująca się początkowo w losowym położeniu z zerową prędkością</a:t>
            </a:r>
          </a:p>
          <a:p>
            <a:r>
              <a:rPr lang="pl-PL" sz="2800" dirty="0"/>
              <a:t>Ruch symulowany jest przez rozwiązywanie równań ruchu Newtona w pewnych odstępach czasowych</a:t>
            </a:r>
          </a:p>
        </p:txBody>
      </p:sp>
    </p:spTree>
    <p:extLst>
      <p:ext uri="{BB962C8B-B14F-4D97-AF65-F5344CB8AC3E}">
        <p14:creationId xmlns:p14="http://schemas.microsoft.com/office/powerpoint/2010/main" val="205949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76EFA2C-8DCE-49CF-8751-5A33CA403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5486"/>
                <a:ext cx="8229600" cy="439913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l-PL" sz="2800" dirty="0"/>
                  <a:t>Siła oddziałująca na każdą cząstkę pochodzi od najbliższych i losowych sąsiadów i ma minimalizować funkcję błędu</a:t>
                </a:r>
              </a:p>
              <a:p>
                <a:r>
                  <a:rPr lang="pl-PL" sz="2800" dirty="0"/>
                  <a:t>Występuje też siła tarcia, by rozproszyć energię układu</a:t>
                </a:r>
              </a:p>
              <a:p>
                <a:r>
                  <a:rPr lang="pl-PL" sz="2800" dirty="0"/>
                  <a:t>Metoda działa na początku bardziej jak simulated annealing, a na końcu jak metoda gradientu prostego</a:t>
                </a:r>
              </a:p>
              <a:p>
                <a:r>
                  <a:rPr lang="pl-PL" sz="2800" dirty="0"/>
                  <a:t>Parametr </a:t>
                </a:r>
                <a14:m>
                  <m:oMath xmlns:m="http://schemas.openxmlformats.org/officeDocument/2006/math">
                    <m:r>
                      <a:rPr lang="pl-PL" sz="2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l-PL" sz="2800" dirty="0"/>
                  <a:t> wpływa na stosunek sił rozciągających do skurczających. Powinno zachodzić </a:t>
                </a:r>
                <a14:m>
                  <m:oMath xmlns:m="http://schemas.openxmlformats.org/officeDocument/2006/math">
                    <m:r>
                      <a:rPr lang="pl-PL" sz="2800" i="1">
                        <a:latin typeface="Cambria Math" panose="02040503050406030204" pitchFamily="18" charset="0"/>
                      </a:rPr>
                      <m:t>𝑛𝑛</m:t>
                    </m:r>
                    <m:r>
                      <a:rPr lang="pl-PL" sz="28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pl-PL" sz="2800" i="1">
                        <a:latin typeface="Cambria Math" panose="02040503050406030204" pitchFamily="18" charset="0"/>
                      </a:rPr>
                      <m:t>𝑟𝑛</m:t>
                    </m:r>
                  </m:oMath>
                </a14:m>
                <a:r>
                  <a:rPr lang="pl-PL" sz="2800" dirty="0"/>
                  <a:t>, a </a:t>
                </a:r>
                <a14:m>
                  <m:oMath xmlns:m="http://schemas.openxmlformats.org/officeDocument/2006/math">
                    <m:r>
                      <a:rPr lang="pl-PL" sz="2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l-PL" sz="2800" dirty="0"/>
                  <a:t> powinno być większe, gdy </a:t>
                </a:r>
                <a14:m>
                  <m:oMath xmlns:m="http://schemas.openxmlformats.org/officeDocument/2006/math">
                    <m:r>
                      <a:rPr lang="pl-PL" sz="2800" i="1">
                        <a:latin typeface="Cambria Math" panose="02040503050406030204" pitchFamily="18" charset="0"/>
                      </a:rPr>
                      <m:t>𝑛𝑛</m:t>
                    </m:r>
                    <m:r>
                      <a:rPr lang="pl-PL" sz="2800" i="1">
                        <a:latin typeface="Cambria Math" panose="02040503050406030204" pitchFamily="18" charset="0"/>
                      </a:rPr>
                      <m:t>≫</m:t>
                    </m:r>
                    <m:r>
                      <a:rPr lang="pl-PL" sz="2800" i="1">
                        <a:latin typeface="Cambria Math" panose="02040503050406030204" pitchFamily="18" charset="0"/>
                      </a:rPr>
                      <m:t>𝑟𝑛</m:t>
                    </m:r>
                  </m:oMath>
                </a14:m>
                <a:endParaRPr lang="pl-PL" sz="2800" dirty="0"/>
              </a:p>
              <a:p>
                <a:endParaRPr lang="pl-PL" sz="2800" dirty="0"/>
              </a:p>
              <a:p>
                <a:endParaRPr lang="pl-PL" sz="2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76EFA2C-8DCE-49CF-8751-5A33CA403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5486"/>
                <a:ext cx="8229600" cy="4399137"/>
              </a:xfrm>
              <a:blipFill>
                <a:blip r:embed="rId3"/>
                <a:stretch>
                  <a:fillRect l="-1111" t="-3047" r="-22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18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7FC3A5-83E2-4FBA-BF27-55F726C1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31EF71-7677-4707-9414-616B52351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Porównaj wyniki działania ivga dla zbioru smallnorb i współczynników: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all_edges rn=5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nn=2 rn=1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nn=1 rn=1</a:t>
            </a:r>
          </a:p>
        </p:txBody>
      </p:sp>
    </p:spTree>
    <p:extLst>
      <p:ext uri="{BB962C8B-B14F-4D97-AF65-F5344CB8AC3E}">
        <p14:creationId xmlns:p14="http://schemas.microsoft.com/office/powerpoint/2010/main" val="146154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89D586-57BD-4FEE-9AA4-D81DDBB5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0CD580-32C9-484A-83C0-05A75E48B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/>
              <a:t>Przeprowadź MD Full na zbiorze history i odfiltruj wierzchołki o stopniu mniejszym niż 30 (żeby było lepiej widać można i </a:t>
            </a:r>
            <a:r>
              <a:rPr lang="pl-PL"/>
              <a:t>dużo większym niż 30)</a:t>
            </a:r>
            <a:endParaRPr lang="pl-PL" dirty="0"/>
          </a:p>
          <a:p>
            <a:r>
              <a:rPr lang="pl-PL" dirty="0"/>
              <a:t>Ustaw wielkość wierzchołków, by odpowiadała ich stopniowi. Dobierz odpowiednie parametry max sphere size i node scale</a:t>
            </a:r>
          </a:p>
          <a:p>
            <a:r>
              <a:rPr lang="pl-PL" dirty="0"/>
              <a:t>Opisz największe uzyskane klastry</a:t>
            </a:r>
          </a:p>
          <a:p>
            <a:r>
              <a:rPr lang="pl-PL" dirty="0"/>
              <a:t>Wymień kilka największych hubów</a:t>
            </a:r>
          </a:p>
          <a:p>
            <a:r>
              <a:rPr lang="pl-PL" dirty="0"/>
              <a:t>Wymień kilka największych autorytetów</a:t>
            </a:r>
          </a:p>
          <a:p>
            <a:r>
              <a:rPr lang="pl-PL" dirty="0"/>
              <a:t>Znajdź w grafie artykuł o Adolfie Hitlerze. Zwizualizuj najważniejsze powiązania z nim</a:t>
            </a:r>
          </a:p>
          <a:p>
            <a:pPr marL="0" indent="0">
              <a:buNone/>
            </a:pPr>
            <a:r>
              <a:rPr lang="pl-PL" b="1" dirty="0"/>
              <a:t>UWAGA: </a:t>
            </a:r>
            <a:r>
              <a:rPr lang="pl-PL" dirty="0"/>
              <a:t>warto ustawić parametry </a:t>
            </a:r>
            <a:r>
              <a:rPr lang="pl-PL" dirty="0" err="1"/>
              <a:t>rn</a:t>
            </a:r>
            <a:r>
              <a:rPr lang="pl-PL" dirty="0"/>
              <a:t> = 2, </a:t>
            </a:r>
            <a:r>
              <a:rPr lang="pl-PL" dirty="0" err="1"/>
              <a:t>speed</a:t>
            </a:r>
            <a:r>
              <a:rPr lang="pl-PL" dirty="0"/>
              <a:t> </a:t>
            </a:r>
            <a:r>
              <a:rPr lang="pl-PL" dirty="0" err="1"/>
              <a:t>factor</a:t>
            </a:r>
            <a:r>
              <a:rPr lang="pl-PL" dirty="0"/>
              <a:t> = 100, k </a:t>
            </a:r>
            <a:r>
              <a:rPr lang="pl-PL" dirty="0" err="1"/>
              <a:t>factor</a:t>
            </a:r>
            <a:r>
              <a:rPr lang="pl-PL" dirty="0"/>
              <a:t> for </a:t>
            </a:r>
            <a:r>
              <a:rPr lang="pl-PL" dirty="0" err="1"/>
              <a:t>rand</a:t>
            </a:r>
            <a:r>
              <a:rPr lang="pl-PL" dirty="0"/>
              <a:t> 0,01 i wykonać MD Full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91379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Motywacja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sz="2800" dirty="0"/>
                  <a:t>Złożone sieci odgrywają bardzo ważną rolę w nauce, przechowując informacje o wzajemnych relacjach między wieloma obiektami</a:t>
                </a:r>
              </a:p>
              <a:p>
                <a:r>
                  <a:rPr lang="pl-PL" sz="2800" dirty="0"/>
                  <a:t>Istniejące metody ich wizualizacji (o złożoności gorszej niż </a:t>
                </a: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l-PL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pl-PL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pl-PL" sz="2800" dirty="0"/>
                  <a:t> są nieefektywne dla grafów o ponad 10</a:t>
                </a:r>
                <a:r>
                  <a:rPr lang="pl-PL" sz="2800" baseline="30000" dirty="0"/>
                  <a:t>6</a:t>
                </a:r>
                <a:r>
                  <a:rPr lang="pl-PL" sz="2800" dirty="0"/>
                  <a:t> wierzchołków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1975" r="-118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dirty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dirty="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dirty="0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dirty="0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dirty="0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dirty="0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dirty="0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dirty="0"/>
          </a:p>
        </p:txBody>
      </p:sp>
      <p:graphicFrame>
        <p:nvGraphicFramePr>
          <p:cNvPr id="1055" name="Object 31"/>
          <p:cNvGraphicFramePr>
            <a:graphicFrameLocks noChangeAspect="1"/>
          </p:cNvGraphicFramePr>
          <p:nvPr/>
        </p:nvGraphicFramePr>
        <p:xfrm>
          <a:off x="2578101" y="4015979"/>
          <a:ext cx="5686425" cy="244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Dokument" r:id="rId5" imgW="5742145" imgH="323387" progId="Word.Document.12">
                  <p:embed/>
                </p:oleObj>
              </mc:Choice>
              <mc:Fallback>
                <p:oleObj name="Dokument" r:id="rId5" imgW="5742145" imgH="323387" progId="Word.Document.12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1" y="4015979"/>
                        <a:ext cx="5686425" cy="244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/>
              <a:t>„Klasyczne” metody wizualizacji grafów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14282" y="1200150"/>
            <a:ext cx="8786874" cy="3729053"/>
          </a:xfrm>
        </p:spPr>
        <p:txBody>
          <a:bodyPr>
            <a:noAutofit/>
          </a:bodyPr>
          <a:lstStyle/>
          <a:p>
            <a:r>
              <a:rPr lang="pl-PL" sz="2800" dirty="0"/>
              <a:t>Wykorzystywany jest MDS</a:t>
            </a:r>
          </a:p>
          <a:p>
            <a:r>
              <a:rPr lang="pl-PL" sz="2800" dirty="0"/>
              <a:t>Dla każdej pary wierzchołków oblicza się „niepodobieństwa”(dissimilarity) – długość najkrótszej ścieżki między nimi</a:t>
            </a:r>
          </a:p>
          <a:p>
            <a:r>
              <a:rPr lang="pl-PL" sz="2800" dirty="0"/>
              <a:t>Finalnie wierzchołki są reprezentowane jako punkty 2D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E7B5C2C-1A8A-4E17-9C7D-B89842BB4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1590"/>
                <a:ext cx="4402832" cy="446449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l-PL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𝑣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E7B5C2C-1A8A-4E17-9C7D-B89842BB4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1590"/>
                <a:ext cx="4402832" cy="446449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01B2ACB6-559C-49A9-97AF-951112FFC4E2}"/>
                  </a:ext>
                </a:extLst>
              </p:cNvPr>
              <p:cNvSpPr txBox="1"/>
              <p:nvPr/>
            </p:nvSpPr>
            <p:spPr>
              <a:xfrm>
                <a:off x="5148064" y="1203598"/>
                <a:ext cx="3888432" cy="3378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l-PL" dirty="0"/>
                  <a:t> – zbiór docelowych punktów</a:t>
                </a:r>
                <a:endParaRPr lang="pl-PL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pl-PL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pl-PL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/>
                            </m:sSubSup>
                          </m:e>
                        </m:d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𝑁𝑥𝑁</m:t>
                        </m:r>
                      </m:sub>
                    </m:sSub>
                  </m:oMath>
                </a14:m>
                <a:r>
                  <a:rPr lang="pl-PL" dirty="0"/>
                  <a:t> - niepodobieństwa (długości najkrótszych ścieżek)</a:t>
                </a:r>
              </a:p>
              <a:p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pl-PL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pl-PL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/>
                            </m:sSubSup>
                          </m:e>
                        </m:d>
                      </m:e>
                      <m:sub>
                        <m:r>
                          <a:rPr lang="pl-PL" b="0" i="1">
                            <a:latin typeface="Cambria Math" panose="02040503050406030204" pitchFamily="18" charset="0"/>
                          </a:rPr>
                          <m:t>𝑁𝑥𝑁</m:t>
                        </m:r>
                      </m:sub>
                    </m:sSub>
                  </m:oMath>
                </a14:m>
                <a:r>
                  <a:rPr lang="pl-PL" dirty="0"/>
                  <a:t> - odległości euklidesowe między docelowymi punktami</a:t>
                </a:r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l-PL" dirty="0"/>
                  <a:t> – parametry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l-PL" dirty="0"/>
                  <a:t> - wagi</a:t>
                </a:r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01B2ACB6-559C-49A9-97AF-951112FFC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203598"/>
                <a:ext cx="3888432" cy="3378361"/>
              </a:xfrm>
              <a:prstGeom prst="rect">
                <a:avLst/>
              </a:prstGeom>
              <a:blipFill>
                <a:blip r:embed="rId4"/>
                <a:stretch>
                  <a:fillRect l="-1254" t="-901" r="-188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ytuł 1">
            <a:extLst>
              <a:ext uri="{FF2B5EF4-FFF2-40B4-BE49-F238E27FC236}">
                <a16:creationId xmlns:a16="http://schemas.microsoft.com/office/drawing/2014/main" id="{A667044F-1B10-43EA-974B-173D5108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r>
              <a:rPr lang="pl-PL" sz="3600" dirty="0"/>
              <a:t>Klasyczna funkcja błędu (stresu)</a:t>
            </a:r>
          </a:p>
        </p:txBody>
      </p:sp>
    </p:spTree>
    <p:extLst>
      <p:ext uri="{BB962C8B-B14F-4D97-AF65-F5344CB8AC3E}">
        <p14:creationId xmlns:p14="http://schemas.microsoft.com/office/powerpoint/2010/main" val="233821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„Klasyczne” metody minimalizacji funkcji błędu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7303"/>
                <a:ext cx="8229600" cy="35187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l-PL" sz="2800" dirty="0"/>
                  <a:t>Najbardziej efektywne i wydajne są metody typu force-driven</a:t>
                </a:r>
              </a:p>
              <a:p>
                <a:r>
                  <a:rPr lang="pl-PL" sz="2800" dirty="0"/>
                  <a:t>Bazują one na symulacji N ciał np. dynamika molekularna</a:t>
                </a:r>
              </a:p>
              <a:p>
                <a:r>
                  <a:rPr lang="pl-PL" sz="2800" dirty="0"/>
                  <a:t>Złożoność tej metody wynosi </a:t>
                </a:r>
                <a14:m>
                  <m:oMath xmlns:m="http://schemas.openxmlformats.org/officeDocument/2006/math">
                    <m:r>
                      <a:rPr lang="pl-PL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l-P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pl-PL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l-PL" sz="2800" dirty="0"/>
                  <a:t>, ale na jeden krok iteracji</a:t>
                </a:r>
              </a:p>
              <a:p>
                <a:r>
                  <a:rPr lang="pl-PL" sz="2800" b="1" dirty="0"/>
                  <a:t>ivga</a:t>
                </a:r>
                <a:r>
                  <a:rPr lang="pl-PL" sz="2800" dirty="0"/>
                  <a:t> obniża tę złożoność do </a:t>
                </a:r>
                <a14:m>
                  <m:oMath xmlns:m="http://schemas.openxmlformats.org/officeDocument/2006/math">
                    <m:r>
                      <a:rPr lang="pl-PL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l-P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pl-PL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pl-PL" sz="2800" dirty="0"/>
                  <a:t>, jednocześnie poprawiając separację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7303"/>
                <a:ext cx="8229600" cy="3518703"/>
              </a:xfrm>
              <a:blipFill>
                <a:blip r:embed="rId3"/>
                <a:stretch>
                  <a:fillRect l="-1333" t="-3120" r="-667" b="-208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1892F54-16D1-4C9C-B619-6CB2994F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3478"/>
                <a:ext cx="8229600" cy="4968552"/>
              </a:xfrm>
            </p:spPr>
            <p:txBody>
              <a:bodyPr>
                <a:normAutofit/>
              </a:bodyPr>
              <a:lstStyle/>
              <a:p>
                <a:r>
                  <a:rPr lang="pl-PL" sz="2800" dirty="0"/>
                  <a:t>Przyjmując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8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l-PL" sz="2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l-P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pl-PL" sz="2800" dirty="0"/>
                  <a:t> do optymalizacji funkcji błędu obliczamy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pl-PL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pl-PL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l-PL" sz="2800" dirty="0"/>
                  <a:t> „niepodobieństw”, a poszukujemy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𝑛𝑁</m:t>
                    </m:r>
                  </m:oMath>
                </a14:m>
                <a:r>
                  <a:rPr lang="pl-PL" sz="2800" dirty="0"/>
                  <a:t> współrzędnych w przestrzeni </a:t>
                </a:r>
                <a14:m>
                  <m:oMath xmlns:m="http://schemas.openxmlformats.org/officeDocument/2006/math">
                    <m:r>
                      <a:rPr lang="pl-PL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8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pl-PL" sz="2800" dirty="0"/>
              </a:p>
              <a:p>
                <a:r>
                  <a:rPr lang="pl-PL" sz="2800" dirty="0"/>
                  <a:t>Co więcej, dla układu N ciał wystarczy </a:t>
                </a:r>
                <a:endParaRPr lang="pl-PL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l-PL" sz="140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𝑛𝑁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𝑜𝑏𝑟𝑜𝑡𝑦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𝑛𝐷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𝑠𝑡𝑜𝑝𝑛𝑖𝑒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𝑠𝑤𝑜𝑏𝑜𝑑𝑦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𝑛𝐷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800" dirty="0"/>
                  <a:t>,</a:t>
                </a:r>
              </a:p>
              <a:p>
                <a:pPr marL="0" indent="0">
                  <a:buNone/>
                </a:pPr>
                <a:r>
                  <a:rPr lang="pl-PL" sz="2800" dirty="0"/>
                  <a:t>   by uzyskać jednoznaczne rozwiązanie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1892F54-16D1-4C9C-B619-6CB2994F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3478"/>
                <a:ext cx="8229600" cy="4968552"/>
              </a:xfrm>
              <a:blipFill>
                <a:blip r:embed="rId3"/>
                <a:stretch>
                  <a:fillRect l="-1333" t="-1227" r="-19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63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283B02-5009-4A7C-939A-D724C43A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</a:t>
            </a:r>
            <a:r>
              <a:rPr lang="pl-PL" b="1" dirty="0"/>
              <a:t>ivga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30D3A91-C5E5-4721-BE11-586FF858D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91879"/>
              </a:xfrm>
            </p:spPr>
            <p:txBody>
              <a:bodyPr>
                <a:normAutofit/>
              </a:bodyPr>
              <a:lstStyle/>
              <a:p>
                <a:r>
                  <a:rPr lang="pl-PL" sz="2800" dirty="0"/>
                  <a:t>Dla każdego wierzchołka w każdym kroku wybierane jest </a:t>
                </a: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𝑛𝑛</m:t>
                    </m:r>
                  </m:oMath>
                </a14:m>
                <a:r>
                  <a:rPr lang="pl-PL" sz="2800" dirty="0"/>
                  <a:t> najbliższych sąsiadów i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latin typeface="Cambria Math" panose="02040503050406030204" pitchFamily="18" charset="0"/>
                      </a:rPr>
                      <m:t>𝑟𝑛</m:t>
                    </m:r>
                  </m:oMath>
                </a14:m>
                <a:r>
                  <a:rPr lang="pl-PL" sz="2800" dirty="0"/>
                  <a:t> losowych sąsiadów</a:t>
                </a:r>
              </a:p>
              <a:p>
                <a:r>
                  <a:rPr lang="pl-PL" sz="2800" dirty="0"/>
                  <a:t>Modyfikacja polega na </a:t>
                </a:r>
                <a:r>
                  <a:rPr lang="pl-PL" sz="2800" b="1" dirty="0"/>
                  <a:t>zerowaniu</a:t>
                </a:r>
                <a:r>
                  <a:rPr lang="pl-PL" sz="2800" dirty="0"/>
                  <a:t> niepodobieństw dla najbliższych sąsiadów, w ten sposób są oni utrzymywani blisko, a pozostałe wierzchołki dalej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30D3A91-C5E5-4721-BE11-586FF858D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91879"/>
              </a:xfrm>
              <a:blipFill>
                <a:blip r:embed="rId3"/>
                <a:stretch>
                  <a:fillRect l="-1333" t="-17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3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1D4DD3-0523-4590-934C-6339D066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Niepodobieństwo binarne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199CB92-C68E-4A60-A4EC-B50B284B9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</m:sSubSup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𝑗𝑒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ś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𝑙𝑖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𝑖𝑠𝑡𝑛𝑖𝑒𝑗𝑒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𝑘𝑟𝑎𝑤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ę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ź 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𝑖𝑗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</m:sSubSup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𝑤𝑝𝑝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199CB92-C68E-4A60-A4EC-B50B284B9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65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CBCD04-0ADE-4890-9718-AB700F70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01AD9F1-CFDF-4399-A0C2-48375C80E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91831"/>
                <a:ext cx="8229600" cy="13027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sz="2800" dirty="0"/>
                  <a:t>a)</a:t>
                </a: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𝑛𝑛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𝑟𝑛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l-PL" sz="2800" dirty="0"/>
                  <a:t>, niepodobieństwo binarne</a:t>
                </a:r>
              </a:p>
              <a:p>
                <a:pPr marL="0" indent="0">
                  <a:buNone/>
                </a:pPr>
                <a:r>
                  <a:rPr lang="pl-PL" sz="2800" dirty="0"/>
                  <a:t>b)</a:t>
                </a:r>
                <a14:m>
                  <m:oMath xmlns:m="http://schemas.openxmlformats.org/officeDocument/2006/math">
                    <m:r>
                      <a:rPr lang="pl-PL" sz="2800" i="1">
                        <a:latin typeface="Cambria Math" panose="02040503050406030204" pitchFamily="18" charset="0"/>
                      </a:rPr>
                      <m:t>𝑛𝑛</m:t>
                    </m:r>
                    <m:r>
                      <a:rPr lang="pl-PL" sz="2800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pl-PL" sz="2800" i="1">
                        <a:latin typeface="Cambria Math" panose="02040503050406030204" pitchFamily="18" charset="0"/>
                      </a:rPr>
                      <m:t>𝑟𝑛</m:t>
                    </m:r>
                    <m:r>
                      <a:rPr lang="pl-PL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l-PL" sz="2800" dirty="0"/>
                  <a:t>, klasyczne niepodobieństwo</a:t>
                </a:r>
              </a:p>
              <a:p>
                <a:pPr marL="0" indent="0">
                  <a:buNone/>
                </a:pPr>
                <a:endParaRPr lang="pl-PL" sz="2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01AD9F1-CFDF-4399-A0C2-48375C80E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91831"/>
                <a:ext cx="8229600" cy="1302792"/>
              </a:xfrm>
              <a:blipFill>
                <a:blip r:embed="rId3"/>
                <a:stretch>
                  <a:fillRect l="-1481" t="-514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3DA08F09-CAF7-41B9-9A2B-518150BDA0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56" r="16883"/>
          <a:stretch/>
        </p:blipFill>
        <p:spPr>
          <a:xfrm>
            <a:off x="179512" y="195486"/>
            <a:ext cx="8784976" cy="288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1354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a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841</Words>
  <Application>Microsoft Office PowerPoint</Application>
  <PresentationFormat>Pokaz na ekranie (16:9)</PresentationFormat>
  <Paragraphs>96</Paragraphs>
  <Slides>15</Slides>
  <Notes>11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Motyw pakietu Office</vt:lpstr>
      <vt:lpstr>Dokument</vt:lpstr>
      <vt:lpstr>ivga interactive visualization of graphs</vt:lpstr>
      <vt:lpstr>Motywacja</vt:lpstr>
      <vt:lpstr>„Klasyczne” metody wizualizacji grafów</vt:lpstr>
      <vt:lpstr>Klasyczna funkcja błędu (stresu)</vt:lpstr>
      <vt:lpstr>„Klasyczne” metody minimalizacji funkcji błędu</vt:lpstr>
      <vt:lpstr>Prezentacja programu PowerPoint</vt:lpstr>
      <vt:lpstr>Algorytm ivga</vt:lpstr>
      <vt:lpstr>Niepodobieństwo binarne</vt:lpstr>
      <vt:lpstr>Prezentacja programu PowerPoint</vt:lpstr>
      <vt:lpstr>Parametry algorytmu</vt:lpstr>
      <vt:lpstr>Funkcja stresu ivga</vt:lpstr>
      <vt:lpstr>Prezentacja programu PowerPoint</vt:lpstr>
      <vt:lpstr>Prezentacja programu PowerPoint</vt:lpstr>
      <vt:lpstr>Zadanie 1</vt:lpstr>
      <vt:lpstr>Zadanie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ivga interactive visualization of graphs</dc:title>
  <dc:creator>Milosz Janowski</dc:creator>
  <cp:lastModifiedBy>Milosz Janowski</cp:lastModifiedBy>
  <cp:revision>33</cp:revision>
  <dcterms:created xsi:type="dcterms:W3CDTF">2019-05-12T08:54:43Z</dcterms:created>
  <dcterms:modified xsi:type="dcterms:W3CDTF">2019-05-15T15:32:10Z</dcterms:modified>
</cp:coreProperties>
</file>