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67" r:id="rId5"/>
    <p:sldId id="257" r:id="rId6"/>
    <p:sldId id="258" r:id="rId7"/>
    <p:sldId id="259" r:id="rId8"/>
    <p:sldId id="260" r:id="rId9"/>
    <p:sldId id="270" r:id="rId10"/>
    <p:sldId id="271" r:id="rId11"/>
    <p:sldId id="272" r:id="rId12"/>
    <p:sldId id="273" r:id="rId13"/>
    <p:sldId id="261" r:id="rId14"/>
    <p:sldId id="262" r:id="rId15"/>
    <p:sldId id="263" r:id="rId16"/>
    <p:sldId id="264" r:id="rId17"/>
    <p:sldId id="265" r:id="rId18"/>
    <p:sldId id="266" r:id="rId19"/>
    <p:sldId id="274" r:id="rId20"/>
    <p:sldId id="275" r:id="rId21"/>
    <p:sldId id="276" r:id="rId22"/>
    <p:sldId id="277" r:id="rId23"/>
    <p:sldId id="278"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49" autoAdjust="0"/>
  </p:normalViewPr>
  <p:slideViewPr>
    <p:cSldViewPr snapToGrid="0">
      <p:cViewPr varScale="1">
        <p:scale>
          <a:sx n="68" d="100"/>
          <a:sy n="68" d="100"/>
        </p:scale>
        <p:origin x="79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70ECC-9281-47C3-BABB-7A3692C1E2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D35750C-C555-49F5-B2AD-6A0748BE8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B99C4B2C-8239-44AA-8176-D6AEAF6E77B8}"/>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F33C6479-09BE-426F-8ACE-BFC1C7A0AC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02D2768-E8C1-4ED1-B9C4-54E188DDE7C3}"/>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10907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7FBC9B-F6FB-4264-9978-A160CE8495F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5D1112A-1B2E-4528-A388-9B96A61D72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1B1D955-A9FF-4ACC-A3E8-88170F5A2AB1}"/>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CA59DD86-E3DA-42E9-A315-91628EA688D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C17D8A2-7AE9-4D24-A230-435C2B9DFCB6}"/>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335725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FB02DE2-19BD-4BA9-A2C3-3BBEE076780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5A7EC1D-8E99-43D8-9DF7-2D4FAD43EF7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51018F9-4E6B-456C-8D64-ED6A242360B2}"/>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BCC8D3F7-97B2-4914-983A-7C8DD7FF565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2782D07-C8D0-4543-B248-0D7E58E9AAFF}"/>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19822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1D508-4FAC-49D7-AD9B-6DEA0169CCA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EAE01BF-C464-4842-ABD8-F096776B427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D70568C-FDA6-45B1-A8CE-DD04983E35B8}"/>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5BABA096-F091-4EA8-AA25-EE37EEFFFC2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216ECB3-176F-414C-AE16-703C3CD01B53}"/>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112309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0CDD5-64E5-457D-A154-46B8DD4ADA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816BD56-27DF-45D2-962F-0BE166DB3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A8147CA-3BEA-4FB2-A824-A4BCBA4A9F15}"/>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BB6A165A-BA06-46E9-B967-343A7AC27D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C2010D-A70B-4491-9CA9-9090982D34E6}"/>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171123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FAD78-4063-443B-B73F-02E5A10516F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5734034-4152-4E05-B699-0C1462D340A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6C84B5D8-F255-44F3-A95A-20D1B9E8621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F703852-B028-4072-9978-C05CF533072E}"/>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6" name="Marcador de pie de página 5">
            <a:extLst>
              <a:ext uri="{FF2B5EF4-FFF2-40B4-BE49-F238E27FC236}">
                <a16:creationId xmlns:a16="http://schemas.microsoft.com/office/drawing/2014/main" id="{B875E4F3-32E9-4D8C-95CB-39151B2D768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126525B-03CA-41AB-92B6-FFDBAD8F2CEA}"/>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2332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6A359-6C0E-4C98-AB81-D13DD63C505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D5C0E75-4965-4628-828D-963629A1A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DB01C7C-530F-4902-AAC1-E7E816BD28E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08C231B-7750-4759-B38E-8D5A66E41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F93FAC9-B4C8-4F41-BB9F-B691A0F4D6B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DB66F50-BFC1-4FD5-B399-9E749FC30809}"/>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8" name="Marcador de pie de página 7">
            <a:extLst>
              <a:ext uri="{FF2B5EF4-FFF2-40B4-BE49-F238E27FC236}">
                <a16:creationId xmlns:a16="http://schemas.microsoft.com/office/drawing/2014/main" id="{9A8C675A-61A4-478A-821D-BEE85FA1535C}"/>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F704EAF-5132-4B9E-9CE0-FE1D5E054A1A}"/>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829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BE1C54-3A95-47CC-9883-2C7D84CC900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FEE18C11-8C70-4E92-96FD-583166CB7A76}"/>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4" name="Marcador de pie de página 3">
            <a:extLst>
              <a:ext uri="{FF2B5EF4-FFF2-40B4-BE49-F238E27FC236}">
                <a16:creationId xmlns:a16="http://schemas.microsoft.com/office/drawing/2014/main" id="{DD26335A-EF6B-4B0E-9AE1-B0B0B1AC995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4A1C514-C83F-4A69-928B-47FD3C1CC18D}"/>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40244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9252285-FBF7-4E9D-A9BB-2F48097C558A}"/>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3" name="Marcador de pie de página 2">
            <a:extLst>
              <a:ext uri="{FF2B5EF4-FFF2-40B4-BE49-F238E27FC236}">
                <a16:creationId xmlns:a16="http://schemas.microsoft.com/office/drawing/2014/main" id="{FFECBA93-DF4C-4487-83F1-A5096C1CCE06}"/>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DAD0F650-16E7-433C-9216-20A0AE2AEA37}"/>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300903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6BE92-C627-48A4-9612-9DCB4A89FA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2B7B0C2-FE29-43EC-8AA2-74281C1EA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77CC8891-ABF3-494B-A507-7117EEEBD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0596B3-945A-464B-8AED-A13AF6170455}"/>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6" name="Marcador de pie de página 5">
            <a:extLst>
              <a:ext uri="{FF2B5EF4-FFF2-40B4-BE49-F238E27FC236}">
                <a16:creationId xmlns:a16="http://schemas.microsoft.com/office/drawing/2014/main" id="{6476B1BA-B0D7-48A6-A47C-569347B0B56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D615F25-A3F9-42AE-9E29-604C91D61A4A}"/>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336783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76A6A-36D2-4604-BEAB-38687CE5EF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32F6E57-4242-4F21-B83E-349E8DA317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0123C98-E868-4606-A2A1-1EF777DC8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0CC29E-D1B4-4B54-82C5-207B3BA55414}"/>
              </a:ext>
            </a:extLst>
          </p:cNvPr>
          <p:cNvSpPr>
            <a:spLocks noGrp="1"/>
          </p:cNvSpPr>
          <p:nvPr>
            <p:ph type="dt" sz="half" idx="10"/>
          </p:nvPr>
        </p:nvSpPr>
        <p:spPr/>
        <p:txBody>
          <a:bodyPr/>
          <a:lstStyle/>
          <a:p>
            <a:fld id="{A06546B4-21F5-45DD-BDDD-7D6A917203FC}" type="datetimeFigureOut">
              <a:rPr lang="es-CO" smtClean="0"/>
              <a:t>10/03/2020</a:t>
            </a:fld>
            <a:endParaRPr lang="es-CO"/>
          </a:p>
        </p:txBody>
      </p:sp>
      <p:sp>
        <p:nvSpPr>
          <p:cNvPr id="6" name="Marcador de pie de página 5">
            <a:extLst>
              <a:ext uri="{FF2B5EF4-FFF2-40B4-BE49-F238E27FC236}">
                <a16:creationId xmlns:a16="http://schemas.microsoft.com/office/drawing/2014/main" id="{9C79DC6D-C6DF-4371-8A01-3B2A090A443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17FAC54-30FC-4298-B144-9406AE90BBE2}"/>
              </a:ext>
            </a:extLst>
          </p:cNvPr>
          <p:cNvSpPr>
            <a:spLocks noGrp="1"/>
          </p:cNvSpPr>
          <p:nvPr>
            <p:ph type="sldNum" sz="quarter" idx="12"/>
          </p:nvPr>
        </p:nvSpPr>
        <p:spPr/>
        <p:txBody>
          <a:bodyPr/>
          <a:lstStyle/>
          <a:p>
            <a:fld id="{B389D9EB-BEB5-4A6F-8DA0-7AB047FAD973}" type="slidenum">
              <a:rPr lang="es-CO" smtClean="0"/>
              <a:t>‹Nº›</a:t>
            </a:fld>
            <a:endParaRPr lang="es-CO"/>
          </a:p>
        </p:txBody>
      </p:sp>
    </p:spTree>
    <p:extLst>
      <p:ext uri="{BB962C8B-B14F-4D97-AF65-F5344CB8AC3E}">
        <p14:creationId xmlns:p14="http://schemas.microsoft.com/office/powerpoint/2010/main" val="2357876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D480F0-4DEC-417E-9CD2-DF97C93ED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7BAD42D-4994-47AF-A966-18439D15E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E0D19C1-1265-4C7D-AE49-8EE4B4552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546B4-21F5-45DD-BDDD-7D6A917203FC}" type="datetimeFigureOut">
              <a:rPr lang="es-CO" smtClean="0"/>
              <a:t>10/03/2020</a:t>
            </a:fld>
            <a:endParaRPr lang="es-CO"/>
          </a:p>
        </p:txBody>
      </p:sp>
      <p:sp>
        <p:nvSpPr>
          <p:cNvPr id="5" name="Marcador de pie de página 4">
            <a:extLst>
              <a:ext uri="{FF2B5EF4-FFF2-40B4-BE49-F238E27FC236}">
                <a16:creationId xmlns:a16="http://schemas.microsoft.com/office/drawing/2014/main" id="{B4C2095D-5147-4D23-9ACF-4AE3E0F6E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813FD6E-DC94-401F-A6D3-20DE9E7F98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9D9EB-BEB5-4A6F-8DA0-7AB047FAD973}" type="slidenum">
              <a:rPr lang="es-CO" smtClean="0"/>
              <a:t>‹Nº›</a:t>
            </a:fld>
            <a:endParaRPr lang="es-CO"/>
          </a:p>
        </p:txBody>
      </p:sp>
    </p:spTree>
    <p:extLst>
      <p:ext uri="{BB962C8B-B14F-4D97-AF65-F5344CB8AC3E}">
        <p14:creationId xmlns:p14="http://schemas.microsoft.com/office/powerpoint/2010/main" val="2718770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424257" cy="369332"/>
          </a:xfrm>
          <a:prstGeom prst="rect">
            <a:avLst/>
          </a:prstGeom>
          <a:noFill/>
        </p:spPr>
        <p:txBody>
          <a:bodyPr wrap="square" rtlCol="0">
            <a:spAutoFit/>
          </a:bodyPr>
          <a:lstStyle/>
          <a:p>
            <a:r>
              <a:rPr lang="es-CO" dirty="0"/>
              <a:t>Registro de usuarios:</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013710D-0275-489E-9711-6C9C1BA19AB6}"/>
              </a:ext>
            </a:extLst>
          </p:cNvPr>
          <p:cNvSpPr/>
          <p:nvPr/>
        </p:nvSpPr>
        <p:spPr>
          <a:xfrm>
            <a:off x="541538" y="1305341"/>
            <a:ext cx="11283518" cy="646331"/>
          </a:xfrm>
          <a:prstGeom prst="rect">
            <a:avLst/>
          </a:prstGeom>
        </p:spPr>
        <p:txBody>
          <a:bodyPr wrap="square">
            <a:spAutoFit/>
          </a:bodyPr>
          <a:lstStyle/>
          <a:p>
            <a:r>
              <a:rPr lang="es-MX" sz="1200" dirty="0"/>
              <a:t>1. El sistema deberá contar con un registro de proveedores, deben existir los campos obligatorios: contraseña, usuario (valor numérico del NIT/CC) y nombre de empresa.</a:t>
            </a:r>
          </a:p>
          <a:p>
            <a:r>
              <a:rPr lang="es-MX" sz="1200" dirty="0"/>
              <a:t>2. Cuando se realice la inscripción del proveedor, se debe enviar un correo informativo con sus datos de ingreso al software.</a:t>
            </a:r>
          </a:p>
          <a:p>
            <a:r>
              <a:rPr lang="es-MX" sz="1200" dirty="0"/>
              <a:t>3. Cuando un usuario termine su registro, su cuenta debe quedar en estado: "en proceso".</a:t>
            </a:r>
            <a:endParaRPr lang="es-CO" sz="1200" dirty="0"/>
          </a:p>
        </p:txBody>
      </p:sp>
    </p:spTree>
    <p:extLst>
      <p:ext uri="{BB962C8B-B14F-4D97-AF65-F5344CB8AC3E}">
        <p14:creationId xmlns:p14="http://schemas.microsoft.com/office/powerpoint/2010/main" val="99193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572000" cy="369332"/>
          </a:xfrm>
          <a:prstGeom prst="rect">
            <a:avLst/>
          </a:prstGeom>
          <a:noFill/>
        </p:spPr>
        <p:txBody>
          <a:bodyPr wrap="square" rtlCol="0">
            <a:spAutoFit/>
          </a:bodyPr>
          <a:lstStyle/>
          <a:p>
            <a:r>
              <a:rPr lang="es-CO" dirty="0"/>
              <a:t>Revisión documentos de proveedores vista 1</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1142007"/>
            <a:ext cx="11665258" cy="553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F77F5CEC-3D00-4A36-82B2-4860068563C9}"/>
              </a:ext>
            </a:extLst>
          </p:cNvPr>
          <p:cNvSpPr/>
          <p:nvPr/>
        </p:nvSpPr>
        <p:spPr>
          <a:xfrm>
            <a:off x="549674" y="4209132"/>
            <a:ext cx="10911398" cy="24668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649548" y="4313807"/>
            <a:ext cx="2840855" cy="369332"/>
          </a:xfrm>
          <a:prstGeom prst="rect">
            <a:avLst/>
          </a:prstGeom>
          <a:noFill/>
        </p:spPr>
        <p:txBody>
          <a:bodyPr wrap="square" rtlCol="0">
            <a:spAutoFit/>
          </a:bodyPr>
          <a:lstStyle/>
          <a:p>
            <a:r>
              <a:rPr lang="es-CO" dirty="0"/>
              <a:t>Listado de revisiones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1079375" y="4782157"/>
            <a:ext cx="1278385" cy="276999"/>
          </a:xfrm>
          <a:prstGeom prst="rect">
            <a:avLst/>
          </a:prstGeom>
          <a:noFill/>
        </p:spPr>
        <p:txBody>
          <a:bodyPr wrap="square" rtlCol="0">
            <a:spAutoFit/>
          </a:bodyPr>
          <a:lstStyle/>
          <a:p>
            <a:r>
              <a:rPr lang="es-CO" sz="1200" b="1" dirty="0"/>
              <a:t>NIT/CC</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2938508" y="4816559"/>
            <a:ext cx="1278385" cy="276999"/>
          </a:xfrm>
          <a:prstGeom prst="rect">
            <a:avLst/>
          </a:prstGeom>
          <a:noFill/>
        </p:spPr>
        <p:txBody>
          <a:bodyPr wrap="square" rtlCol="0">
            <a:spAutoFit/>
          </a:bodyPr>
          <a:lstStyle/>
          <a:p>
            <a:r>
              <a:rPr lang="es-CO" sz="1200" b="1" dirty="0"/>
              <a:t>Nombre</a:t>
            </a:r>
          </a:p>
        </p:txBody>
      </p:sp>
      <p:sp>
        <p:nvSpPr>
          <p:cNvPr id="25" name="CuadroTexto 24">
            <a:extLst>
              <a:ext uri="{FF2B5EF4-FFF2-40B4-BE49-F238E27FC236}">
                <a16:creationId xmlns:a16="http://schemas.microsoft.com/office/drawing/2014/main" id="{ECE900FA-0BA3-4882-AF09-489E8C9A7EAD}"/>
              </a:ext>
            </a:extLst>
          </p:cNvPr>
          <p:cNvSpPr txBox="1"/>
          <p:nvPr/>
        </p:nvSpPr>
        <p:spPr>
          <a:xfrm>
            <a:off x="7263234" y="4788645"/>
            <a:ext cx="1689164" cy="276999"/>
          </a:xfrm>
          <a:prstGeom prst="rect">
            <a:avLst/>
          </a:prstGeom>
          <a:noFill/>
        </p:spPr>
        <p:txBody>
          <a:bodyPr wrap="square" rtlCol="0">
            <a:spAutoFit/>
          </a:bodyPr>
          <a:lstStyle/>
          <a:p>
            <a:r>
              <a:rPr lang="es-CO" sz="1200" b="1" dirty="0"/>
              <a:t>estado</a:t>
            </a:r>
          </a:p>
        </p:txBody>
      </p:sp>
      <p:sp>
        <p:nvSpPr>
          <p:cNvPr id="26" name="CuadroTexto 25">
            <a:extLst>
              <a:ext uri="{FF2B5EF4-FFF2-40B4-BE49-F238E27FC236}">
                <a16:creationId xmlns:a16="http://schemas.microsoft.com/office/drawing/2014/main" id="{C2E41942-639A-406A-A5AA-64988BA04D75}"/>
              </a:ext>
            </a:extLst>
          </p:cNvPr>
          <p:cNvSpPr txBox="1"/>
          <p:nvPr/>
        </p:nvSpPr>
        <p:spPr>
          <a:xfrm>
            <a:off x="1145957" y="5147964"/>
            <a:ext cx="1278385" cy="276999"/>
          </a:xfrm>
          <a:prstGeom prst="rect">
            <a:avLst/>
          </a:prstGeom>
          <a:noFill/>
        </p:spPr>
        <p:txBody>
          <a:bodyPr wrap="square" rtlCol="0">
            <a:spAutoFit/>
          </a:bodyPr>
          <a:lstStyle/>
          <a:p>
            <a:r>
              <a:rPr lang="es-CO" sz="1200" dirty="0"/>
              <a:t>123</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3058725" y="5147964"/>
            <a:ext cx="1278385" cy="276999"/>
          </a:xfrm>
          <a:prstGeom prst="rect">
            <a:avLst/>
          </a:prstGeom>
          <a:noFill/>
        </p:spPr>
        <p:txBody>
          <a:bodyPr wrap="square" rtlCol="0">
            <a:spAutoFit/>
          </a:bodyPr>
          <a:lstStyle/>
          <a:p>
            <a:r>
              <a:rPr lang="es-CO" sz="1200" dirty="0" err="1"/>
              <a:t>Andres</a:t>
            </a:r>
            <a:endParaRPr lang="es-CO" sz="1200" dirty="0"/>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a:off x="1171852" y="5424963"/>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1171852" y="5093558"/>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906E28BC-6CA2-452D-97A8-38E6A2ED8842}"/>
              </a:ext>
            </a:extLst>
          </p:cNvPr>
          <p:cNvSpPr txBox="1"/>
          <p:nvPr/>
        </p:nvSpPr>
        <p:spPr>
          <a:xfrm>
            <a:off x="7306029" y="3458669"/>
            <a:ext cx="2694374" cy="276999"/>
          </a:xfrm>
          <a:prstGeom prst="rect">
            <a:avLst/>
          </a:prstGeom>
          <a:noFill/>
        </p:spPr>
        <p:txBody>
          <a:bodyPr wrap="square" rtlCol="0">
            <a:spAutoFit/>
          </a:bodyPr>
          <a:lstStyle/>
          <a:p>
            <a:r>
              <a:rPr lang="es-CO" sz="1200" dirty="0"/>
              <a:t>Al dar </a:t>
            </a:r>
            <a:r>
              <a:rPr lang="es-CO" sz="1200" dirty="0" err="1"/>
              <a:t>click</a:t>
            </a:r>
            <a:r>
              <a:rPr lang="es-CO" sz="1200" dirty="0"/>
              <a:t> en una fila ir a vista 2.</a:t>
            </a:r>
          </a:p>
        </p:txBody>
      </p:sp>
      <p:sp>
        <p:nvSpPr>
          <p:cNvPr id="69" name="CuadroTexto 68">
            <a:extLst>
              <a:ext uri="{FF2B5EF4-FFF2-40B4-BE49-F238E27FC236}">
                <a16:creationId xmlns:a16="http://schemas.microsoft.com/office/drawing/2014/main" id="{03399D8D-8E69-48E5-A23B-0F6B20720A60}"/>
              </a:ext>
            </a:extLst>
          </p:cNvPr>
          <p:cNvSpPr txBox="1"/>
          <p:nvPr/>
        </p:nvSpPr>
        <p:spPr>
          <a:xfrm>
            <a:off x="6765015" y="2474629"/>
            <a:ext cx="1278385" cy="276999"/>
          </a:xfrm>
          <a:prstGeom prst="rect">
            <a:avLst/>
          </a:prstGeom>
          <a:noFill/>
        </p:spPr>
        <p:txBody>
          <a:bodyPr wrap="square" rtlCol="0">
            <a:spAutoFit/>
          </a:bodyPr>
          <a:lstStyle/>
          <a:p>
            <a:r>
              <a:rPr lang="es-CO" sz="1200" dirty="0"/>
              <a:t>Buscar</a:t>
            </a:r>
          </a:p>
        </p:txBody>
      </p:sp>
      <p:sp>
        <p:nvSpPr>
          <p:cNvPr id="76" name="Rectángulo 75">
            <a:extLst>
              <a:ext uri="{FF2B5EF4-FFF2-40B4-BE49-F238E27FC236}">
                <a16:creationId xmlns:a16="http://schemas.microsoft.com/office/drawing/2014/main" id="{EFA997C6-E456-4475-A89E-7B343886E64B}"/>
              </a:ext>
            </a:extLst>
          </p:cNvPr>
          <p:cNvSpPr/>
          <p:nvPr/>
        </p:nvSpPr>
        <p:spPr>
          <a:xfrm>
            <a:off x="549674" y="1433036"/>
            <a:ext cx="6862439" cy="13500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7" name="CuadroTexto 76">
            <a:extLst>
              <a:ext uri="{FF2B5EF4-FFF2-40B4-BE49-F238E27FC236}">
                <a16:creationId xmlns:a16="http://schemas.microsoft.com/office/drawing/2014/main" id="{AD9B38A0-971F-4A96-9C63-E4B6B0C59888}"/>
              </a:ext>
            </a:extLst>
          </p:cNvPr>
          <p:cNvSpPr txBox="1"/>
          <p:nvPr/>
        </p:nvSpPr>
        <p:spPr>
          <a:xfrm>
            <a:off x="626235" y="1600637"/>
            <a:ext cx="2840855" cy="369332"/>
          </a:xfrm>
          <a:prstGeom prst="rect">
            <a:avLst/>
          </a:prstGeom>
          <a:noFill/>
        </p:spPr>
        <p:txBody>
          <a:bodyPr wrap="square" rtlCol="0">
            <a:spAutoFit/>
          </a:bodyPr>
          <a:lstStyle/>
          <a:p>
            <a:r>
              <a:rPr lang="es-CO" dirty="0"/>
              <a:t>Buscar proveedores</a:t>
            </a:r>
          </a:p>
        </p:txBody>
      </p:sp>
      <p:sp>
        <p:nvSpPr>
          <p:cNvPr id="78" name="Rectángulo 77">
            <a:extLst>
              <a:ext uri="{FF2B5EF4-FFF2-40B4-BE49-F238E27FC236}">
                <a16:creationId xmlns:a16="http://schemas.microsoft.com/office/drawing/2014/main" id="{5004536D-CC15-425D-BEA5-BA32FE657349}"/>
              </a:ext>
            </a:extLst>
          </p:cNvPr>
          <p:cNvSpPr/>
          <p:nvPr/>
        </p:nvSpPr>
        <p:spPr>
          <a:xfrm>
            <a:off x="1594646" y="2200801"/>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9" name="Rectángulo 78">
            <a:extLst>
              <a:ext uri="{FF2B5EF4-FFF2-40B4-BE49-F238E27FC236}">
                <a16:creationId xmlns:a16="http://schemas.microsoft.com/office/drawing/2014/main" id="{CC4C35D7-A187-4A2B-9789-6EBA879577F1}"/>
              </a:ext>
            </a:extLst>
          </p:cNvPr>
          <p:cNvSpPr/>
          <p:nvPr/>
        </p:nvSpPr>
        <p:spPr>
          <a:xfrm>
            <a:off x="3384977" y="2204478"/>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0" name="CuadroTexto 79">
            <a:extLst>
              <a:ext uri="{FF2B5EF4-FFF2-40B4-BE49-F238E27FC236}">
                <a16:creationId xmlns:a16="http://schemas.microsoft.com/office/drawing/2014/main" id="{DA97886C-793A-4355-A248-46738EC2FED3}"/>
              </a:ext>
            </a:extLst>
          </p:cNvPr>
          <p:cNvSpPr txBox="1"/>
          <p:nvPr/>
        </p:nvSpPr>
        <p:spPr>
          <a:xfrm>
            <a:off x="697260" y="2159115"/>
            <a:ext cx="1278385" cy="276999"/>
          </a:xfrm>
          <a:prstGeom prst="rect">
            <a:avLst/>
          </a:prstGeom>
          <a:noFill/>
        </p:spPr>
        <p:txBody>
          <a:bodyPr wrap="square" rtlCol="0">
            <a:spAutoFit/>
          </a:bodyPr>
          <a:lstStyle/>
          <a:p>
            <a:r>
              <a:rPr lang="es-CO" sz="1200" dirty="0"/>
              <a:t>NIT/CC</a:t>
            </a:r>
          </a:p>
        </p:txBody>
      </p:sp>
      <p:sp>
        <p:nvSpPr>
          <p:cNvPr id="81" name="CuadroTexto 80">
            <a:extLst>
              <a:ext uri="{FF2B5EF4-FFF2-40B4-BE49-F238E27FC236}">
                <a16:creationId xmlns:a16="http://schemas.microsoft.com/office/drawing/2014/main" id="{984E524F-52C7-446F-A13A-D4BD35AFB10D}"/>
              </a:ext>
            </a:extLst>
          </p:cNvPr>
          <p:cNvSpPr txBox="1"/>
          <p:nvPr/>
        </p:nvSpPr>
        <p:spPr>
          <a:xfrm>
            <a:off x="2451711" y="2141619"/>
            <a:ext cx="1278385" cy="461665"/>
          </a:xfrm>
          <a:prstGeom prst="rect">
            <a:avLst/>
          </a:prstGeom>
          <a:noFill/>
        </p:spPr>
        <p:txBody>
          <a:bodyPr wrap="square" rtlCol="0">
            <a:spAutoFit/>
          </a:bodyPr>
          <a:lstStyle/>
          <a:p>
            <a:r>
              <a:rPr lang="es-CO" sz="1200" dirty="0"/>
              <a:t>Nombre de proveedor</a:t>
            </a:r>
          </a:p>
        </p:txBody>
      </p:sp>
      <p:sp>
        <p:nvSpPr>
          <p:cNvPr id="82" name="Rectángulo 81">
            <a:extLst>
              <a:ext uri="{FF2B5EF4-FFF2-40B4-BE49-F238E27FC236}">
                <a16:creationId xmlns:a16="http://schemas.microsoft.com/office/drawing/2014/main" id="{8054215D-5E13-4373-94CD-28530CBDD620}"/>
              </a:ext>
            </a:extLst>
          </p:cNvPr>
          <p:cNvSpPr/>
          <p:nvPr/>
        </p:nvSpPr>
        <p:spPr>
          <a:xfrm>
            <a:off x="4868288" y="2196136"/>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CuadroTexto 82">
            <a:extLst>
              <a:ext uri="{FF2B5EF4-FFF2-40B4-BE49-F238E27FC236}">
                <a16:creationId xmlns:a16="http://schemas.microsoft.com/office/drawing/2014/main" id="{9B1E06F9-5955-4EA4-A274-4EC9455BAE9A}"/>
              </a:ext>
            </a:extLst>
          </p:cNvPr>
          <p:cNvSpPr txBox="1"/>
          <p:nvPr/>
        </p:nvSpPr>
        <p:spPr>
          <a:xfrm>
            <a:off x="4303629" y="2188383"/>
            <a:ext cx="1278385" cy="276999"/>
          </a:xfrm>
          <a:prstGeom prst="rect">
            <a:avLst/>
          </a:prstGeom>
          <a:noFill/>
        </p:spPr>
        <p:txBody>
          <a:bodyPr wrap="square" rtlCol="0">
            <a:spAutoFit/>
          </a:bodyPr>
          <a:lstStyle/>
          <a:p>
            <a:r>
              <a:rPr lang="es-CO" sz="1200" dirty="0"/>
              <a:t>estado</a:t>
            </a:r>
          </a:p>
        </p:txBody>
      </p:sp>
      <p:cxnSp>
        <p:nvCxnSpPr>
          <p:cNvPr id="86" name="Conector recto de flecha 85">
            <a:extLst>
              <a:ext uri="{FF2B5EF4-FFF2-40B4-BE49-F238E27FC236}">
                <a16:creationId xmlns:a16="http://schemas.microsoft.com/office/drawing/2014/main" id="{9A635954-7571-441B-88E6-2D7C06386281}"/>
              </a:ext>
            </a:extLst>
          </p:cNvPr>
          <p:cNvCxnSpPr>
            <a:cxnSpLocks/>
          </p:cNvCxnSpPr>
          <p:nvPr/>
        </p:nvCxnSpPr>
        <p:spPr>
          <a:xfrm flipH="1">
            <a:off x="3271393" y="2745490"/>
            <a:ext cx="3750844" cy="177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ector recto de flecha 87">
            <a:extLst>
              <a:ext uri="{FF2B5EF4-FFF2-40B4-BE49-F238E27FC236}">
                <a16:creationId xmlns:a16="http://schemas.microsoft.com/office/drawing/2014/main" id="{DF2179B0-71D6-4876-B92B-8D255D54821C}"/>
              </a:ext>
            </a:extLst>
          </p:cNvPr>
          <p:cNvCxnSpPr>
            <a:cxnSpLocks/>
          </p:cNvCxnSpPr>
          <p:nvPr/>
        </p:nvCxnSpPr>
        <p:spPr>
          <a:xfrm flipH="1">
            <a:off x="3933385" y="3777836"/>
            <a:ext cx="3179554" cy="1502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C96BF459-0DC2-4FAB-A5ED-1E88257CAA4A}"/>
              </a:ext>
            </a:extLst>
          </p:cNvPr>
          <p:cNvSpPr txBox="1"/>
          <p:nvPr/>
        </p:nvSpPr>
        <p:spPr>
          <a:xfrm>
            <a:off x="5841417" y="383362"/>
            <a:ext cx="5973355" cy="461665"/>
          </a:xfrm>
          <a:prstGeom prst="rect">
            <a:avLst/>
          </a:prstGeom>
          <a:noFill/>
        </p:spPr>
        <p:txBody>
          <a:bodyPr wrap="square" rtlCol="0">
            <a:spAutoFit/>
          </a:bodyPr>
          <a:lstStyle/>
          <a:p>
            <a:r>
              <a:rPr lang="es-CO" sz="1200" b="1" dirty="0" err="1"/>
              <a:t>revision_proveedor</a:t>
            </a:r>
            <a:r>
              <a:rPr lang="es-CO" sz="1200" b="1" dirty="0"/>
              <a:t>: </a:t>
            </a:r>
            <a:r>
              <a:rPr lang="es-CO" sz="1200" dirty="0"/>
              <a:t>Id, </a:t>
            </a:r>
            <a:r>
              <a:rPr lang="es-CO" sz="1200" dirty="0" err="1"/>
              <a:t>id_proveedor</a:t>
            </a:r>
            <a:r>
              <a:rPr lang="es-CO" sz="1200" dirty="0"/>
              <a:t>, </a:t>
            </a:r>
            <a:r>
              <a:rPr lang="es-CO" sz="1200" dirty="0" err="1"/>
              <a:t>fecha_creación</a:t>
            </a:r>
            <a:r>
              <a:rPr lang="es-CO" sz="1200" dirty="0"/>
              <a:t>, estado.</a:t>
            </a:r>
          </a:p>
          <a:p>
            <a:r>
              <a:rPr lang="es-CO" sz="1200" dirty="0"/>
              <a:t>Crear columna “estado” en tabla documentos.</a:t>
            </a:r>
          </a:p>
        </p:txBody>
      </p:sp>
      <p:sp>
        <p:nvSpPr>
          <p:cNvPr id="47" name="CuadroTexto 46">
            <a:extLst>
              <a:ext uri="{FF2B5EF4-FFF2-40B4-BE49-F238E27FC236}">
                <a16:creationId xmlns:a16="http://schemas.microsoft.com/office/drawing/2014/main" id="{7296802D-0991-4347-9449-ABF6C9FF8EDC}"/>
              </a:ext>
            </a:extLst>
          </p:cNvPr>
          <p:cNvSpPr txBox="1"/>
          <p:nvPr/>
        </p:nvSpPr>
        <p:spPr>
          <a:xfrm>
            <a:off x="6072326" y="0"/>
            <a:ext cx="2467407" cy="369332"/>
          </a:xfrm>
          <a:prstGeom prst="rect">
            <a:avLst/>
          </a:prstGeom>
          <a:noFill/>
        </p:spPr>
        <p:txBody>
          <a:bodyPr wrap="none" rtlCol="0">
            <a:spAutoFit/>
          </a:bodyPr>
          <a:lstStyle/>
          <a:p>
            <a:r>
              <a:rPr lang="es-CO" dirty="0"/>
              <a:t>Tablas en base de datos:</a:t>
            </a:r>
          </a:p>
        </p:txBody>
      </p:sp>
      <p:sp>
        <p:nvSpPr>
          <p:cNvPr id="49" name="CuadroTexto 48">
            <a:extLst>
              <a:ext uri="{FF2B5EF4-FFF2-40B4-BE49-F238E27FC236}">
                <a16:creationId xmlns:a16="http://schemas.microsoft.com/office/drawing/2014/main" id="{3C92E945-0151-4695-8A79-F2FB53B27531}"/>
              </a:ext>
            </a:extLst>
          </p:cNvPr>
          <p:cNvSpPr txBox="1"/>
          <p:nvPr/>
        </p:nvSpPr>
        <p:spPr>
          <a:xfrm>
            <a:off x="7233156" y="5096321"/>
            <a:ext cx="1278385" cy="276999"/>
          </a:xfrm>
          <a:prstGeom prst="rect">
            <a:avLst/>
          </a:prstGeom>
          <a:noFill/>
        </p:spPr>
        <p:txBody>
          <a:bodyPr wrap="square" rtlCol="0">
            <a:spAutoFit/>
          </a:bodyPr>
          <a:lstStyle/>
          <a:p>
            <a:r>
              <a:rPr lang="es-CO" sz="1200" dirty="0"/>
              <a:t>renovadas</a:t>
            </a:r>
          </a:p>
        </p:txBody>
      </p:sp>
      <p:sp>
        <p:nvSpPr>
          <p:cNvPr id="51" name="CuadroTexto 50">
            <a:extLst>
              <a:ext uri="{FF2B5EF4-FFF2-40B4-BE49-F238E27FC236}">
                <a16:creationId xmlns:a16="http://schemas.microsoft.com/office/drawing/2014/main" id="{45F5F7A0-C4F8-4464-9861-0ABE27394185}"/>
              </a:ext>
            </a:extLst>
          </p:cNvPr>
          <p:cNvSpPr txBox="1"/>
          <p:nvPr/>
        </p:nvSpPr>
        <p:spPr>
          <a:xfrm>
            <a:off x="1145957" y="5490637"/>
            <a:ext cx="1278385" cy="276999"/>
          </a:xfrm>
          <a:prstGeom prst="rect">
            <a:avLst/>
          </a:prstGeom>
          <a:noFill/>
        </p:spPr>
        <p:txBody>
          <a:bodyPr wrap="square" rtlCol="0">
            <a:spAutoFit/>
          </a:bodyPr>
          <a:lstStyle/>
          <a:p>
            <a:r>
              <a:rPr lang="es-CO" sz="1200" dirty="0"/>
              <a:t>456</a:t>
            </a:r>
          </a:p>
        </p:txBody>
      </p:sp>
      <p:sp>
        <p:nvSpPr>
          <p:cNvPr id="52" name="CuadroTexto 51">
            <a:extLst>
              <a:ext uri="{FF2B5EF4-FFF2-40B4-BE49-F238E27FC236}">
                <a16:creationId xmlns:a16="http://schemas.microsoft.com/office/drawing/2014/main" id="{7F9EAE48-2AF4-4491-9748-1A9D3FAFB40C}"/>
              </a:ext>
            </a:extLst>
          </p:cNvPr>
          <p:cNvSpPr txBox="1"/>
          <p:nvPr/>
        </p:nvSpPr>
        <p:spPr>
          <a:xfrm>
            <a:off x="3058725" y="5490637"/>
            <a:ext cx="1278385" cy="276999"/>
          </a:xfrm>
          <a:prstGeom prst="rect">
            <a:avLst/>
          </a:prstGeom>
          <a:noFill/>
        </p:spPr>
        <p:txBody>
          <a:bodyPr wrap="square" rtlCol="0">
            <a:spAutoFit/>
          </a:bodyPr>
          <a:lstStyle/>
          <a:p>
            <a:r>
              <a:rPr lang="es-CO" sz="1200" dirty="0" err="1"/>
              <a:t>ana</a:t>
            </a:r>
            <a:endParaRPr lang="es-CO" sz="1200" dirty="0"/>
          </a:p>
        </p:txBody>
      </p:sp>
      <p:cxnSp>
        <p:nvCxnSpPr>
          <p:cNvPr id="53" name="Conector recto 52">
            <a:extLst>
              <a:ext uri="{FF2B5EF4-FFF2-40B4-BE49-F238E27FC236}">
                <a16:creationId xmlns:a16="http://schemas.microsoft.com/office/drawing/2014/main" id="{5AD47E23-CF2F-46E9-AF94-996FF61A2A8B}"/>
              </a:ext>
            </a:extLst>
          </p:cNvPr>
          <p:cNvCxnSpPr>
            <a:cxnSpLocks/>
          </p:cNvCxnSpPr>
          <p:nvPr/>
        </p:nvCxnSpPr>
        <p:spPr>
          <a:xfrm>
            <a:off x="1171852" y="5767636"/>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6F0E6BCB-6F7A-4783-A549-7F3EE5A06FA5}"/>
              </a:ext>
            </a:extLst>
          </p:cNvPr>
          <p:cNvSpPr txBox="1"/>
          <p:nvPr/>
        </p:nvSpPr>
        <p:spPr>
          <a:xfrm>
            <a:off x="7233156" y="5438994"/>
            <a:ext cx="1278385" cy="276999"/>
          </a:xfrm>
          <a:prstGeom prst="rect">
            <a:avLst/>
          </a:prstGeom>
          <a:noFill/>
        </p:spPr>
        <p:txBody>
          <a:bodyPr wrap="square" rtlCol="0">
            <a:spAutoFit/>
          </a:bodyPr>
          <a:lstStyle/>
          <a:p>
            <a:r>
              <a:rPr lang="es-CO" sz="1200" dirty="0"/>
              <a:t>Activa</a:t>
            </a:r>
          </a:p>
        </p:txBody>
      </p:sp>
      <p:sp>
        <p:nvSpPr>
          <p:cNvPr id="55" name="CuadroTexto 54">
            <a:extLst>
              <a:ext uri="{FF2B5EF4-FFF2-40B4-BE49-F238E27FC236}">
                <a16:creationId xmlns:a16="http://schemas.microsoft.com/office/drawing/2014/main" id="{6A7A546D-78A3-423E-B772-24B3B0AA83F3}"/>
              </a:ext>
            </a:extLst>
          </p:cNvPr>
          <p:cNvSpPr txBox="1"/>
          <p:nvPr/>
        </p:nvSpPr>
        <p:spPr>
          <a:xfrm>
            <a:off x="1145957" y="5861867"/>
            <a:ext cx="1278385" cy="276999"/>
          </a:xfrm>
          <a:prstGeom prst="rect">
            <a:avLst/>
          </a:prstGeom>
          <a:noFill/>
        </p:spPr>
        <p:txBody>
          <a:bodyPr wrap="square" rtlCol="0">
            <a:spAutoFit/>
          </a:bodyPr>
          <a:lstStyle/>
          <a:p>
            <a:r>
              <a:rPr lang="es-CO" sz="1200" dirty="0"/>
              <a:t>789</a:t>
            </a:r>
          </a:p>
        </p:txBody>
      </p:sp>
      <p:sp>
        <p:nvSpPr>
          <p:cNvPr id="56" name="CuadroTexto 55">
            <a:extLst>
              <a:ext uri="{FF2B5EF4-FFF2-40B4-BE49-F238E27FC236}">
                <a16:creationId xmlns:a16="http://schemas.microsoft.com/office/drawing/2014/main" id="{EFEAF46F-F83A-48D2-A773-86DD86B64F3B}"/>
              </a:ext>
            </a:extLst>
          </p:cNvPr>
          <p:cNvSpPr txBox="1"/>
          <p:nvPr/>
        </p:nvSpPr>
        <p:spPr>
          <a:xfrm>
            <a:off x="3058725" y="5861867"/>
            <a:ext cx="1278385" cy="276999"/>
          </a:xfrm>
          <a:prstGeom prst="rect">
            <a:avLst/>
          </a:prstGeom>
          <a:noFill/>
        </p:spPr>
        <p:txBody>
          <a:bodyPr wrap="square" rtlCol="0">
            <a:spAutoFit/>
          </a:bodyPr>
          <a:lstStyle/>
          <a:p>
            <a:r>
              <a:rPr lang="es-CO" sz="1200" dirty="0" err="1"/>
              <a:t>jacobo</a:t>
            </a:r>
            <a:endParaRPr lang="es-CO" sz="1200" dirty="0"/>
          </a:p>
        </p:txBody>
      </p:sp>
      <p:cxnSp>
        <p:nvCxnSpPr>
          <p:cNvPr id="57" name="Conector recto 56">
            <a:extLst>
              <a:ext uri="{FF2B5EF4-FFF2-40B4-BE49-F238E27FC236}">
                <a16:creationId xmlns:a16="http://schemas.microsoft.com/office/drawing/2014/main" id="{79C97DB9-DCBC-422B-8941-5F8E9E6635A2}"/>
              </a:ext>
            </a:extLst>
          </p:cNvPr>
          <p:cNvCxnSpPr>
            <a:cxnSpLocks/>
          </p:cNvCxnSpPr>
          <p:nvPr/>
        </p:nvCxnSpPr>
        <p:spPr>
          <a:xfrm>
            <a:off x="1171852" y="6138866"/>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281C72A1-9E76-4DCB-8BAD-72DDC644FEBE}"/>
              </a:ext>
            </a:extLst>
          </p:cNvPr>
          <p:cNvSpPr txBox="1"/>
          <p:nvPr/>
        </p:nvSpPr>
        <p:spPr>
          <a:xfrm>
            <a:off x="7233156" y="5810224"/>
            <a:ext cx="1278385" cy="276999"/>
          </a:xfrm>
          <a:prstGeom prst="rect">
            <a:avLst/>
          </a:prstGeom>
          <a:noFill/>
        </p:spPr>
        <p:txBody>
          <a:bodyPr wrap="square" rtlCol="0">
            <a:spAutoFit/>
          </a:bodyPr>
          <a:lstStyle/>
          <a:p>
            <a:r>
              <a:rPr lang="es-CO" sz="1200" dirty="0"/>
              <a:t>reproceso</a:t>
            </a:r>
          </a:p>
        </p:txBody>
      </p:sp>
      <p:sp>
        <p:nvSpPr>
          <p:cNvPr id="61" name="CuadroTexto 60">
            <a:extLst>
              <a:ext uri="{FF2B5EF4-FFF2-40B4-BE49-F238E27FC236}">
                <a16:creationId xmlns:a16="http://schemas.microsoft.com/office/drawing/2014/main" id="{E3A452FA-A7AF-49CB-BB6F-9CF7E5DB3A0E}"/>
              </a:ext>
            </a:extLst>
          </p:cNvPr>
          <p:cNvSpPr txBox="1"/>
          <p:nvPr/>
        </p:nvSpPr>
        <p:spPr>
          <a:xfrm>
            <a:off x="1145957" y="6137530"/>
            <a:ext cx="1278385" cy="276999"/>
          </a:xfrm>
          <a:prstGeom prst="rect">
            <a:avLst/>
          </a:prstGeom>
          <a:noFill/>
        </p:spPr>
        <p:txBody>
          <a:bodyPr wrap="square" rtlCol="0">
            <a:spAutoFit/>
          </a:bodyPr>
          <a:lstStyle/>
          <a:p>
            <a:r>
              <a:rPr lang="es-CO" sz="1200" dirty="0"/>
              <a:t>101112</a:t>
            </a:r>
          </a:p>
        </p:txBody>
      </p:sp>
      <p:sp>
        <p:nvSpPr>
          <p:cNvPr id="62" name="CuadroTexto 61">
            <a:extLst>
              <a:ext uri="{FF2B5EF4-FFF2-40B4-BE49-F238E27FC236}">
                <a16:creationId xmlns:a16="http://schemas.microsoft.com/office/drawing/2014/main" id="{2E5D281F-651D-4984-A414-1F3EAF3DFA16}"/>
              </a:ext>
            </a:extLst>
          </p:cNvPr>
          <p:cNvSpPr txBox="1"/>
          <p:nvPr/>
        </p:nvSpPr>
        <p:spPr>
          <a:xfrm>
            <a:off x="3058725" y="6137530"/>
            <a:ext cx="1278385" cy="276999"/>
          </a:xfrm>
          <a:prstGeom prst="rect">
            <a:avLst/>
          </a:prstGeom>
          <a:noFill/>
        </p:spPr>
        <p:txBody>
          <a:bodyPr wrap="square" rtlCol="0">
            <a:spAutoFit/>
          </a:bodyPr>
          <a:lstStyle/>
          <a:p>
            <a:r>
              <a:rPr lang="es-CO" sz="1200" dirty="0" err="1"/>
              <a:t>felipe</a:t>
            </a:r>
            <a:endParaRPr lang="es-CO" sz="1200" dirty="0"/>
          </a:p>
        </p:txBody>
      </p:sp>
      <p:cxnSp>
        <p:nvCxnSpPr>
          <p:cNvPr id="63" name="Conector recto 62">
            <a:extLst>
              <a:ext uri="{FF2B5EF4-FFF2-40B4-BE49-F238E27FC236}">
                <a16:creationId xmlns:a16="http://schemas.microsoft.com/office/drawing/2014/main" id="{9354C9AC-49E4-43D5-8076-5B22932FEFB4}"/>
              </a:ext>
            </a:extLst>
          </p:cNvPr>
          <p:cNvCxnSpPr>
            <a:cxnSpLocks/>
          </p:cNvCxnSpPr>
          <p:nvPr/>
        </p:nvCxnSpPr>
        <p:spPr>
          <a:xfrm>
            <a:off x="1171852" y="6414529"/>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CuadroTexto 63">
            <a:extLst>
              <a:ext uri="{FF2B5EF4-FFF2-40B4-BE49-F238E27FC236}">
                <a16:creationId xmlns:a16="http://schemas.microsoft.com/office/drawing/2014/main" id="{60649F6C-5589-430F-8125-2217B2C93ADB}"/>
              </a:ext>
            </a:extLst>
          </p:cNvPr>
          <p:cNvSpPr txBox="1"/>
          <p:nvPr/>
        </p:nvSpPr>
        <p:spPr>
          <a:xfrm>
            <a:off x="7233156" y="6085887"/>
            <a:ext cx="1278385" cy="276999"/>
          </a:xfrm>
          <a:prstGeom prst="rect">
            <a:avLst/>
          </a:prstGeom>
          <a:noFill/>
        </p:spPr>
        <p:txBody>
          <a:bodyPr wrap="square" rtlCol="0">
            <a:spAutoFit/>
          </a:bodyPr>
          <a:lstStyle/>
          <a:p>
            <a:r>
              <a:rPr lang="es-CO" sz="1200" dirty="0"/>
              <a:t>reproceso</a:t>
            </a:r>
          </a:p>
        </p:txBody>
      </p:sp>
      <p:sp>
        <p:nvSpPr>
          <p:cNvPr id="65" name="CuadroTexto 64">
            <a:extLst>
              <a:ext uri="{FF2B5EF4-FFF2-40B4-BE49-F238E27FC236}">
                <a16:creationId xmlns:a16="http://schemas.microsoft.com/office/drawing/2014/main" id="{870FDCED-FC3F-424B-A72D-4ADF618DFE57}"/>
              </a:ext>
            </a:extLst>
          </p:cNvPr>
          <p:cNvSpPr txBox="1"/>
          <p:nvPr/>
        </p:nvSpPr>
        <p:spPr>
          <a:xfrm>
            <a:off x="1486876" y="3114467"/>
            <a:ext cx="2694374" cy="1015663"/>
          </a:xfrm>
          <a:prstGeom prst="rect">
            <a:avLst/>
          </a:prstGeom>
          <a:noFill/>
        </p:spPr>
        <p:txBody>
          <a:bodyPr wrap="square" rtlCol="0">
            <a:spAutoFit/>
          </a:bodyPr>
          <a:lstStyle/>
          <a:p>
            <a:r>
              <a:rPr lang="es-CO" sz="1200" dirty="0"/>
              <a:t>La lista siempre aparece así no se hallan seleccionado filtros, se listan todas las tareas, primero se muestran las tareas con estado “renovadas”, luego las “activas”, luego “reproceso”.</a:t>
            </a:r>
          </a:p>
        </p:txBody>
      </p:sp>
    </p:spTree>
    <p:extLst>
      <p:ext uri="{BB962C8B-B14F-4D97-AF65-F5344CB8AC3E}">
        <p14:creationId xmlns:p14="http://schemas.microsoft.com/office/powerpoint/2010/main" val="288624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201182" y="5973927"/>
            <a:ext cx="1278385" cy="276999"/>
          </a:xfrm>
          <a:prstGeom prst="rect">
            <a:avLst/>
          </a:prstGeom>
          <a:noFill/>
          <a:ln>
            <a:solidFill>
              <a:schemeClr val="tx1"/>
            </a:solidFill>
          </a:ln>
        </p:spPr>
        <p:txBody>
          <a:bodyPr wrap="square" rtlCol="0">
            <a:spAutoFit/>
          </a:bodyPr>
          <a:lstStyle>
            <a:defPPr>
              <a:defRPr lang="es-CO"/>
            </a:defPPr>
            <a:lvl1pPr>
              <a:defRPr sz="1200"/>
            </a:lvl1pPr>
          </a:lstStyle>
          <a:p>
            <a:r>
              <a:rPr lang="es-CO"/>
              <a:t>guardar</a:t>
            </a:r>
            <a:endParaRPr lang="es-CO" dirty="0"/>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09"/>
            <a:ext cx="6862439" cy="1340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123</a:t>
            </a:r>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NIT/CC</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Nombre del proveedor</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solidFill>
                  <a:schemeClr val="tx1"/>
                </a:solidFill>
              </a:rPr>
              <a:t>andres</a:t>
            </a:r>
            <a:endParaRPr lang="es-CO" dirty="0">
              <a:solidFill>
                <a:schemeClr val="tx1"/>
              </a:solidFill>
            </a:endParaRPr>
          </a:p>
        </p:txBody>
      </p:sp>
      <p:sp>
        <p:nvSpPr>
          <p:cNvPr id="41" name="CuadroTexto 40">
            <a:extLst>
              <a:ext uri="{FF2B5EF4-FFF2-40B4-BE49-F238E27FC236}">
                <a16:creationId xmlns:a16="http://schemas.microsoft.com/office/drawing/2014/main" id="{92BB1D7F-C0BC-4B48-84A5-8CAEAE7931E4}"/>
              </a:ext>
            </a:extLst>
          </p:cNvPr>
          <p:cNvSpPr txBox="1"/>
          <p:nvPr/>
        </p:nvSpPr>
        <p:spPr>
          <a:xfrm>
            <a:off x="9352994" y="1019863"/>
            <a:ext cx="2281561" cy="646331"/>
          </a:xfrm>
          <a:prstGeom prst="rect">
            <a:avLst/>
          </a:prstGeom>
          <a:noFill/>
        </p:spPr>
        <p:txBody>
          <a:bodyPr wrap="square" rtlCol="0">
            <a:spAutoFit/>
          </a:bodyPr>
          <a:lstStyle/>
          <a:p>
            <a:r>
              <a:rPr lang="es-CO" sz="1200" dirty="0"/>
              <a:t>No son editables, se trae lo que se colocó en vista 1, debe quedar en base de datos</a:t>
            </a:r>
          </a:p>
        </p:txBody>
      </p:sp>
      <p:sp>
        <p:nvSpPr>
          <p:cNvPr id="33" name="Rectángulo 32">
            <a:extLst>
              <a:ext uri="{FF2B5EF4-FFF2-40B4-BE49-F238E27FC236}">
                <a16:creationId xmlns:a16="http://schemas.microsoft.com/office/drawing/2014/main" id="{4E0BAAAF-8C45-4855-8EDF-569B3C80358B}"/>
              </a:ext>
            </a:extLst>
          </p:cNvPr>
          <p:cNvSpPr/>
          <p:nvPr/>
        </p:nvSpPr>
        <p:spPr>
          <a:xfrm>
            <a:off x="624395" y="3136476"/>
            <a:ext cx="10005133" cy="2723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23A937D2-BD86-4F91-89A7-64A4CB8DA739}"/>
              </a:ext>
            </a:extLst>
          </p:cNvPr>
          <p:cNvSpPr txBox="1"/>
          <p:nvPr/>
        </p:nvSpPr>
        <p:spPr>
          <a:xfrm>
            <a:off x="624395" y="2706456"/>
            <a:ext cx="2840855" cy="369332"/>
          </a:xfrm>
          <a:prstGeom prst="rect">
            <a:avLst/>
          </a:prstGeom>
          <a:noFill/>
        </p:spPr>
        <p:txBody>
          <a:bodyPr wrap="square" rtlCol="0">
            <a:spAutoFit/>
          </a:bodyPr>
          <a:lstStyle/>
          <a:p>
            <a:r>
              <a:rPr lang="es-CO" dirty="0"/>
              <a:t>Documentos a revisar:</a:t>
            </a:r>
          </a:p>
        </p:txBody>
      </p:sp>
      <p:sp>
        <p:nvSpPr>
          <p:cNvPr id="43" name="CuadroTexto 42">
            <a:extLst>
              <a:ext uri="{FF2B5EF4-FFF2-40B4-BE49-F238E27FC236}">
                <a16:creationId xmlns:a16="http://schemas.microsoft.com/office/drawing/2014/main" id="{8BD6D1AA-BCDA-41AC-9140-E717DB191FD7}"/>
              </a:ext>
            </a:extLst>
          </p:cNvPr>
          <p:cNvSpPr txBox="1"/>
          <p:nvPr/>
        </p:nvSpPr>
        <p:spPr>
          <a:xfrm>
            <a:off x="3040970" y="3412175"/>
            <a:ext cx="1783306" cy="276999"/>
          </a:xfrm>
          <a:prstGeom prst="rect">
            <a:avLst/>
          </a:prstGeom>
          <a:noFill/>
        </p:spPr>
        <p:txBody>
          <a:bodyPr wrap="square" rtlCol="0">
            <a:spAutoFit/>
          </a:bodyPr>
          <a:lstStyle/>
          <a:p>
            <a:r>
              <a:rPr lang="es-CO" sz="1200" dirty="0"/>
              <a:t>Descargar documento</a:t>
            </a:r>
          </a:p>
        </p:txBody>
      </p:sp>
      <p:sp>
        <p:nvSpPr>
          <p:cNvPr id="44" name="CuadroTexto 43">
            <a:extLst>
              <a:ext uri="{FF2B5EF4-FFF2-40B4-BE49-F238E27FC236}">
                <a16:creationId xmlns:a16="http://schemas.microsoft.com/office/drawing/2014/main" id="{48E4EF9F-1EA1-4B4C-B8F3-56B8FA5A6DDB}"/>
              </a:ext>
            </a:extLst>
          </p:cNvPr>
          <p:cNvSpPr txBox="1"/>
          <p:nvPr/>
        </p:nvSpPr>
        <p:spPr>
          <a:xfrm>
            <a:off x="1128202" y="3761022"/>
            <a:ext cx="1278385" cy="276999"/>
          </a:xfrm>
          <a:prstGeom prst="rect">
            <a:avLst/>
          </a:prstGeom>
          <a:noFill/>
        </p:spPr>
        <p:txBody>
          <a:bodyPr wrap="square" rtlCol="0">
            <a:spAutoFit/>
          </a:bodyPr>
          <a:lstStyle/>
          <a:p>
            <a:r>
              <a:rPr lang="es-CO" sz="1200" dirty="0"/>
              <a:t>1</a:t>
            </a:r>
          </a:p>
        </p:txBody>
      </p:sp>
      <p:sp>
        <p:nvSpPr>
          <p:cNvPr id="46" name="CuadroTexto 45">
            <a:extLst>
              <a:ext uri="{FF2B5EF4-FFF2-40B4-BE49-F238E27FC236}">
                <a16:creationId xmlns:a16="http://schemas.microsoft.com/office/drawing/2014/main" id="{A82477D1-4FC7-4275-870A-B1F59B5DF7DC}"/>
              </a:ext>
            </a:extLst>
          </p:cNvPr>
          <p:cNvSpPr txBox="1"/>
          <p:nvPr/>
        </p:nvSpPr>
        <p:spPr>
          <a:xfrm>
            <a:off x="3040970" y="3761022"/>
            <a:ext cx="1939402" cy="276999"/>
          </a:xfrm>
          <a:prstGeom prst="rect">
            <a:avLst/>
          </a:prstGeom>
          <a:noFill/>
        </p:spPr>
        <p:txBody>
          <a:bodyPr wrap="square" rtlCol="0">
            <a:spAutoFit/>
          </a:bodyPr>
          <a:lstStyle/>
          <a:p>
            <a:r>
              <a:rPr lang="es-CO" sz="1200" dirty="0"/>
              <a:t>Licencia ambiental</a:t>
            </a:r>
          </a:p>
        </p:txBody>
      </p:sp>
      <p:cxnSp>
        <p:nvCxnSpPr>
          <p:cNvPr id="47" name="Conector recto 46">
            <a:extLst>
              <a:ext uri="{FF2B5EF4-FFF2-40B4-BE49-F238E27FC236}">
                <a16:creationId xmlns:a16="http://schemas.microsoft.com/office/drawing/2014/main" id="{692E6444-C03E-4512-A76C-B39D8053A629}"/>
              </a:ext>
            </a:extLst>
          </p:cNvPr>
          <p:cNvCxnSpPr/>
          <p:nvPr/>
        </p:nvCxnSpPr>
        <p:spPr>
          <a:xfrm>
            <a:off x="1154097" y="403802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83EB51D1-C75F-4398-9356-3C3DCD8EEECA}"/>
              </a:ext>
            </a:extLst>
          </p:cNvPr>
          <p:cNvCxnSpPr/>
          <p:nvPr/>
        </p:nvCxnSpPr>
        <p:spPr>
          <a:xfrm>
            <a:off x="1154097" y="3706616"/>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0D5A6129-32AF-40C0-BAA0-82507F380D55}"/>
              </a:ext>
            </a:extLst>
          </p:cNvPr>
          <p:cNvSpPr txBox="1"/>
          <p:nvPr/>
        </p:nvSpPr>
        <p:spPr>
          <a:xfrm>
            <a:off x="1128202" y="4090076"/>
            <a:ext cx="1278385" cy="276999"/>
          </a:xfrm>
          <a:prstGeom prst="rect">
            <a:avLst/>
          </a:prstGeom>
          <a:noFill/>
        </p:spPr>
        <p:txBody>
          <a:bodyPr wrap="square" rtlCol="0">
            <a:spAutoFit/>
          </a:bodyPr>
          <a:lstStyle/>
          <a:p>
            <a:r>
              <a:rPr lang="es-CO" sz="1200" dirty="0"/>
              <a:t>2</a:t>
            </a:r>
          </a:p>
        </p:txBody>
      </p:sp>
      <p:sp>
        <p:nvSpPr>
          <p:cNvPr id="51" name="CuadroTexto 50">
            <a:extLst>
              <a:ext uri="{FF2B5EF4-FFF2-40B4-BE49-F238E27FC236}">
                <a16:creationId xmlns:a16="http://schemas.microsoft.com/office/drawing/2014/main" id="{C53BE6E8-52EC-43F3-91A5-F2D03BCD208C}"/>
              </a:ext>
            </a:extLst>
          </p:cNvPr>
          <p:cNvSpPr txBox="1"/>
          <p:nvPr/>
        </p:nvSpPr>
        <p:spPr>
          <a:xfrm>
            <a:off x="3040970" y="4090076"/>
            <a:ext cx="2850843" cy="276999"/>
          </a:xfrm>
          <a:prstGeom prst="rect">
            <a:avLst/>
          </a:prstGeom>
          <a:noFill/>
        </p:spPr>
        <p:txBody>
          <a:bodyPr wrap="square" rtlCol="0">
            <a:spAutoFit/>
          </a:bodyPr>
          <a:lstStyle/>
          <a:p>
            <a:r>
              <a:rPr lang="es-CO" sz="1200" dirty="0"/>
              <a:t>Cuenta bancaria</a:t>
            </a:r>
          </a:p>
        </p:txBody>
      </p:sp>
      <p:cxnSp>
        <p:nvCxnSpPr>
          <p:cNvPr id="52" name="Conector recto 51">
            <a:extLst>
              <a:ext uri="{FF2B5EF4-FFF2-40B4-BE49-F238E27FC236}">
                <a16:creationId xmlns:a16="http://schemas.microsoft.com/office/drawing/2014/main" id="{DAC5E16A-DD2A-406E-B29C-D845025A34A5}"/>
              </a:ext>
            </a:extLst>
          </p:cNvPr>
          <p:cNvCxnSpPr/>
          <p:nvPr/>
        </p:nvCxnSpPr>
        <p:spPr>
          <a:xfrm>
            <a:off x="1154097" y="4367075"/>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B18EF877-9393-4CF8-9E22-39AA356C6E3E}"/>
              </a:ext>
            </a:extLst>
          </p:cNvPr>
          <p:cNvCxnSpPr/>
          <p:nvPr/>
        </p:nvCxnSpPr>
        <p:spPr>
          <a:xfrm>
            <a:off x="1154097" y="4035670"/>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4EE766E5-D700-4757-A3D6-EEA6CB933D2A}"/>
              </a:ext>
            </a:extLst>
          </p:cNvPr>
          <p:cNvSpPr txBox="1"/>
          <p:nvPr/>
        </p:nvSpPr>
        <p:spPr>
          <a:xfrm>
            <a:off x="1128202" y="4434572"/>
            <a:ext cx="1278385" cy="276999"/>
          </a:xfrm>
          <a:prstGeom prst="rect">
            <a:avLst/>
          </a:prstGeom>
          <a:noFill/>
        </p:spPr>
        <p:txBody>
          <a:bodyPr wrap="square" rtlCol="0">
            <a:spAutoFit/>
          </a:bodyPr>
          <a:lstStyle/>
          <a:p>
            <a:r>
              <a:rPr lang="es-CO" sz="1200" dirty="0"/>
              <a:t>3</a:t>
            </a:r>
          </a:p>
        </p:txBody>
      </p:sp>
      <p:sp>
        <p:nvSpPr>
          <p:cNvPr id="55" name="CuadroTexto 54">
            <a:extLst>
              <a:ext uri="{FF2B5EF4-FFF2-40B4-BE49-F238E27FC236}">
                <a16:creationId xmlns:a16="http://schemas.microsoft.com/office/drawing/2014/main" id="{0866AE77-1CC7-4881-BD74-6C94BAE9D79B}"/>
              </a:ext>
            </a:extLst>
          </p:cNvPr>
          <p:cNvSpPr txBox="1"/>
          <p:nvPr/>
        </p:nvSpPr>
        <p:spPr>
          <a:xfrm>
            <a:off x="3040970" y="4434572"/>
            <a:ext cx="1939402" cy="276999"/>
          </a:xfrm>
          <a:prstGeom prst="rect">
            <a:avLst/>
          </a:prstGeom>
          <a:noFill/>
        </p:spPr>
        <p:txBody>
          <a:bodyPr wrap="square" rtlCol="0">
            <a:spAutoFit/>
          </a:bodyPr>
          <a:lstStyle/>
          <a:p>
            <a:r>
              <a:rPr lang="es-CO" sz="1200" dirty="0"/>
              <a:t>Licencia de </a:t>
            </a:r>
            <a:r>
              <a:rPr lang="es-CO" sz="1200" dirty="0" err="1"/>
              <a:t>construccion</a:t>
            </a:r>
            <a:endParaRPr lang="es-CO" sz="1200" dirty="0"/>
          </a:p>
        </p:txBody>
      </p:sp>
      <p:cxnSp>
        <p:nvCxnSpPr>
          <p:cNvPr id="56" name="Conector recto 55">
            <a:extLst>
              <a:ext uri="{FF2B5EF4-FFF2-40B4-BE49-F238E27FC236}">
                <a16:creationId xmlns:a16="http://schemas.microsoft.com/office/drawing/2014/main" id="{445E9472-7FB1-47AF-B560-D3B58B79CD2B}"/>
              </a:ext>
            </a:extLst>
          </p:cNvPr>
          <p:cNvCxnSpPr/>
          <p:nvPr/>
        </p:nvCxnSpPr>
        <p:spPr>
          <a:xfrm>
            <a:off x="1154097" y="471157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108141A0-541D-4610-B13C-4D8E5019397F}"/>
              </a:ext>
            </a:extLst>
          </p:cNvPr>
          <p:cNvCxnSpPr/>
          <p:nvPr/>
        </p:nvCxnSpPr>
        <p:spPr>
          <a:xfrm>
            <a:off x="1154097" y="4380166"/>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2C9711F9-F6B8-4B5C-9937-D63B3B8922E2}"/>
              </a:ext>
            </a:extLst>
          </p:cNvPr>
          <p:cNvCxnSpPr>
            <a:cxnSpLocks/>
          </p:cNvCxnSpPr>
          <p:nvPr/>
        </p:nvCxnSpPr>
        <p:spPr>
          <a:xfrm flipV="1">
            <a:off x="5575176" y="2935910"/>
            <a:ext cx="2009314" cy="57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EE33022D-6C72-472D-9B95-AA4E97292626}"/>
              </a:ext>
            </a:extLst>
          </p:cNvPr>
          <p:cNvSpPr txBox="1"/>
          <p:nvPr/>
        </p:nvSpPr>
        <p:spPr>
          <a:xfrm>
            <a:off x="766437" y="5990998"/>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sp>
        <p:nvSpPr>
          <p:cNvPr id="60" name="Rectángulo 59">
            <a:extLst>
              <a:ext uri="{FF2B5EF4-FFF2-40B4-BE49-F238E27FC236}">
                <a16:creationId xmlns:a16="http://schemas.microsoft.com/office/drawing/2014/main" id="{90F66455-73C1-42FD-B9ED-F224C046D840}"/>
              </a:ext>
            </a:extLst>
          </p:cNvPr>
          <p:cNvSpPr/>
          <p:nvPr/>
        </p:nvSpPr>
        <p:spPr>
          <a:xfrm>
            <a:off x="524518" y="2218843"/>
            <a:ext cx="11142964" cy="4337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CuadroTexto 61">
            <a:extLst>
              <a:ext uri="{FF2B5EF4-FFF2-40B4-BE49-F238E27FC236}">
                <a16:creationId xmlns:a16="http://schemas.microsoft.com/office/drawing/2014/main" id="{F6BDDF3B-F093-45C9-B8A9-51447C6BC888}"/>
              </a:ext>
            </a:extLst>
          </p:cNvPr>
          <p:cNvSpPr txBox="1"/>
          <p:nvPr/>
        </p:nvSpPr>
        <p:spPr>
          <a:xfrm>
            <a:off x="7696198" y="2438091"/>
            <a:ext cx="3783369" cy="646331"/>
          </a:xfrm>
          <a:prstGeom prst="rect">
            <a:avLst/>
          </a:prstGeom>
          <a:noFill/>
        </p:spPr>
        <p:txBody>
          <a:bodyPr wrap="square" rtlCol="0">
            <a:spAutoFit/>
          </a:bodyPr>
          <a:lstStyle/>
          <a:p>
            <a:r>
              <a:rPr lang="es-CO" sz="1200" dirty="0"/>
              <a:t>Si se presiona se descarga el documento. Los documentos se sacan de la tabla “documentos”, agregar campo “estado” en tabla “documentos”.</a:t>
            </a:r>
          </a:p>
        </p:txBody>
      </p:sp>
      <p:sp>
        <p:nvSpPr>
          <p:cNvPr id="63" name="CuadroTexto 62">
            <a:extLst>
              <a:ext uri="{FF2B5EF4-FFF2-40B4-BE49-F238E27FC236}">
                <a16:creationId xmlns:a16="http://schemas.microsoft.com/office/drawing/2014/main" id="{2F24D51A-B5E0-4776-811C-32E8C2AFB87D}"/>
              </a:ext>
            </a:extLst>
          </p:cNvPr>
          <p:cNvSpPr txBox="1"/>
          <p:nvPr/>
        </p:nvSpPr>
        <p:spPr>
          <a:xfrm>
            <a:off x="7057005" y="3385056"/>
            <a:ext cx="1278385" cy="276999"/>
          </a:xfrm>
          <a:prstGeom prst="rect">
            <a:avLst/>
          </a:prstGeom>
          <a:noFill/>
        </p:spPr>
        <p:txBody>
          <a:bodyPr wrap="square" rtlCol="0">
            <a:spAutoFit/>
          </a:bodyPr>
          <a:lstStyle/>
          <a:p>
            <a:r>
              <a:rPr lang="es-CO" sz="1200" dirty="0"/>
              <a:t>Aceptar/rechazar</a:t>
            </a:r>
          </a:p>
        </p:txBody>
      </p:sp>
      <p:cxnSp>
        <p:nvCxnSpPr>
          <p:cNvPr id="73" name="Conector recto de flecha 72">
            <a:extLst>
              <a:ext uri="{FF2B5EF4-FFF2-40B4-BE49-F238E27FC236}">
                <a16:creationId xmlns:a16="http://schemas.microsoft.com/office/drawing/2014/main" id="{6AD84155-D222-4B3F-A6B9-8B3DC5A2B1FB}"/>
              </a:ext>
            </a:extLst>
          </p:cNvPr>
          <p:cNvCxnSpPr>
            <a:cxnSpLocks/>
          </p:cNvCxnSpPr>
          <p:nvPr/>
        </p:nvCxnSpPr>
        <p:spPr>
          <a:xfrm>
            <a:off x="6755907" y="1324579"/>
            <a:ext cx="2317072" cy="67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BF2497E4-2036-4E87-B082-7012A8135701}"/>
              </a:ext>
            </a:extLst>
          </p:cNvPr>
          <p:cNvSpPr txBox="1"/>
          <p:nvPr/>
        </p:nvSpPr>
        <p:spPr>
          <a:xfrm>
            <a:off x="932155" y="301841"/>
            <a:ext cx="4572000" cy="369332"/>
          </a:xfrm>
          <a:prstGeom prst="rect">
            <a:avLst/>
          </a:prstGeom>
          <a:noFill/>
        </p:spPr>
        <p:txBody>
          <a:bodyPr wrap="square" rtlCol="0">
            <a:spAutoFit/>
          </a:bodyPr>
          <a:lstStyle/>
          <a:p>
            <a:r>
              <a:rPr lang="es-CO" dirty="0"/>
              <a:t>Revisión documentos de proveedores vista 2</a:t>
            </a:r>
          </a:p>
        </p:txBody>
      </p:sp>
      <p:sp>
        <p:nvSpPr>
          <p:cNvPr id="50" name="CuadroTexto 49">
            <a:extLst>
              <a:ext uri="{FF2B5EF4-FFF2-40B4-BE49-F238E27FC236}">
                <a16:creationId xmlns:a16="http://schemas.microsoft.com/office/drawing/2014/main" id="{38CB8382-3AC0-45A2-B886-2662B6676C73}"/>
              </a:ext>
            </a:extLst>
          </p:cNvPr>
          <p:cNvSpPr txBox="1"/>
          <p:nvPr/>
        </p:nvSpPr>
        <p:spPr>
          <a:xfrm>
            <a:off x="710212" y="1722988"/>
            <a:ext cx="1696375" cy="276999"/>
          </a:xfrm>
          <a:prstGeom prst="rect">
            <a:avLst/>
          </a:prstGeom>
          <a:noFill/>
        </p:spPr>
        <p:txBody>
          <a:bodyPr wrap="square" rtlCol="0">
            <a:spAutoFit/>
          </a:bodyPr>
          <a:lstStyle/>
          <a:p>
            <a:r>
              <a:rPr lang="es-CO" sz="1200" dirty="0"/>
              <a:t>Estado de la </a:t>
            </a:r>
            <a:r>
              <a:rPr lang="es-CO" sz="1200" dirty="0" err="1"/>
              <a:t>revision</a:t>
            </a:r>
            <a:endParaRPr lang="es-CO" sz="1200" dirty="0"/>
          </a:p>
        </p:txBody>
      </p:sp>
      <p:sp>
        <p:nvSpPr>
          <p:cNvPr id="61" name="Rectángulo 60">
            <a:extLst>
              <a:ext uri="{FF2B5EF4-FFF2-40B4-BE49-F238E27FC236}">
                <a16:creationId xmlns:a16="http://schemas.microsoft.com/office/drawing/2014/main" id="{B52D8E0F-1470-4EF5-BB56-FD976EF29CB0}"/>
              </a:ext>
            </a:extLst>
          </p:cNvPr>
          <p:cNvSpPr/>
          <p:nvPr/>
        </p:nvSpPr>
        <p:spPr>
          <a:xfrm>
            <a:off x="2721378" y="174152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Activa</a:t>
            </a:r>
          </a:p>
        </p:txBody>
      </p:sp>
      <p:pic>
        <p:nvPicPr>
          <p:cNvPr id="75" name="Imagen 74">
            <a:extLst>
              <a:ext uri="{FF2B5EF4-FFF2-40B4-BE49-F238E27FC236}">
                <a16:creationId xmlns:a16="http://schemas.microsoft.com/office/drawing/2014/main" id="{24018F67-9552-4892-95BF-3C853181CBD1}"/>
              </a:ext>
            </a:extLst>
          </p:cNvPr>
          <p:cNvPicPr>
            <a:picLocks noChangeAspect="1"/>
          </p:cNvPicPr>
          <p:nvPr/>
        </p:nvPicPr>
        <p:blipFill rotWithShape="1">
          <a:blip r:embed="rId2"/>
          <a:srcRect l="67937" t="59936" r="30230" b="36025"/>
          <a:stretch/>
        </p:blipFill>
        <p:spPr>
          <a:xfrm>
            <a:off x="7581532" y="3754094"/>
            <a:ext cx="223424" cy="276999"/>
          </a:xfrm>
          <a:prstGeom prst="rect">
            <a:avLst/>
          </a:prstGeom>
        </p:spPr>
      </p:pic>
      <p:pic>
        <p:nvPicPr>
          <p:cNvPr id="76" name="Imagen 75">
            <a:extLst>
              <a:ext uri="{FF2B5EF4-FFF2-40B4-BE49-F238E27FC236}">
                <a16:creationId xmlns:a16="http://schemas.microsoft.com/office/drawing/2014/main" id="{86E991DB-1403-4210-81AC-F5669F0FAA35}"/>
              </a:ext>
            </a:extLst>
          </p:cNvPr>
          <p:cNvPicPr>
            <a:picLocks noChangeAspect="1"/>
          </p:cNvPicPr>
          <p:nvPr/>
        </p:nvPicPr>
        <p:blipFill rotWithShape="1">
          <a:blip r:embed="rId2"/>
          <a:srcRect l="67937" t="59936" r="30230" b="36025"/>
          <a:stretch/>
        </p:blipFill>
        <p:spPr>
          <a:xfrm>
            <a:off x="7581532" y="4083100"/>
            <a:ext cx="223424" cy="276999"/>
          </a:xfrm>
          <a:prstGeom prst="rect">
            <a:avLst/>
          </a:prstGeom>
        </p:spPr>
      </p:pic>
      <p:pic>
        <p:nvPicPr>
          <p:cNvPr id="77" name="Imagen 76">
            <a:extLst>
              <a:ext uri="{FF2B5EF4-FFF2-40B4-BE49-F238E27FC236}">
                <a16:creationId xmlns:a16="http://schemas.microsoft.com/office/drawing/2014/main" id="{C92035B3-6EBE-423B-A2C9-A95FFC819C02}"/>
              </a:ext>
            </a:extLst>
          </p:cNvPr>
          <p:cNvPicPr>
            <a:picLocks noChangeAspect="1"/>
          </p:cNvPicPr>
          <p:nvPr/>
        </p:nvPicPr>
        <p:blipFill rotWithShape="1">
          <a:blip r:embed="rId2"/>
          <a:srcRect l="67937" t="59936" r="30230" b="36025"/>
          <a:stretch/>
        </p:blipFill>
        <p:spPr>
          <a:xfrm>
            <a:off x="7581526" y="4420674"/>
            <a:ext cx="223424" cy="276999"/>
          </a:xfrm>
          <a:prstGeom prst="rect">
            <a:avLst/>
          </a:prstGeom>
        </p:spPr>
      </p:pic>
      <p:sp>
        <p:nvSpPr>
          <p:cNvPr id="78" name="CuadroTexto 77">
            <a:extLst>
              <a:ext uri="{FF2B5EF4-FFF2-40B4-BE49-F238E27FC236}">
                <a16:creationId xmlns:a16="http://schemas.microsoft.com/office/drawing/2014/main" id="{58491AB6-2C30-4272-8F80-2B053DCDFD1A}"/>
              </a:ext>
            </a:extLst>
          </p:cNvPr>
          <p:cNvSpPr txBox="1"/>
          <p:nvPr/>
        </p:nvSpPr>
        <p:spPr>
          <a:xfrm>
            <a:off x="2969206" y="5995301"/>
            <a:ext cx="1696375" cy="276999"/>
          </a:xfrm>
          <a:prstGeom prst="rect">
            <a:avLst/>
          </a:prstGeom>
          <a:noFill/>
        </p:spPr>
        <p:txBody>
          <a:bodyPr wrap="square" rtlCol="0">
            <a:spAutoFit/>
          </a:bodyPr>
          <a:lstStyle/>
          <a:p>
            <a:r>
              <a:rPr lang="es-CO" sz="1200" dirty="0"/>
              <a:t>Estado de la </a:t>
            </a:r>
            <a:r>
              <a:rPr lang="es-CO" sz="1200" dirty="0" err="1"/>
              <a:t>revision</a:t>
            </a:r>
            <a:endParaRPr lang="es-CO" sz="1200" dirty="0"/>
          </a:p>
        </p:txBody>
      </p:sp>
      <p:sp>
        <p:nvSpPr>
          <p:cNvPr id="79" name="Rectángulo 78">
            <a:extLst>
              <a:ext uri="{FF2B5EF4-FFF2-40B4-BE49-F238E27FC236}">
                <a16:creationId xmlns:a16="http://schemas.microsoft.com/office/drawing/2014/main" id="{E2F285E1-776E-4B8B-913A-7FC5A7A587A5}"/>
              </a:ext>
            </a:extLst>
          </p:cNvPr>
          <p:cNvSpPr/>
          <p:nvPr/>
        </p:nvSpPr>
        <p:spPr>
          <a:xfrm>
            <a:off x="4980372" y="6013836"/>
            <a:ext cx="2076633"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cxnSp>
        <p:nvCxnSpPr>
          <p:cNvPr id="80" name="Conector recto de flecha 79">
            <a:extLst>
              <a:ext uri="{FF2B5EF4-FFF2-40B4-BE49-F238E27FC236}">
                <a16:creationId xmlns:a16="http://schemas.microsoft.com/office/drawing/2014/main" id="{9E62704D-4363-4F61-ADCD-535BDA087D98}"/>
              </a:ext>
            </a:extLst>
          </p:cNvPr>
          <p:cNvCxnSpPr>
            <a:cxnSpLocks/>
          </p:cNvCxnSpPr>
          <p:nvPr/>
        </p:nvCxnSpPr>
        <p:spPr>
          <a:xfrm flipV="1">
            <a:off x="6619780" y="5533421"/>
            <a:ext cx="1387878" cy="437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CuadroTexto 80">
            <a:extLst>
              <a:ext uri="{FF2B5EF4-FFF2-40B4-BE49-F238E27FC236}">
                <a16:creationId xmlns:a16="http://schemas.microsoft.com/office/drawing/2014/main" id="{FC71E50D-B9B5-4BB5-BC9B-0A2B479A5268}"/>
              </a:ext>
            </a:extLst>
          </p:cNvPr>
          <p:cNvSpPr txBox="1"/>
          <p:nvPr/>
        </p:nvSpPr>
        <p:spPr>
          <a:xfrm>
            <a:off x="7581526" y="4878850"/>
            <a:ext cx="3144177" cy="461665"/>
          </a:xfrm>
          <a:prstGeom prst="rect">
            <a:avLst/>
          </a:prstGeom>
          <a:noFill/>
        </p:spPr>
        <p:txBody>
          <a:bodyPr wrap="square" rtlCol="0">
            <a:spAutoFit/>
          </a:bodyPr>
          <a:lstStyle/>
          <a:p>
            <a:r>
              <a:rPr lang="es-CO" sz="1200" dirty="0"/>
              <a:t>Combo con opciones: </a:t>
            </a:r>
            <a:r>
              <a:rPr lang="es-MX" sz="1200" dirty="0"/>
              <a:t>"activa", "reproceso", "finalizada".</a:t>
            </a:r>
            <a:r>
              <a:rPr lang="es-CO" sz="1200" dirty="0"/>
              <a:t> </a:t>
            </a:r>
          </a:p>
        </p:txBody>
      </p:sp>
    </p:spTree>
    <p:extLst>
      <p:ext uri="{BB962C8B-B14F-4D97-AF65-F5344CB8AC3E}">
        <p14:creationId xmlns:p14="http://schemas.microsoft.com/office/powerpoint/2010/main" val="74713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BF2497E4-2036-4E87-B082-7012A8135701}"/>
              </a:ext>
            </a:extLst>
          </p:cNvPr>
          <p:cNvSpPr txBox="1"/>
          <p:nvPr/>
        </p:nvSpPr>
        <p:spPr>
          <a:xfrm>
            <a:off x="239697" y="195521"/>
            <a:ext cx="10531138" cy="369332"/>
          </a:xfrm>
          <a:prstGeom prst="rect">
            <a:avLst/>
          </a:prstGeom>
          <a:noFill/>
        </p:spPr>
        <p:txBody>
          <a:bodyPr wrap="square" rtlCol="0">
            <a:spAutoFit/>
          </a:bodyPr>
          <a:lstStyle/>
          <a:p>
            <a:r>
              <a:rPr lang="es-CO" dirty="0"/>
              <a:t>Revisión documentos de proveedores vista 3, esta vista ya existe, es la de documentos de la inscripción </a:t>
            </a:r>
          </a:p>
        </p:txBody>
      </p:sp>
      <p:pic>
        <p:nvPicPr>
          <p:cNvPr id="3" name="Imagen 2">
            <a:extLst>
              <a:ext uri="{FF2B5EF4-FFF2-40B4-BE49-F238E27FC236}">
                <a16:creationId xmlns:a16="http://schemas.microsoft.com/office/drawing/2014/main" id="{E1B6037A-444C-4DCD-9C32-DC208A59E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90" y="1705728"/>
            <a:ext cx="7312461" cy="3233479"/>
          </a:xfrm>
          <a:prstGeom prst="rect">
            <a:avLst/>
          </a:prstGeom>
        </p:spPr>
      </p:pic>
      <p:cxnSp>
        <p:nvCxnSpPr>
          <p:cNvPr id="64" name="Conector recto de flecha 63">
            <a:extLst>
              <a:ext uri="{FF2B5EF4-FFF2-40B4-BE49-F238E27FC236}">
                <a16:creationId xmlns:a16="http://schemas.microsoft.com/office/drawing/2014/main" id="{3F2F9298-4187-420D-98C6-61997F698363}"/>
              </a:ext>
            </a:extLst>
          </p:cNvPr>
          <p:cNvCxnSpPr>
            <a:cxnSpLocks/>
          </p:cNvCxnSpPr>
          <p:nvPr/>
        </p:nvCxnSpPr>
        <p:spPr>
          <a:xfrm flipV="1">
            <a:off x="6800294" y="2310079"/>
            <a:ext cx="2009314" cy="57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5CC3D963-6D9E-431E-9372-190F65379A94}"/>
              </a:ext>
            </a:extLst>
          </p:cNvPr>
          <p:cNvSpPr txBox="1"/>
          <p:nvPr/>
        </p:nvSpPr>
        <p:spPr>
          <a:xfrm>
            <a:off x="8921316" y="1812260"/>
            <a:ext cx="3144177" cy="646331"/>
          </a:xfrm>
          <a:prstGeom prst="rect">
            <a:avLst/>
          </a:prstGeom>
          <a:noFill/>
        </p:spPr>
        <p:txBody>
          <a:bodyPr wrap="square" rtlCol="0">
            <a:spAutoFit/>
          </a:bodyPr>
          <a:lstStyle/>
          <a:p>
            <a:r>
              <a:rPr lang="es-CO" sz="1200" dirty="0"/>
              <a:t>Solo se mostrarán los documentos rechazados.</a:t>
            </a:r>
          </a:p>
          <a:p>
            <a:r>
              <a:rPr lang="es-CO" sz="1200" dirty="0"/>
              <a:t>Cuando se guardan se cambia el estado de cada documento a “</a:t>
            </a:r>
            <a:r>
              <a:rPr lang="es-CO" sz="1200"/>
              <a:t>renovado”</a:t>
            </a:r>
            <a:endParaRPr lang="es-CO" sz="1200" dirty="0"/>
          </a:p>
        </p:txBody>
      </p:sp>
    </p:spTree>
    <p:extLst>
      <p:ext uri="{BB962C8B-B14F-4D97-AF65-F5344CB8AC3E}">
        <p14:creationId xmlns:p14="http://schemas.microsoft.com/office/powerpoint/2010/main" val="60378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424257" cy="369332"/>
          </a:xfrm>
          <a:prstGeom prst="rect">
            <a:avLst/>
          </a:prstGeom>
          <a:noFill/>
        </p:spPr>
        <p:txBody>
          <a:bodyPr wrap="square" rtlCol="0">
            <a:spAutoFit/>
          </a:bodyPr>
          <a:lstStyle/>
          <a:p>
            <a:r>
              <a:rPr lang="es-CO" dirty="0"/>
              <a:t>Evaluación de proveedores historia de usuario:</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013710D-0275-489E-9711-6C9C1BA19AB6}"/>
              </a:ext>
            </a:extLst>
          </p:cNvPr>
          <p:cNvSpPr/>
          <p:nvPr/>
        </p:nvSpPr>
        <p:spPr>
          <a:xfrm>
            <a:off x="541538" y="1305341"/>
            <a:ext cx="11283518" cy="2677656"/>
          </a:xfrm>
          <a:prstGeom prst="rect">
            <a:avLst/>
          </a:prstGeom>
        </p:spPr>
        <p:txBody>
          <a:bodyPr wrap="square">
            <a:spAutoFit/>
          </a:bodyPr>
          <a:lstStyle/>
          <a:p>
            <a:r>
              <a:rPr lang="es-MX" sz="1200" dirty="0"/>
              <a:t>1. El sistema debe tener una pantalla que permita escoger al proveedor a evaluar a través de un filtro relacionado al NIT/CC y un filtro relacionado al nombre del proveedor.</a:t>
            </a:r>
          </a:p>
          <a:p>
            <a:r>
              <a:rPr lang="es-MX" sz="1200" dirty="0"/>
              <a:t>2. EL sistema debe guardar en base de datos la fecha de creación de la evaluación y sus respectivo semestre (1 o 2).</a:t>
            </a:r>
          </a:p>
          <a:p>
            <a:r>
              <a:rPr lang="es-MX" sz="1200" dirty="0"/>
              <a:t>2. El sistema debe permitir agregar o quitar criterios de evaluación con sus respectivos pesos (de 1 a 100%) a través de la base de datos.</a:t>
            </a:r>
          </a:p>
          <a:p>
            <a:r>
              <a:rPr lang="es-MX" sz="1200" dirty="0"/>
              <a:t>3. El sistema debe permitir calificar al proveedor seleccionado por cada criterio con un puntaje de uno (1) a diez (10).</a:t>
            </a:r>
          </a:p>
          <a:p>
            <a:r>
              <a:rPr lang="es-MX" sz="1200" dirty="0"/>
              <a:t>4. El sistema debe calcular el resultado de cada criterio dividiendo el puntaje por la relevancia del criterio.</a:t>
            </a:r>
          </a:p>
          <a:p>
            <a:r>
              <a:rPr lang="es-MX" sz="1200" dirty="0"/>
              <a:t>5. El sistema debe calcular el resultado total de calificación del proveedor sumando todos los resultados obtenidos en el criterio de aceptación 4.</a:t>
            </a:r>
          </a:p>
          <a:p>
            <a:r>
              <a:rPr lang="es-MX" sz="1200" dirty="0"/>
              <a:t>6. El sistema debe registrar los resultados de cada evaluación en base de datos, si el resultado total de evaluación es mayor a 9, se debe enviar un correo automático que notifique el excelente rendimiento del proveedor, este correo debe contener el siguiente mensaje: "Tengo el agrado de comunicarme con usted para felicitarlo por su desempeño laboral en el semestre (insertar semestre) del (insertar año),  hemos podido contar con usted para cumplir con todos nuestros clientes. Su labor como proveedor este semestre ha sido excelente. La empresa (ingresar nombre de la empresa) le agradece por su compromiso".</a:t>
            </a:r>
          </a:p>
          <a:p>
            <a:r>
              <a:rPr lang="es-MX" sz="1200" dirty="0"/>
              <a:t>7. El sistema debe contar con una pantalla que permita visualizar todas las evaluaciones realizadas hasta el momento, dicha pantalla debe contar con los siguientes filtros: NIT/CC, año, semestre y nombre de proveedor. Se deben contemplar los siguientes datos de la evaluación: criterios, pesos de los criterios, puntuación de cada criterio, fecha de la evaluación, nombre del proveedor, NIT/CC y resultado total de la evaluación.</a:t>
            </a:r>
          </a:p>
          <a:p>
            <a:r>
              <a:rPr lang="es-MX" sz="1200" dirty="0"/>
              <a:t>8. El sistema debe contar con una opción para imprimir los resultados de la evaluación.</a:t>
            </a:r>
            <a:endParaRPr lang="es-CO" sz="1200" dirty="0"/>
          </a:p>
        </p:txBody>
      </p:sp>
      <p:sp>
        <p:nvSpPr>
          <p:cNvPr id="6" name="CuadroTexto 5">
            <a:extLst>
              <a:ext uri="{FF2B5EF4-FFF2-40B4-BE49-F238E27FC236}">
                <a16:creationId xmlns:a16="http://schemas.microsoft.com/office/drawing/2014/main" id="{49251DAF-449C-42E6-B1E3-BAFCE20F1FE7}"/>
              </a:ext>
            </a:extLst>
          </p:cNvPr>
          <p:cNvSpPr txBox="1"/>
          <p:nvPr/>
        </p:nvSpPr>
        <p:spPr>
          <a:xfrm>
            <a:off x="2845178" y="5086436"/>
            <a:ext cx="8028036" cy="830997"/>
          </a:xfrm>
          <a:prstGeom prst="rect">
            <a:avLst/>
          </a:prstGeom>
          <a:noFill/>
        </p:spPr>
        <p:txBody>
          <a:bodyPr wrap="square" rtlCol="0">
            <a:spAutoFit/>
          </a:bodyPr>
          <a:lstStyle/>
          <a:p>
            <a:r>
              <a:rPr lang="es-CO" sz="1200" b="1" dirty="0" err="1"/>
              <a:t>Evaluacion_proveedor</a:t>
            </a:r>
            <a:r>
              <a:rPr lang="es-CO" sz="1200" b="1" dirty="0"/>
              <a:t>: </a:t>
            </a:r>
            <a:r>
              <a:rPr lang="es-CO" sz="1200" dirty="0"/>
              <a:t>Id, titulo, descripción, </a:t>
            </a:r>
            <a:r>
              <a:rPr lang="es-CO" sz="1200" dirty="0" err="1"/>
              <a:t>fecha_creación</a:t>
            </a:r>
            <a:r>
              <a:rPr lang="es-CO" sz="1200" dirty="0"/>
              <a:t>, </a:t>
            </a:r>
            <a:r>
              <a:rPr lang="es-CO" sz="1200" dirty="0" err="1"/>
              <a:t>id_proveedor</a:t>
            </a:r>
            <a:r>
              <a:rPr lang="es-CO" sz="1200" dirty="0"/>
              <a:t>, </a:t>
            </a:r>
            <a:r>
              <a:rPr lang="es-CO" sz="1200" dirty="0" err="1"/>
              <a:t>calificación_total</a:t>
            </a:r>
            <a:r>
              <a:rPr lang="es-CO" sz="1200" dirty="0"/>
              <a:t>.</a:t>
            </a:r>
          </a:p>
          <a:p>
            <a:r>
              <a:rPr lang="es-CO" sz="1200" b="1" dirty="0" err="1"/>
              <a:t>Datos_selección</a:t>
            </a:r>
            <a:r>
              <a:rPr lang="es-CO" sz="1200" b="1" dirty="0"/>
              <a:t>: </a:t>
            </a:r>
            <a:r>
              <a:rPr lang="es-CO" sz="1200" dirty="0"/>
              <a:t>id, </a:t>
            </a:r>
            <a:r>
              <a:rPr lang="es-CO" sz="1200" dirty="0" err="1"/>
              <a:t>id_evaluación</a:t>
            </a:r>
            <a:r>
              <a:rPr lang="es-CO" sz="1200" dirty="0"/>
              <a:t> (es el id de la tabla </a:t>
            </a:r>
            <a:r>
              <a:rPr lang="es-CO" sz="1200" dirty="0" err="1"/>
              <a:t>evaluación_proveedor</a:t>
            </a:r>
            <a:r>
              <a:rPr lang="es-CO" sz="1200" dirty="0"/>
              <a:t>, es decir, llave </a:t>
            </a:r>
            <a:r>
              <a:rPr lang="es-CO" sz="1200" dirty="0" err="1"/>
              <a:t>foranea</a:t>
            </a:r>
            <a:r>
              <a:rPr lang="es-CO" sz="1200" dirty="0"/>
              <a:t>), </a:t>
            </a:r>
            <a:r>
              <a:rPr lang="es-CO" sz="1200" dirty="0" err="1"/>
              <a:t>id_criterio</a:t>
            </a:r>
            <a:r>
              <a:rPr lang="es-CO" sz="1200" dirty="0"/>
              <a:t>, </a:t>
            </a:r>
            <a:r>
              <a:rPr lang="es-CO" sz="1200" dirty="0" err="1"/>
              <a:t>calificación_criterio</a:t>
            </a:r>
            <a:r>
              <a:rPr lang="es-CO" sz="1200" dirty="0"/>
              <a:t>.</a:t>
            </a:r>
          </a:p>
          <a:p>
            <a:r>
              <a:rPr lang="es-CO" sz="1200" b="1" dirty="0" err="1"/>
              <a:t>Criterios_evaluacion</a:t>
            </a:r>
            <a:r>
              <a:rPr lang="es-CO" sz="1200" b="1" dirty="0"/>
              <a:t>: </a:t>
            </a:r>
            <a:r>
              <a:rPr lang="es-CO" sz="1200" dirty="0"/>
              <a:t>id, criterio, descripción, peso.</a:t>
            </a:r>
          </a:p>
        </p:txBody>
      </p:sp>
      <p:sp>
        <p:nvSpPr>
          <p:cNvPr id="7" name="CuadroTexto 6">
            <a:extLst>
              <a:ext uri="{FF2B5EF4-FFF2-40B4-BE49-F238E27FC236}">
                <a16:creationId xmlns:a16="http://schemas.microsoft.com/office/drawing/2014/main" id="{2D3E2D67-ECBE-4341-BC7D-F686CB4F3F95}"/>
              </a:ext>
            </a:extLst>
          </p:cNvPr>
          <p:cNvSpPr txBox="1"/>
          <p:nvPr/>
        </p:nvSpPr>
        <p:spPr>
          <a:xfrm>
            <a:off x="697513" y="5086436"/>
            <a:ext cx="1978348" cy="646331"/>
          </a:xfrm>
          <a:prstGeom prst="rect">
            <a:avLst/>
          </a:prstGeom>
          <a:noFill/>
        </p:spPr>
        <p:txBody>
          <a:bodyPr wrap="square" rtlCol="0">
            <a:spAutoFit/>
          </a:bodyPr>
          <a:lstStyle/>
          <a:p>
            <a:r>
              <a:rPr lang="es-CO" dirty="0"/>
              <a:t>Tablas en base de datos:</a:t>
            </a:r>
          </a:p>
        </p:txBody>
      </p:sp>
    </p:spTree>
    <p:extLst>
      <p:ext uri="{BB962C8B-B14F-4D97-AF65-F5344CB8AC3E}">
        <p14:creationId xmlns:p14="http://schemas.microsoft.com/office/powerpoint/2010/main" val="266794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Evaluación de proveedores vista 1</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549674" y="2778680"/>
            <a:ext cx="6862439" cy="141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549674" y="2830312"/>
            <a:ext cx="2840855" cy="369332"/>
          </a:xfrm>
          <a:prstGeom prst="rect">
            <a:avLst/>
          </a:prstGeom>
          <a:noFill/>
        </p:spPr>
        <p:txBody>
          <a:bodyPr wrap="square" rtlCol="0">
            <a:spAutoFit/>
          </a:bodyPr>
          <a:lstStyle/>
          <a:p>
            <a:r>
              <a:rPr lang="es-CO" dirty="0"/>
              <a:t>Buscar proveedores</a:t>
            </a:r>
          </a:p>
        </p:txBody>
      </p:sp>
      <p:sp>
        <p:nvSpPr>
          <p:cNvPr id="8" name="Rectángulo 7">
            <a:extLst>
              <a:ext uri="{FF2B5EF4-FFF2-40B4-BE49-F238E27FC236}">
                <a16:creationId xmlns:a16="http://schemas.microsoft.com/office/drawing/2014/main" id="{7C0405CB-FFE4-4650-A67A-1051FB25D17F}"/>
              </a:ext>
            </a:extLst>
          </p:cNvPr>
          <p:cNvSpPr/>
          <p:nvPr/>
        </p:nvSpPr>
        <p:spPr>
          <a:xfrm>
            <a:off x="1384174" y="3238269"/>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0208BE60-7B84-4448-B7A8-185E798961CE}"/>
              </a:ext>
            </a:extLst>
          </p:cNvPr>
          <p:cNvSpPr/>
          <p:nvPr/>
        </p:nvSpPr>
        <p:spPr>
          <a:xfrm>
            <a:off x="4989254" y="3265472"/>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2A5C8F85-CB9A-4C97-AD43-34A0D1269ABB}"/>
              </a:ext>
            </a:extLst>
          </p:cNvPr>
          <p:cNvSpPr txBox="1"/>
          <p:nvPr/>
        </p:nvSpPr>
        <p:spPr>
          <a:xfrm>
            <a:off x="549674" y="3202784"/>
            <a:ext cx="1278385" cy="276999"/>
          </a:xfrm>
          <a:prstGeom prst="rect">
            <a:avLst/>
          </a:prstGeom>
          <a:noFill/>
        </p:spPr>
        <p:txBody>
          <a:bodyPr wrap="square" rtlCol="0">
            <a:spAutoFit/>
          </a:bodyPr>
          <a:lstStyle/>
          <a:p>
            <a:r>
              <a:rPr lang="es-CO" sz="1200" dirty="0"/>
              <a:t>NIT/CC</a:t>
            </a:r>
          </a:p>
        </p:txBody>
      </p:sp>
      <p:sp>
        <p:nvSpPr>
          <p:cNvPr id="13" name="CuadroTexto 12">
            <a:extLst>
              <a:ext uri="{FF2B5EF4-FFF2-40B4-BE49-F238E27FC236}">
                <a16:creationId xmlns:a16="http://schemas.microsoft.com/office/drawing/2014/main" id="{FC01B87E-FF2F-45AF-9672-4994C55AFA62}"/>
              </a:ext>
            </a:extLst>
          </p:cNvPr>
          <p:cNvSpPr txBox="1"/>
          <p:nvPr/>
        </p:nvSpPr>
        <p:spPr>
          <a:xfrm>
            <a:off x="3442311" y="3224929"/>
            <a:ext cx="1989343" cy="276999"/>
          </a:xfrm>
          <a:prstGeom prst="rect">
            <a:avLst/>
          </a:prstGeom>
          <a:noFill/>
        </p:spPr>
        <p:txBody>
          <a:bodyPr wrap="square" rtlCol="0">
            <a:spAutoFit/>
          </a:bodyPr>
          <a:lstStyle/>
          <a:p>
            <a:r>
              <a:rPr lang="es-CO" sz="1200" dirty="0"/>
              <a:t>Nombre de proveedor</a:t>
            </a:r>
          </a:p>
        </p:txBody>
      </p:sp>
      <p:sp>
        <p:nvSpPr>
          <p:cNvPr id="16" name="Rectángulo 15">
            <a:extLst>
              <a:ext uri="{FF2B5EF4-FFF2-40B4-BE49-F238E27FC236}">
                <a16:creationId xmlns:a16="http://schemas.microsoft.com/office/drawing/2014/main" id="{F77F5CEC-3D00-4A36-82B2-4860068563C9}"/>
              </a:ext>
            </a:extLst>
          </p:cNvPr>
          <p:cNvSpPr/>
          <p:nvPr/>
        </p:nvSpPr>
        <p:spPr>
          <a:xfrm>
            <a:off x="549674" y="4209132"/>
            <a:ext cx="10911398" cy="2051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649548" y="4313807"/>
            <a:ext cx="2840855" cy="369332"/>
          </a:xfrm>
          <a:prstGeom prst="rect">
            <a:avLst/>
          </a:prstGeom>
          <a:noFill/>
        </p:spPr>
        <p:txBody>
          <a:bodyPr wrap="square" rtlCol="0">
            <a:spAutoFit/>
          </a:bodyPr>
          <a:lstStyle/>
          <a:p>
            <a:r>
              <a:rPr lang="es-CO" dirty="0"/>
              <a:t>Seleccionar proveedores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1079375" y="4782157"/>
            <a:ext cx="1278385" cy="276999"/>
          </a:xfrm>
          <a:prstGeom prst="rect">
            <a:avLst/>
          </a:prstGeom>
          <a:noFill/>
        </p:spPr>
        <p:txBody>
          <a:bodyPr wrap="square" rtlCol="0">
            <a:spAutoFit/>
          </a:bodyPr>
          <a:lstStyle/>
          <a:p>
            <a:r>
              <a:rPr lang="es-CO" sz="1200" dirty="0"/>
              <a:t>NIT/CC</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2938508" y="4816559"/>
            <a:ext cx="1278385" cy="276999"/>
          </a:xfrm>
          <a:prstGeom prst="rect">
            <a:avLst/>
          </a:prstGeom>
          <a:noFill/>
        </p:spPr>
        <p:txBody>
          <a:bodyPr wrap="square" rtlCol="0">
            <a:spAutoFit/>
          </a:bodyPr>
          <a:lstStyle/>
          <a:p>
            <a:r>
              <a:rPr lang="es-CO" sz="1200" dirty="0"/>
              <a:t>Nombre</a:t>
            </a:r>
          </a:p>
        </p:txBody>
      </p:sp>
      <p:sp>
        <p:nvSpPr>
          <p:cNvPr id="25" name="CuadroTexto 24">
            <a:extLst>
              <a:ext uri="{FF2B5EF4-FFF2-40B4-BE49-F238E27FC236}">
                <a16:creationId xmlns:a16="http://schemas.microsoft.com/office/drawing/2014/main" id="{ECE900FA-0BA3-4882-AF09-489E8C9A7EAD}"/>
              </a:ext>
            </a:extLst>
          </p:cNvPr>
          <p:cNvSpPr txBox="1"/>
          <p:nvPr/>
        </p:nvSpPr>
        <p:spPr>
          <a:xfrm>
            <a:off x="7173395" y="4672376"/>
            <a:ext cx="1689164" cy="276999"/>
          </a:xfrm>
          <a:prstGeom prst="rect">
            <a:avLst/>
          </a:prstGeom>
          <a:noFill/>
        </p:spPr>
        <p:txBody>
          <a:bodyPr wrap="square" rtlCol="0">
            <a:spAutoFit/>
          </a:bodyPr>
          <a:lstStyle/>
          <a:p>
            <a:r>
              <a:rPr lang="es-CO" sz="1200" dirty="0"/>
              <a:t>Seleccionar</a:t>
            </a:r>
          </a:p>
        </p:txBody>
      </p:sp>
      <p:pic>
        <p:nvPicPr>
          <p:cNvPr id="2" name="Imagen 1">
            <a:extLst>
              <a:ext uri="{FF2B5EF4-FFF2-40B4-BE49-F238E27FC236}">
                <a16:creationId xmlns:a16="http://schemas.microsoft.com/office/drawing/2014/main" id="{B64A5F9B-3982-4A0F-8ED8-8225DD54EB00}"/>
              </a:ext>
            </a:extLst>
          </p:cNvPr>
          <p:cNvPicPr>
            <a:picLocks noChangeAspect="1"/>
          </p:cNvPicPr>
          <p:nvPr/>
        </p:nvPicPr>
        <p:blipFill rotWithShape="1">
          <a:blip r:embed="rId2"/>
          <a:srcRect l="67937" t="59936" r="30230" b="36025"/>
          <a:stretch/>
        </p:blipFill>
        <p:spPr>
          <a:xfrm>
            <a:off x="7528264" y="5174523"/>
            <a:ext cx="223424" cy="276999"/>
          </a:xfrm>
          <a:prstGeom prst="rect">
            <a:avLst/>
          </a:prstGeom>
        </p:spPr>
      </p:pic>
      <p:sp>
        <p:nvSpPr>
          <p:cNvPr id="26" name="CuadroTexto 25">
            <a:extLst>
              <a:ext uri="{FF2B5EF4-FFF2-40B4-BE49-F238E27FC236}">
                <a16:creationId xmlns:a16="http://schemas.microsoft.com/office/drawing/2014/main" id="{C2E41942-639A-406A-A5AA-64988BA04D75}"/>
              </a:ext>
            </a:extLst>
          </p:cNvPr>
          <p:cNvSpPr txBox="1"/>
          <p:nvPr/>
        </p:nvSpPr>
        <p:spPr>
          <a:xfrm>
            <a:off x="1145957" y="5147964"/>
            <a:ext cx="1278385" cy="276999"/>
          </a:xfrm>
          <a:prstGeom prst="rect">
            <a:avLst/>
          </a:prstGeom>
          <a:noFill/>
        </p:spPr>
        <p:txBody>
          <a:bodyPr wrap="square" rtlCol="0">
            <a:spAutoFit/>
          </a:bodyPr>
          <a:lstStyle/>
          <a:p>
            <a:r>
              <a:rPr lang="es-CO" sz="1200" dirty="0"/>
              <a:t>123</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3058725" y="5147964"/>
            <a:ext cx="1278385" cy="276999"/>
          </a:xfrm>
          <a:prstGeom prst="rect">
            <a:avLst/>
          </a:prstGeom>
          <a:noFill/>
        </p:spPr>
        <p:txBody>
          <a:bodyPr wrap="square" rtlCol="0">
            <a:spAutoFit/>
          </a:bodyPr>
          <a:lstStyle/>
          <a:p>
            <a:r>
              <a:rPr lang="es-CO" sz="1200" dirty="0" err="1"/>
              <a:t>Andres</a:t>
            </a:r>
            <a:endParaRPr lang="es-CO" sz="1200" dirty="0"/>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a:off x="1171852" y="5424963"/>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1171852" y="5093558"/>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7DF0E8B-9C92-4D7D-8CDC-FB2698D96774}"/>
              </a:ext>
            </a:extLst>
          </p:cNvPr>
          <p:cNvSpPr txBox="1"/>
          <p:nvPr/>
        </p:nvSpPr>
        <p:spPr>
          <a:xfrm>
            <a:off x="744981" y="3811187"/>
            <a:ext cx="1278385" cy="276999"/>
          </a:xfrm>
          <a:prstGeom prst="rect">
            <a:avLst/>
          </a:prstGeom>
          <a:noFill/>
        </p:spPr>
        <p:txBody>
          <a:bodyPr wrap="square" rtlCol="0">
            <a:spAutoFit/>
          </a:bodyPr>
          <a:lstStyle/>
          <a:p>
            <a:r>
              <a:rPr lang="es-CO" sz="1200" dirty="0"/>
              <a:t>Buscar</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744983" y="6326184"/>
            <a:ext cx="1278385" cy="276999"/>
          </a:xfrm>
          <a:prstGeom prst="rect">
            <a:avLst/>
          </a:prstGeom>
          <a:noFill/>
        </p:spPr>
        <p:txBody>
          <a:bodyPr wrap="square" rtlCol="0">
            <a:spAutoFit/>
          </a:bodyPr>
          <a:lstStyle/>
          <a:p>
            <a:r>
              <a:rPr lang="es-CO" sz="1200" dirty="0"/>
              <a:t>Siguiente</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818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Evaluación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p:nvPr/>
        </p:nvCxnSpPr>
        <p:spPr>
          <a:xfrm flipV="1">
            <a:off x="6986726" y="1261377"/>
            <a:ext cx="2281561" cy="1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268287" y="891691"/>
            <a:ext cx="1696375" cy="461665"/>
          </a:xfrm>
          <a:prstGeom prst="rect">
            <a:avLst/>
          </a:prstGeom>
          <a:noFill/>
        </p:spPr>
        <p:txBody>
          <a:bodyPr wrap="square" rtlCol="0">
            <a:spAutoFit/>
          </a:bodyPr>
          <a:lstStyle/>
          <a:p>
            <a:r>
              <a:rPr lang="es-CO" sz="1200" dirty="0"/>
              <a:t>En base de datos se guarda fecha </a:t>
            </a:r>
            <a:r>
              <a:rPr lang="es-CO" sz="1200" dirty="0" err="1"/>
              <a:t>creacion</a:t>
            </a:r>
            <a:endParaRPr lang="es-CO" sz="1200" dirty="0"/>
          </a:p>
        </p:txBody>
      </p:sp>
      <p:cxnSp>
        <p:nvCxnSpPr>
          <p:cNvPr id="45" name="Conector recto de flecha 44">
            <a:extLst>
              <a:ext uri="{FF2B5EF4-FFF2-40B4-BE49-F238E27FC236}">
                <a16:creationId xmlns:a16="http://schemas.microsoft.com/office/drawing/2014/main" id="{B7B6FB5B-E480-4B64-B7A4-380401C320CC}"/>
              </a:ext>
            </a:extLst>
          </p:cNvPr>
          <p:cNvCxnSpPr>
            <a:cxnSpLocks/>
          </p:cNvCxnSpPr>
          <p:nvPr/>
        </p:nvCxnSpPr>
        <p:spPr>
          <a:xfrm flipV="1">
            <a:off x="7751688" y="3847583"/>
            <a:ext cx="1308531" cy="76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906E28BC-6CA2-452D-97A8-38E6A2ED8842}"/>
              </a:ext>
            </a:extLst>
          </p:cNvPr>
          <p:cNvSpPr txBox="1"/>
          <p:nvPr/>
        </p:nvSpPr>
        <p:spPr>
          <a:xfrm>
            <a:off x="9060219" y="3497127"/>
            <a:ext cx="2694374" cy="646331"/>
          </a:xfrm>
          <a:prstGeom prst="rect">
            <a:avLst/>
          </a:prstGeom>
          <a:noFill/>
        </p:spPr>
        <p:txBody>
          <a:bodyPr wrap="square" rtlCol="0">
            <a:spAutoFit/>
          </a:bodyPr>
          <a:lstStyle/>
          <a:p>
            <a:r>
              <a:rPr lang="es-CO" sz="1200" dirty="0"/>
              <a:t>Solo permite seleccionar 1, mostrar mensajes de  información si seleccionan mas</a:t>
            </a:r>
          </a:p>
        </p:txBody>
      </p:sp>
      <p:sp>
        <p:nvSpPr>
          <p:cNvPr id="69" name="CuadroTexto 68">
            <a:extLst>
              <a:ext uri="{FF2B5EF4-FFF2-40B4-BE49-F238E27FC236}">
                <a16:creationId xmlns:a16="http://schemas.microsoft.com/office/drawing/2014/main" id="{03399D8D-8E69-48E5-A23B-0F6B20720A60}"/>
              </a:ext>
            </a:extLst>
          </p:cNvPr>
          <p:cNvSpPr txBox="1"/>
          <p:nvPr/>
        </p:nvSpPr>
        <p:spPr>
          <a:xfrm>
            <a:off x="6765015" y="2474629"/>
            <a:ext cx="1278385" cy="276999"/>
          </a:xfrm>
          <a:prstGeom prst="rect">
            <a:avLst/>
          </a:prstGeom>
          <a:noFill/>
        </p:spPr>
        <p:txBody>
          <a:bodyPr wrap="square" rtlCol="0">
            <a:spAutoFit/>
          </a:bodyPr>
          <a:lstStyle/>
          <a:p>
            <a:r>
              <a:rPr lang="es-CO" sz="1200" dirty="0"/>
              <a:t>Buscar</a:t>
            </a:r>
          </a:p>
        </p:txBody>
      </p:sp>
      <p:sp>
        <p:nvSpPr>
          <p:cNvPr id="76" name="Rectángulo 75">
            <a:extLst>
              <a:ext uri="{FF2B5EF4-FFF2-40B4-BE49-F238E27FC236}">
                <a16:creationId xmlns:a16="http://schemas.microsoft.com/office/drawing/2014/main" id="{EFA997C6-E456-4475-A89E-7B343886E64B}"/>
              </a:ext>
            </a:extLst>
          </p:cNvPr>
          <p:cNvSpPr/>
          <p:nvPr/>
        </p:nvSpPr>
        <p:spPr>
          <a:xfrm>
            <a:off x="549674" y="1811201"/>
            <a:ext cx="6862439" cy="971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7" name="CuadroTexto 76">
            <a:extLst>
              <a:ext uri="{FF2B5EF4-FFF2-40B4-BE49-F238E27FC236}">
                <a16:creationId xmlns:a16="http://schemas.microsoft.com/office/drawing/2014/main" id="{AD9B38A0-971F-4A96-9C63-E4B6B0C59888}"/>
              </a:ext>
            </a:extLst>
          </p:cNvPr>
          <p:cNvSpPr txBox="1"/>
          <p:nvPr/>
        </p:nvSpPr>
        <p:spPr>
          <a:xfrm>
            <a:off x="619954" y="1829265"/>
            <a:ext cx="4593041" cy="369332"/>
          </a:xfrm>
          <a:prstGeom prst="rect">
            <a:avLst/>
          </a:prstGeom>
          <a:noFill/>
        </p:spPr>
        <p:txBody>
          <a:bodyPr wrap="square" rtlCol="0">
            <a:spAutoFit/>
          </a:bodyPr>
          <a:lstStyle/>
          <a:p>
            <a:r>
              <a:rPr lang="es-CO" dirty="0"/>
              <a:t>Buscar Evaluaciones/ ver </a:t>
            </a:r>
            <a:r>
              <a:rPr lang="es-CO" dirty="0" err="1"/>
              <a:t>historico</a:t>
            </a:r>
            <a:endParaRPr lang="es-CO" dirty="0"/>
          </a:p>
        </p:txBody>
      </p:sp>
      <p:sp>
        <p:nvSpPr>
          <p:cNvPr id="78" name="Rectángulo 77">
            <a:extLst>
              <a:ext uri="{FF2B5EF4-FFF2-40B4-BE49-F238E27FC236}">
                <a16:creationId xmlns:a16="http://schemas.microsoft.com/office/drawing/2014/main" id="{5004536D-CC15-425D-BEA5-BA32FE657349}"/>
              </a:ext>
            </a:extLst>
          </p:cNvPr>
          <p:cNvSpPr/>
          <p:nvPr/>
        </p:nvSpPr>
        <p:spPr>
          <a:xfrm>
            <a:off x="1594646" y="2200801"/>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9" name="Rectángulo 78">
            <a:extLst>
              <a:ext uri="{FF2B5EF4-FFF2-40B4-BE49-F238E27FC236}">
                <a16:creationId xmlns:a16="http://schemas.microsoft.com/office/drawing/2014/main" id="{CC4C35D7-A187-4A2B-9789-6EBA879577F1}"/>
              </a:ext>
            </a:extLst>
          </p:cNvPr>
          <p:cNvSpPr/>
          <p:nvPr/>
        </p:nvSpPr>
        <p:spPr>
          <a:xfrm>
            <a:off x="3384977" y="2204478"/>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0" name="CuadroTexto 79">
            <a:extLst>
              <a:ext uri="{FF2B5EF4-FFF2-40B4-BE49-F238E27FC236}">
                <a16:creationId xmlns:a16="http://schemas.microsoft.com/office/drawing/2014/main" id="{DA97886C-793A-4355-A248-46738EC2FED3}"/>
              </a:ext>
            </a:extLst>
          </p:cNvPr>
          <p:cNvSpPr txBox="1"/>
          <p:nvPr/>
        </p:nvSpPr>
        <p:spPr>
          <a:xfrm>
            <a:off x="697260" y="2159115"/>
            <a:ext cx="1278385" cy="276999"/>
          </a:xfrm>
          <a:prstGeom prst="rect">
            <a:avLst/>
          </a:prstGeom>
          <a:noFill/>
        </p:spPr>
        <p:txBody>
          <a:bodyPr wrap="square" rtlCol="0">
            <a:spAutoFit/>
          </a:bodyPr>
          <a:lstStyle/>
          <a:p>
            <a:r>
              <a:rPr lang="es-CO" sz="1200" dirty="0"/>
              <a:t>NIT/CC</a:t>
            </a:r>
          </a:p>
        </p:txBody>
      </p:sp>
      <p:sp>
        <p:nvSpPr>
          <p:cNvPr id="81" name="CuadroTexto 80">
            <a:extLst>
              <a:ext uri="{FF2B5EF4-FFF2-40B4-BE49-F238E27FC236}">
                <a16:creationId xmlns:a16="http://schemas.microsoft.com/office/drawing/2014/main" id="{984E524F-52C7-446F-A13A-D4BD35AFB10D}"/>
              </a:ext>
            </a:extLst>
          </p:cNvPr>
          <p:cNvSpPr txBox="1"/>
          <p:nvPr/>
        </p:nvSpPr>
        <p:spPr>
          <a:xfrm>
            <a:off x="2451711" y="2141619"/>
            <a:ext cx="1278385" cy="461665"/>
          </a:xfrm>
          <a:prstGeom prst="rect">
            <a:avLst/>
          </a:prstGeom>
          <a:noFill/>
        </p:spPr>
        <p:txBody>
          <a:bodyPr wrap="square" rtlCol="0">
            <a:spAutoFit/>
          </a:bodyPr>
          <a:lstStyle/>
          <a:p>
            <a:r>
              <a:rPr lang="es-CO" sz="1200" dirty="0"/>
              <a:t>Nombre de proveedor</a:t>
            </a:r>
          </a:p>
        </p:txBody>
      </p:sp>
      <p:sp>
        <p:nvSpPr>
          <p:cNvPr id="82" name="Rectángulo 81">
            <a:extLst>
              <a:ext uri="{FF2B5EF4-FFF2-40B4-BE49-F238E27FC236}">
                <a16:creationId xmlns:a16="http://schemas.microsoft.com/office/drawing/2014/main" id="{8054215D-5E13-4373-94CD-28530CBDD620}"/>
              </a:ext>
            </a:extLst>
          </p:cNvPr>
          <p:cNvSpPr/>
          <p:nvPr/>
        </p:nvSpPr>
        <p:spPr>
          <a:xfrm>
            <a:off x="4868288" y="2196136"/>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3" name="CuadroTexto 82">
            <a:extLst>
              <a:ext uri="{FF2B5EF4-FFF2-40B4-BE49-F238E27FC236}">
                <a16:creationId xmlns:a16="http://schemas.microsoft.com/office/drawing/2014/main" id="{9B1E06F9-5955-4EA4-A274-4EC9455BAE9A}"/>
              </a:ext>
            </a:extLst>
          </p:cNvPr>
          <p:cNvSpPr txBox="1"/>
          <p:nvPr/>
        </p:nvSpPr>
        <p:spPr>
          <a:xfrm>
            <a:off x="4303629" y="2188383"/>
            <a:ext cx="1278385" cy="276999"/>
          </a:xfrm>
          <a:prstGeom prst="rect">
            <a:avLst/>
          </a:prstGeom>
          <a:noFill/>
        </p:spPr>
        <p:txBody>
          <a:bodyPr wrap="square" rtlCol="0">
            <a:spAutoFit/>
          </a:bodyPr>
          <a:lstStyle/>
          <a:p>
            <a:r>
              <a:rPr lang="es-CO" sz="1200" dirty="0"/>
              <a:t>Año</a:t>
            </a:r>
          </a:p>
        </p:txBody>
      </p:sp>
      <p:sp>
        <p:nvSpPr>
          <p:cNvPr id="84" name="Rectángulo 83">
            <a:extLst>
              <a:ext uri="{FF2B5EF4-FFF2-40B4-BE49-F238E27FC236}">
                <a16:creationId xmlns:a16="http://schemas.microsoft.com/office/drawing/2014/main" id="{E740FD2B-16E6-4FEA-8896-29B0BCCB4DB9}"/>
              </a:ext>
            </a:extLst>
          </p:cNvPr>
          <p:cNvSpPr/>
          <p:nvPr/>
        </p:nvSpPr>
        <p:spPr>
          <a:xfrm>
            <a:off x="6487593" y="2172124"/>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5" name="CuadroTexto 84">
            <a:extLst>
              <a:ext uri="{FF2B5EF4-FFF2-40B4-BE49-F238E27FC236}">
                <a16:creationId xmlns:a16="http://schemas.microsoft.com/office/drawing/2014/main" id="{D4870452-115B-4380-BACC-4816B07374BD}"/>
              </a:ext>
            </a:extLst>
          </p:cNvPr>
          <p:cNvSpPr txBox="1"/>
          <p:nvPr/>
        </p:nvSpPr>
        <p:spPr>
          <a:xfrm>
            <a:off x="5764472" y="2160652"/>
            <a:ext cx="828308" cy="276999"/>
          </a:xfrm>
          <a:prstGeom prst="rect">
            <a:avLst/>
          </a:prstGeom>
          <a:noFill/>
        </p:spPr>
        <p:txBody>
          <a:bodyPr wrap="square" rtlCol="0">
            <a:spAutoFit/>
          </a:bodyPr>
          <a:lstStyle/>
          <a:p>
            <a:r>
              <a:rPr lang="es-CO" sz="1200" dirty="0"/>
              <a:t>Semestre</a:t>
            </a:r>
          </a:p>
        </p:txBody>
      </p:sp>
      <p:cxnSp>
        <p:nvCxnSpPr>
          <p:cNvPr id="86" name="Conector recto de flecha 85">
            <a:extLst>
              <a:ext uri="{FF2B5EF4-FFF2-40B4-BE49-F238E27FC236}">
                <a16:creationId xmlns:a16="http://schemas.microsoft.com/office/drawing/2014/main" id="{9A635954-7571-441B-88E6-2D7C06386281}"/>
              </a:ext>
            </a:extLst>
          </p:cNvPr>
          <p:cNvCxnSpPr>
            <a:cxnSpLocks/>
          </p:cNvCxnSpPr>
          <p:nvPr/>
        </p:nvCxnSpPr>
        <p:spPr>
          <a:xfrm flipV="1">
            <a:off x="7324819" y="1901465"/>
            <a:ext cx="1270058" cy="663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CuadroTexto 86">
            <a:extLst>
              <a:ext uri="{FF2B5EF4-FFF2-40B4-BE49-F238E27FC236}">
                <a16:creationId xmlns:a16="http://schemas.microsoft.com/office/drawing/2014/main" id="{91CA0EBC-8C2B-4FF2-B6E4-89ACDA30CFAA}"/>
              </a:ext>
            </a:extLst>
          </p:cNvPr>
          <p:cNvSpPr txBox="1"/>
          <p:nvPr/>
        </p:nvSpPr>
        <p:spPr>
          <a:xfrm>
            <a:off x="8422967" y="1618782"/>
            <a:ext cx="2694374" cy="276999"/>
          </a:xfrm>
          <a:prstGeom prst="rect">
            <a:avLst/>
          </a:prstGeom>
          <a:noFill/>
        </p:spPr>
        <p:txBody>
          <a:bodyPr wrap="square" rtlCol="0">
            <a:spAutoFit/>
          </a:bodyPr>
          <a:lstStyle/>
          <a:p>
            <a:r>
              <a:rPr lang="es-CO" sz="1200" dirty="0"/>
              <a:t>Ir a la vista 5 </a:t>
            </a:r>
          </a:p>
        </p:txBody>
      </p:sp>
      <p:cxnSp>
        <p:nvCxnSpPr>
          <p:cNvPr id="88" name="Conector recto de flecha 87">
            <a:extLst>
              <a:ext uri="{FF2B5EF4-FFF2-40B4-BE49-F238E27FC236}">
                <a16:creationId xmlns:a16="http://schemas.microsoft.com/office/drawing/2014/main" id="{DF2179B0-71D6-4876-B92B-8D255D54821C}"/>
              </a:ext>
            </a:extLst>
          </p:cNvPr>
          <p:cNvCxnSpPr>
            <a:cxnSpLocks/>
          </p:cNvCxnSpPr>
          <p:nvPr/>
        </p:nvCxnSpPr>
        <p:spPr>
          <a:xfrm flipH="1">
            <a:off x="3933385" y="4066926"/>
            <a:ext cx="2989794" cy="121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2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Evaluación de proveedores vista 2</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201182" y="5859946"/>
            <a:ext cx="1278385" cy="276999"/>
          </a:xfrm>
          <a:prstGeom prst="rect">
            <a:avLst/>
          </a:prstGeom>
          <a:noFill/>
          <a:ln>
            <a:solidFill>
              <a:schemeClr val="tx1"/>
            </a:solidFill>
          </a:ln>
        </p:spPr>
        <p:txBody>
          <a:bodyPr wrap="square" rtlCol="0">
            <a:spAutoFit/>
          </a:bodyPr>
          <a:lstStyle>
            <a:defPPr>
              <a:defRPr lang="es-CO"/>
            </a:defPPr>
            <a:lvl1pPr>
              <a:defRPr sz="1200"/>
            </a:lvl1pPr>
          </a:lstStyle>
          <a:p>
            <a:r>
              <a:rPr lang="es-CO" dirty="0"/>
              <a:t>Siguiente</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09"/>
            <a:ext cx="6862439" cy="13401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Evaluación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p:nvPr/>
        </p:nvCxnSpPr>
        <p:spPr>
          <a:xfrm flipV="1">
            <a:off x="6986726" y="1261377"/>
            <a:ext cx="2281561" cy="1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352994" y="1019863"/>
            <a:ext cx="2281561" cy="646331"/>
          </a:xfrm>
          <a:prstGeom prst="rect">
            <a:avLst/>
          </a:prstGeom>
          <a:noFill/>
        </p:spPr>
        <p:txBody>
          <a:bodyPr wrap="square" rtlCol="0">
            <a:spAutoFit/>
          </a:bodyPr>
          <a:lstStyle/>
          <a:p>
            <a:r>
              <a:rPr lang="es-CO" sz="1200" dirty="0"/>
              <a:t>No son editables, se trae lo que se colocó en vista 1, debe quedar en base de datos</a:t>
            </a:r>
          </a:p>
        </p:txBody>
      </p:sp>
      <p:sp>
        <p:nvSpPr>
          <p:cNvPr id="33" name="Rectángulo 32">
            <a:extLst>
              <a:ext uri="{FF2B5EF4-FFF2-40B4-BE49-F238E27FC236}">
                <a16:creationId xmlns:a16="http://schemas.microsoft.com/office/drawing/2014/main" id="{4E0BAAAF-8C45-4855-8EDF-569B3C80358B}"/>
              </a:ext>
            </a:extLst>
          </p:cNvPr>
          <p:cNvSpPr/>
          <p:nvPr/>
        </p:nvSpPr>
        <p:spPr>
          <a:xfrm>
            <a:off x="624395" y="3136476"/>
            <a:ext cx="10005133" cy="23294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23A937D2-BD86-4F91-89A7-64A4CB8DA739}"/>
              </a:ext>
            </a:extLst>
          </p:cNvPr>
          <p:cNvSpPr txBox="1"/>
          <p:nvPr/>
        </p:nvSpPr>
        <p:spPr>
          <a:xfrm>
            <a:off x="624395" y="2706456"/>
            <a:ext cx="2840855" cy="369332"/>
          </a:xfrm>
          <a:prstGeom prst="rect">
            <a:avLst/>
          </a:prstGeom>
          <a:noFill/>
        </p:spPr>
        <p:txBody>
          <a:bodyPr wrap="square" rtlCol="0">
            <a:spAutoFit/>
          </a:bodyPr>
          <a:lstStyle/>
          <a:p>
            <a:r>
              <a:rPr lang="es-CO" dirty="0"/>
              <a:t>Criterios de evaluación:</a:t>
            </a:r>
          </a:p>
        </p:txBody>
      </p:sp>
      <p:sp>
        <p:nvSpPr>
          <p:cNvPr id="42" name="CuadroTexto 41">
            <a:extLst>
              <a:ext uri="{FF2B5EF4-FFF2-40B4-BE49-F238E27FC236}">
                <a16:creationId xmlns:a16="http://schemas.microsoft.com/office/drawing/2014/main" id="{190BC70F-D11B-4D76-85C2-6074C180E3C8}"/>
              </a:ext>
            </a:extLst>
          </p:cNvPr>
          <p:cNvSpPr txBox="1"/>
          <p:nvPr/>
        </p:nvSpPr>
        <p:spPr>
          <a:xfrm>
            <a:off x="1061620" y="3395215"/>
            <a:ext cx="1278385" cy="276999"/>
          </a:xfrm>
          <a:prstGeom prst="rect">
            <a:avLst/>
          </a:prstGeom>
          <a:noFill/>
        </p:spPr>
        <p:txBody>
          <a:bodyPr wrap="square" rtlCol="0">
            <a:spAutoFit/>
          </a:bodyPr>
          <a:lstStyle/>
          <a:p>
            <a:r>
              <a:rPr lang="es-CO" sz="1200" dirty="0"/>
              <a:t>Criterio</a:t>
            </a:r>
          </a:p>
        </p:txBody>
      </p:sp>
      <p:sp>
        <p:nvSpPr>
          <p:cNvPr id="43" name="CuadroTexto 42">
            <a:extLst>
              <a:ext uri="{FF2B5EF4-FFF2-40B4-BE49-F238E27FC236}">
                <a16:creationId xmlns:a16="http://schemas.microsoft.com/office/drawing/2014/main" id="{8BD6D1AA-BCDA-41AC-9140-E717DB191FD7}"/>
              </a:ext>
            </a:extLst>
          </p:cNvPr>
          <p:cNvSpPr txBox="1"/>
          <p:nvPr/>
        </p:nvSpPr>
        <p:spPr>
          <a:xfrm>
            <a:off x="2920753" y="3429617"/>
            <a:ext cx="1278385" cy="276999"/>
          </a:xfrm>
          <a:prstGeom prst="rect">
            <a:avLst/>
          </a:prstGeom>
          <a:noFill/>
        </p:spPr>
        <p:txBody>
          <a:bodyPr wrap="square" rtlCol="0">
            <a:spAutoFit/>
          </a:bodyPr>
          <a:lstStyle/>
          <a:p>
            <a:r>
              <a:rPr lang="es-CO" sz="1200" dirty="0"/>
              <a:t>Descripción</a:t>
            </a:r>
          </a:p>
        </p:txBody>
      </p:sp>
      <p:sp>
        <p:nvSpPr>
          <p:cNvPr id="44" name="CuadroTexto 43">
            <a:extLst>
              <a:ext uri="{FF2B5EF4-FFF2-40B4-BE49-F238E27FC236}">
                <a16:creationId xmlns:a16="http://schemas.microsoft.com/office/drawing/2014/main" id="{48E4EF9F-1EA1-4B4C-B8F3-56B8FA5A6DDB}"/>
              </a:ext>
            </a:extLst>
          </p:cNvPr>
          <p:cNvSpPr txBox="1"/>
          <p:nvPr/>
        </p:nvSpPr>
        <p:spPr>
          <a:xfrm>
            <a:off x="1128202" y="3761022"/>
            <a:ext cx="1278385" cy="276999"/>
          </a:xfrm>
          <a:prstGeom prst="rect">
            <a:avLst/>
          </a:prstGeom>
          <a:noFill/>
        </p:spPr>
        <p:txBody>
          <a:bodyPr wrap="square" rtlCol="0">
            <a:spAutoFit/>
          </a:bodyPr>
          <a:lstStyle/>
          <a:p>
            <a:r>
              <a:rPr lang="es-CO" sz="1200" dirty="0"/>
              <a:t>1</a:t>
            </a:r>
          </a:p>
        </p:txBody>
      </p:sp>
      <p:sp>
        <p:nvSpPr>
          <p:cNvPr id="46" name="CuadroTexto 45">
            <a:extLst>
              <a:ext uri="{FF2B5EF4-FFF2-40B4-BE49-F238E27FC236}">
                <a16:creationId xmlns:a16="http://schemas.microsoft.com/office/drawing/2014/main" id="{A82477D1-4FC7-4275-870A-B1F59B5DF7DC}"/>
              </a:ext>
            </a:extLst>
          </p:cNvPr>
          <p:cNvSpPr txBox="1"/>
          <p:nvPr/>
        </p:nvSpPr>
        <p:spPr>
          <a:xfrm>
            <a:off x="3040970" y="3761022"/>
            <a:ext cx="1939402" cy="276999"/>
          </a:xfrm>
          <a:prstGeom prst="rect">
            <a:avLst/>
          </a:prstGeom>
          <a:noFill/>
        </p:spPr>
        <p:txBody>
          <a:bodyPr wrap="square" rtlCol="0">
            <a:spAutoFit/>
          </a:bodyPr>
          <a:lstStyle/>
          <a:p>
            <a:r>
              <a:rPr lang="es-CO" sz="1200" dirty="0"/>
              <a:t>Precio</a:t>
            </a:r>
          </a:p>
        </p:txBody>
      </p:sp>
      <p:cxnSp>
        <p:nvCxnSpPr>
          <p:cNvPr id="47" name="Conector recto 46">
            <a:extLst>
              <a:ext uri="{FF2B5EF4-FFF2-40B4-BE49-F238E27FC236}">
                <a16:creationId xmlns:a16="http://schemas.microsoft.com/office/drawing/2014/main" id="{692E6444-C03E-4512-A76C-B39D8053A629}"/>
              </a:ext>
            </a:extLst>
          </p:cNvPr>
          <p:cNvCxnSpPr/>
          <p:nvPr/>
        </p:nvCxnSpPr>
        <p:spPr>
          <a:xfrm>
            <a:off x="1154097" y="403802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83EB51D1-C75F-4398-9356-3C3DCD8EEECA}"/>
              </a:ext>
            </a:extLst>
          </p:cNvPr>
          <p:cNvCxnSpPr/>
          <p:nvPr/>
        </p:nvCxnSpPr>
        <p:spPr>
          <a:xfrm>
            <a:off x="1154097" y="3706616"/>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0D5A6129-32AF-40C0-BAA0-82507F380D55}"/>
              </a:ext>
            </a:extLst>
          </p:cNvPr>
          <p:cNvSpPr txBox="1"/>
          <p:nvPr/>
        </p:nvSpPr>
        <p:spPr>
          <a:xfrm>
            <a:off x="1128202" y="4090076"/>
            <a:ext cx="1278385" cy="276999"/>
          </a:xfrm>
          <a:prstGeom prst="rect">
            <a:avLst/>
          </a:prstGeom>
          <a:noFill/>
        </p:spPr>
        <p:txBody>
          <a:bodyPr wrap="square" rtlCol="0">
            <a:spAutoFit/>
          </a:bodyPr>
          <a:lstStyle/>
          <a:p>
            <a:r>
              <a:rPr lang="es-CO" sz="1200" dirty="0"/>
              <a:t>2</a:t>
            </a:r>
          </a:p>
        </p:txBody>
      </p:sp>
      <p:sp>
        <p:nvSpPr>
          <p:cNvPr id="51" name="CuadroTexto 50">
            <a:extLst>
              <a:ext uri="{FF2B5EF4-FFF2-40B4-BE49-F238E27FC236}">
                <a16:creationId xmlns:a16="http://schemas.microsoft.com/office/drawing/2014/main" id="{C53BE6E8-52EC-43F3-91A5-F2D03BCD208C}"/>
              </a:ext>
            </a:extLst>
          </p:cNvPr>
          <p:cNvSpPr txBox="1"/>
          <p:nvPr/>
        </p:nvSpPr>
        <p:spPr>
          <a:xfrm>
            <a:off x="3040970" y="4090076"/>
            <a:ext cx="2850843" cy="276999"/>
          </a:xfrm>
          <a:prstGeom prst="rect">
            <a:avLst/>
          </a:prstGeom>
          <a:noFill/>
        </p:spPr>
        <p:txBody>
          <a:bodyPr wrap="square" rtlCol="0">
            <a:spAutoFit/>
          </a:bodyPr>
          <a:lstStyle/>
          <a:p>
            <a:r>
              <a:rPr lang="es-CO" sz="1200" dirty="0"/>
              <a:t>Condiciones de pago</a:t>
            </a:r>
          </a:p>
        </p:txBody>
      </p:sp>
      <p:cxnSp>
        <p:nvCxnSpPr>
          <p:cNvPr id="52" name="Conector recto 51">
            <a:extLst>
              <a:ext uri="{FF2B5EF4-FFF2-40B4-BE49-F238E27FC236}">
                <a16:creationId xmlns:a16="http://schemas.microsoft.com/office/drawing/2014/main" id="{DAC5E16A-DD2A-406E-B29C-D845025A34A5}"/>
              </a:ext>
            </a:extLst>
          </p:cNvPr>
          <p:cNvCxnSpPr/>
          <p:nvPr/>
        </p:nvCxnSpPr>
        <p:spPr>
          <a:xfrm>
            <a:off x="1154097" y="4367075"/>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B18EF877-9393-4CF8-9E22-39AA356C6E3E}"/>
              </a:ext>
            </a:extLst>
          </p:cNvPr>
          <p:cNvCxnSpPr/>
          <p:nvPr/>
        </p:nvCxnSpPr>
        <p:spPr>
          <a:xfrm>
            <a:off x="1154097" y="4035670"/>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4EE766E5-D700-4757-A3D6-EEA6CB933D2A}"/>
              </a:ext>
            </a:extLst>
          </p:cNvPr>
          <p:cNvSpPr txBox="1"/>
          <p:nvPr/>
        </p:nvSpPr>
        <p:spPr>
          <a:xfrm>
            <a:off x="1128202" y="4434572"/>
            <a:ext cx="1278385" cy="276999"/>
          </a:xfrm>
          <a:prstGeom prst="rect">
            <a:avLst/>
          </a:prstGeom>
          <a:noFill/>
        </p:spPr>
        <p:txBody>
          <a:bodyPr wrap="square" rtlCol="0">
            <a:spAutoFit/>
          </a:bodyPr>
          <a:lstStyle/>
          <a:p>
            <a:r>
              <a:rPr lang="es-CO" sz="1200" dirty="0"/>
              <a:t>3</a:t>
            </a:r>
          </a:p>
        </p:txBody>
      </p:sp>
      <p:sp>
        <p:nvSpPr>
          <p:cNvPr id="55" name="CuadroTexto 54">
            <a:extLst>
              <a:ext uri="{FF2B5EF4-FFF2-40B4-BE49-F238E27FC236}">
                <a16:creationId xmlns:a16="http://schemas.microsoft.com/office/drawing/2014/main" id="{0866AE77-1CC7-4881-BD74-6C94BAE9D79B}"/>
              </a:ext>
            </a:extLst>
          </p:cNvPr>
          <p:cNvSpPr txBox="1"/>
          <p:nvPr/>
        </p:nvSpPr>
        <p:spPr>
          <a:xfrm>
            <a:off x="3040970" y="4434572"/>
            <a:ext cx="1939402" cy="276999"/>
          </a:xfrm>
          <a:prstGeom prst="rect">
            <a:avLst/>
          </a:prstGeom>
          <a:noFill/>
        </p:spPr>
        <p:txBody>
          <a:bodyPr wrap="square" rtlCol="0">
            <a:spAutoFit/>
          </a:bodyPr>
          <a:lstStyle/>
          <a:p>
            <a:r>
              <a:rPr lang="es-CO" sz="1200" dirty="0"/>
              <a:t>Calidad</a:t>
            </a:r>
          </a:p>
        </p:txBody>
      </p:sp>
      <p:cxnSp>
        <p:nvCxnSpPr>
          <p:cNvPr id="56" name="Conector recto 55">
            <a:extLst>
              <a:ext uri="{FF2B5EF4-FFF2-40B4-BE49-F238E27FC236}">
                <a16:creationId xmlns:a16="http://schemas.microsoft.com/office/drawing/2014/main" id="{445E9472-7FB1-47AF-B560-D3B58B79CD2B}"/>
              </a:ext>
            </a:extLst>
          </p:cNvPr>
          <p:cNvCxnSpPr/>
          <p:nvPr/>
        </p:nvCxnSpPr>
        <p:spPr>
          <a:xfrm>
            <a:off x="1154097" y="471157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108141A0-541D-4610-B13C-4D8E5019397F}"/>
              </a:ext>
            </a:extLst>
          </p:cNvPr>
          <p:cNvCxnSpPr/>
          <p:nvPr/>
        </p:nvCxnSpPr>
        <p:spPr>
          <a:xfrm>
            <a:off x="1154097" y="4380166"/>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Conector recto de flecha 57">
            <a:extLst>
              <a:ext uri="{FF2B5EF4-FFF2-40B4-BE49-F238E27FC236}">
                <a16:creationId xmlns:a16="http://schemas.microsoft.com/office/drawing/2014/main" id="{2C9711F9-F6B8-4B5C-9937-D63B3B8922E2}"/>
              </a:ext>
            </a:extLst>
          </p:cNvPr>
          <p:cNvCxnSpPr>
            <a:cxnSpLocks/>
          </p:cNvCxnSpPr>
          <p:nvPr/>
        </p:nvCxnSpPr>
        <p:spPr>
          <a:xfrm flipV="1">
            <a:off x="5575176" y="2935910"/>
            <a:ext cx="2009314" cy="57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EE33022D-6C72-472D-9B95-AA4E97292626}"/>
              </a:ext>
            </a:extLst>
          </p:cNvPr>
          <p:cNvSpPr txBox="1"/>
          <p:nvPr/>
        </p:nvSpPr>
        <p:spPr>
          <a:xfrm>
            <a:off x="766437" y="5990998"/>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sp>
        <p:nvSpPr>
          <p:cNvPr id="60" name="Rectángulo 59">
            <a:extLst>
              <a:ext uri="{FF2B5EF4-FFF2-40B4-BE49-F238E27FC236}">
                <a16:creationId xmlns:a16="http://schemas.microsoft.com/office/drawing/2014/main" id="{90F66455-73C1-42FD-B9ED-F224C046D840}"/>
              </a:ext>
            </a:extLst>
          </p:cNvPr>
          <p:cNvSpPr/>
          <p:nvPr/>
        </p:nvSpPr>
        <p:spPr>
          <a:xfrm>
            <a:off x="524518" y="2218843"/>
            <a:ext cx="11142964" cy="4337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2" name="CuadroTexto 61">
            <a:extLst>
              <a:ext uri="{FF2B5EF4-FFF2-40B4-BE49-F238E27FC236}">
                <a16:creationId xmlns:a16="http://schemas.microsoft.com/office/drawing/2014/main" id="{F6BDDF3B-F093-45C9-B8A9-51447C6BC888}"/>
              </a:ext>
            </a:extLst>
          </p:cNvPr>
          <p:cNvSpPr txBox="1"/>
          <p:nvPr/>
        </p:nvSpPr>
        <p:spPr>
          <a:xfrm>
            <a:off x="7696198" y="2438091"/>
            <a:ext cx="3144177" cy="461665"/>
          </a:xfrm>
          <a:prstGeom prst="rect">
            <a:avLst/>
          </a:prstGeom>
          <a:noFill/>
        </p:spPr>
        <p:txBody>
          <a:bodyPr wrap="square" rtlCol="0">
            <a:spAutoFit/>
          </a:bodyPr>
          <a:lstStyle/>
          <a:p>
            <a:r>
              <a:rPr lang="es-CO" sz="1200" dirty="0"/>
              <a:t>Los criterios se agregan o quitan por base de datos</a:t>
            </a:r>
          </a:p>
        </p:txBody>
      </p:sp>
      <p:sp>
        <p:nvSpPr>
          <p:cNvPr id="63" name="CuadroTexto 62">
            <a:extLst>
              <a:ext uri="{FF2B5EF4-FFF2-40B4-BE49-F238E27FC236}">
                <a16:creationId xmlns:a16="http://schemas.microsoft.com/office/drawing/2014/main" id="{2F24D51A-B5E0-4776-811C-32E8C2AFB87D}"/>
              </a:ext>
            </a:extLst>
          </p:cNvPr>
          <p:cNvSpPr txBox="1"/>
          <p:nvPr/>
        </p:nvSpPr>
        <p:spPr>
          <a:xfrm>
            <a:off x="7057005" y="3385056"/>
            <a:ext cx="1278385" cy="276999"/>
          </a:xfrm>
          <a:prstGeom prst="rect">
            <a:avLst/>
          </a:prstGeom>
          <a:noFill/>
        </p:spPr>
        <p:txBody>
          <a:bodyPr wrap="square" rtlCol="0">
            <a:spAutoFit/>
          </a:bodyPr>
          <a:lstStyle/>
          <a:p>
            <a:r>
              <a:rPr lang="es-CO" sz="1200" dirty="0"/>
              <a:t>Peso</a:t>
            </a:r>
          </a:p>
        </p:txBody>
      </p:sp>
      <p:sp>
        <p:nvSpPr>
          <p:cNvPr id="64" name="CuadroTexto 63">
            <a:extLst>
              <a:ext uri="{FF2B5EF4-FFF2-40B4-BE49-F238E27FC236}">
                <a16:creationId xmlns:a16="http://schemas.microsoft.com/office/drawing/2014/main" id="{9E874DC2-997B-43A2-AC68-E83732E668B0}"/>
              </a:ext>
            </a:extLst>
          </p:cNvPr>
          <p:cNvSpPr txBox="1"/>
          <p:nvPr/>
        </p:nvSpPr>
        <p:spPr>
          <a:xfrm>
            <a:off x="7043318" y="3706876"/>
            <a:ext cx="1278385" cy="276999"/>
          </a:xfrm>
          <a:prstGeom prst="rect">
            <a:avLst/>
          </a:prstGeom>
          <a:noFill/>
        </p:spPr>
        <p:txBody>
          <a:bodyPr wrap="square" rtlCol="0">
            <a:spAutoFit/>
          </a:bodyPr>
          <a:lstStyle/>
          <a:p>
            <a:r>
              <a:rPr lang="es-CO" sz="1200" dirty="0"/>
              <a:t>50%</a:t>
            </a:r>
          </a:p>
        </p:txBody>
      </p:sp>
      <p:sp>
        <p:nvSpPr>
          <p:cNvPr id="65" name="CuadroTexto 64">
            <a:extLst>
              <a:ext uri="{FF2B5EF4-FFF2-40B4-BE49-F238E27FC236}">
                <a16:creationId xmlns:a16="http://schemas.microsoft.com/office/drawing/2014/main" id="{B02BDBD9-9504-4AAC-B5DD-57B6D7156694}"/>
              </a:ext>
            </a:extLst>
          </p:cNvPr>
          <p:cNvSpPr txBox="1"/>
          <p:nvPr/>
        </p:nvSpPr>
        <p:spPr>
          <a:xfrm>
            <a:off x="7057005" y="4090076"/>
            <a:ext cx="1278385" cy="276999"/>
          </a:xfrm>
          <a:prstGeom prst="rect">
            <a:avLst/>
          </a:prstGeom>
          <a:noFill/>
        </p:spPr>
        <p:txBody>
          <a:bodyPr wrap="square" rtlCol="0">
            <a:spAutoFit/>
          </a:bodyPr>
          <a:lstStyle/>
          <a:p>
            <a:r>
              <a:rPr lang="es-CO" sz="1200" dirty="0"/>
              <a:t>40%</a:t>
            </a:r>
          </a:p>
        </p:txBody>
      </p:sp>
      <p:sp>
        <p:nvSpPr>
          <p:cNvPr id="66" name="CuadroTexto 65">
            <a:extLst>
              <a:ext uri="{FF2B5EF4-FFF2-40B4-BE49-F238E27FC236}">
                <a16:creationId xmlns:a16="http://schemas.microsoft.com/office/drawing/2014/main" id="{925ADD5F-2B03-41F4-A126-1990A942C44A}"/>
              </a:ext>
            </a:extLst>
          </p:cNvPr>
          <p:cNvSpPr txBox="1"/>
          <p:nvPr/>
        </p:nvSpPr>
        <p:spPr>
          <a:xfrm>
            <a:off x="7043317" y="4401735"/>
            <a:ext cx="1278385" cy="276999"/>
          </a:xfrm>
          <a:prstGeom prst="rect">
            <a:avLst/>
          </a:prstGeom>
          <a:noFill/>
        </p:spPr>
        <p:txBody>
          <a:bodyPr wrap="square" rtlCol="0">
            <a:spAutoFit/>
          </a:bodyPr>
          <a:lstStyle/>
          <a:p>
            <a:r>
              <a:rPr lang="es-CO" sz="1200" dirty="0"/>
              <a:t>5%</a:t>
            </a:r>
          </a:p>
        </p:txBody>
      </p:sp>
      <p:sp>
        <p:nvSpPr>
          <p:cNvPr id="67" name="CuadroTexto 66">
            <a:extLst>
              <a:ext uri="{FF2B5EF4-FFF2-40B4-BE49-F238E27FC236}">
                <a16:creationId xmlns:a16="http://schemas.microsoft.com/office/drawing/2014/main" id="{11CCEBF7-C1BE-4735-BD12-CBFEC3738607}"/>
              </a:ext>
            </a:extLst>
          </p:cNvPr>
          <p:cNvSpPr txBox="1"/>
          <p:nvPr/>
        </p:nvSpPr>
        <p:spPr>
          <a:xfrm>
            <a:off x="1141890" y="4791928"/>
            <a:ext cx="1278385" cy="276999"/>
          </a:xfrm>
          <a:prstGeom prst="rect">
            <a:avLst/>
          </a:prstGeom>
          <a:noFill/>
        </p:spPr>
        <p:txBody>
          <a:bodyPr wrap="square" rtlCol="0">
            <a:spAutoFit/>
          </a:bodyPr>
          <a:lstStyle/>
          <a:p>
            <a:r>
              <a:rPr lang="es-CO" sz="1200" dirty="0"/>
              <a:t>4</a:t>
            </a:r>
          </a:p>
        </p:txBody>
      </p:sp>
      <p:sp>
        <p:nvSpPr>
          <p:cNvPr id="68" name="CuadroTexto 67">
            <a:extLst>
              <a:ext uri="{FF2B5EF4-FFF2-40B4-BE49-F238E27FC236}">
                <a16:creationId xmlns:a16="http://schemas.microsoft.com/office/drawing/2014/main" id="{1439F27C-4AF8-481D-96DF-049C5388EDD4}"/>
              </a:ext>
            </a:extLst>
          </p:cNvPr>
          <p:cNvSpPr txBox="1"/>
          <p:nvPr/>
        </p:nvSpPr>
        <p:spPr>
          <a:xfrm>
            <a:off x="3054658" y="4791928"/>
            <a:ext cx="1939402" cy="276999"/>
          </a:xfrm>
          <a:prstGeom prst="rect">
            <a:avLst/>
          </a:prstGeom>
          <a:noFill/>
        </p:spPr>
        <p:txBody>
          <a:bodyPr wrap="square" rtlCol="0">
            <a:spAutoFit/>
          </a:bodyPr>
          <a:lstStyle/>
          <a:p>
            <a:r>
              <a:rPr lang="es-CO" sz="1200" dirty="0"/>
              <a:t>Plazos de entrega</a:t>
            </a:r>
          </a:p>
        </p:txBody>
      </p:sp>
      <p:cxnSp>
        <p:nvCxnSpPr>
          <p:cNvPr id="69" name="Conector recto 68">
            <a:extLst>
              <a:ext uri="{FF2B5EF4-FFF2-40B4-BE49-F238E27FC236}">
                <a16:creationId xmlns:a16="http://schemas.microsoft.com/office/drawing/2014/main" id="{22909762-39AB-4E79-8156-E78ADA7C71A9}"/>
              </a:ext>
            </a:extLst>
          </p:cNvPr>
          <p:cNvCxnSpPr/>
          <p:nvPr/>
        </p:nvCxnSpPr>
        <p:spPr>
          <a:xfrm>
            <a:off x="1167785" y="5068927"/>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CuadroTexto 69">
            <a:extLst>
              <a:ext uri="{FF2B5EF4-FFF2-40B4-BE49-F238E27FC236}">
                <a16:creationId xmlns:a16="http://schemas.microsoft.com/office/drawing/2014/main" id="{9D4C9029-9EA1-4C21-B496-FED90B0B3991}"/>
              </a:ext>
            </a:extLst>
          </p:cNvPr>
          <p:cNvSpPr txBox="1"/>
          <p:nvPr/>
        </p:nvSpPr>
        <p:spPr>
          <a:xfrm>
            <a:off x="7057005" y="4759091"/>
            <a:ext cx="1278385" cy="276999"/>
          </a:xfrm>
          <a:prstGeom prst="rect">
            <a:avLst/>
          </a:prstGeom>
          <a:noFill/>
        </p:spPr>
        <p:txBody>
          <a:bodyPr wrap="square" rtlCol="0">
            <a:spAutoFit/>
          </a:bodyPr>
          <a:lstStyle/>
          <a:p>
            <a:r>
              <a:rPr lang="es-CO" sz="1200" dirty="0"/>
              <a:t>5%</a:t>
            </a:r>
          </a:p>
        </p:txBody>
      </p:sp>
      <p:sp>
        <p:nvSpPr>
          <p:cNvPr id="71" name="CuadroTexto 70">
            <a:extLst>
              <a:ext uri="{FF2B5EF4-FFF2-40B4-BE49-F238E27FC236}">
                <a16:creationId xmlns:a16="http://schemas.microsoft.com/office/drawing/2014/main" id="{0549168A-F7EA-4CF2-AFF8-30FA8C0E4713}"/>
              </a:ext>
            </a:extLst>
          </p:cNvPr>
          <p:cNvSpPr txBox="1"/>
          <p:nvPr/>
        </p:nvSpPr>
        <p:spPr>
          <a:xfrm>
            <a:off x="747941" y="1679313"/>
            <a:ext cx="1696375" cy="276999"/>
          </a:xfrm>
          <a:prstGeom prst="rect">
            <a:avLst/>
          </a:prstGeom>
          <a:noFill/>
        </p:spPr>
        <p:txBody>
          <a:bodyPr wrap="square" rtlCol="0">
            <a:spAutoFit/>
          </a:bodyPr>
          <a:lstStyle/>
          <a:p>
            <a:r>
              <a:rPr lang="es-CO" sz="1200" dirty="0"/>
              <a:t>Semestre</a:t>
            </a:r>
          </a:p>
        </p:txBody>
      </p:sp>
      <p:sp>
        <p:nvSpPr>
          <p:cNvPr id="72" name="Rectángulo 71">
            <a:extLst>
              <a:ext uri="{FF2B5EF4-FFF2-40B4-BE49-F238E27FC236}">
                <a16:creationId xmlns:a16="http://schemas.microsoft.com/office/drawing/2014/main" id="{8E5BDD1D-9E15-45C4-808F-C098B340F5E8}"/>
              </a:ext>
            </a:extLst>
          </p:cNvPr>
          <p:cNvSpPr/>
          <p:nvPr/>
        </p:nvSpPr>
        <p:spPr>
          <a:xfrm>
            <a:off x="2732473" y="167789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73" name="Conector recto de flecha 72">
            <a:extLst>
              <a:ext uri="{FF2B5EF4-FFF2-40B4-BE49-F238E27FC236}">
                <a16:creationId xmlns:a16="http://schemas.microsoft.com/office/drawing/2014/main" id="{6AD84155-D222-4B3F-A6B9-8B3DC5A2B1FB}"/>
              </a:ext>
            </a:extLst>
          </p:cNvPr>
          <p:cNvCxnSpPr>
            <a:cxnSpLocks/>
          </p:cNvCxnSpPr>
          <p:nvPr/>
        </p:nvCxnSpPr>
        <p:spPr>
          <a:xfrm flipV="1">
            <a:off x="6751836" y="1781797"/>
            <a:ext cx="1104902" cy="78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uadroTexto 73">
            <a:extLst>
              <a:ext uri="{FF2B5EF4-FFF2-40B4-BE49-F238E27FC236}">
                <a16:creationId xmlns:a16="http://schemas.microsoft.com/office/drawing/2014/main" id="{865088EC-6D9B-4402-AFAD-CA9128BB6B94}"/>
              </a:ext>
            </a:extLst>
          </p:cNvPr>
          <p:cNvSpPr txBox="1"/>
          <p:nvPr/>
        </p:nvSpPr>
        <p:spPr>
          <a:xfrm>
            <a:off x="7892616" y="1677893"/>
            <a:ext cx="3071306" cy="461665"/>
          </a:xfrm>
          <a:prstGeom prst="rect">
            <a:avLst/>
          </a:prstGeom>
          <a:noFill/>
        </p:spPr>
        <p:txBody>
          <a:bodyPr wrap="square" rtlCol="0">
            <a:spAutoFit/>
          </a:bodyPr>
          <a:lstStyle/>
          <a:p>
            <a:r>
              <a:rPr lang="es-CO" sz="1200" dirty="0"/>
              <a:t>Se coloca automáticamente (no editable), si es de enero a junio es 1, sino es 2.</a:t>
            </a:r>
          </a:p>
        </p:txBody>
      </p:sp>
    </p:spTree>
    <p:extLst>
      <p:ext uri="{BB962C8B-B14F-4D97-AF65-F5344CB8AC3E}">
        <p14:creationId xmlns:p14="http://schemas.microsoft.com/office/powerpoint/2010/main" val="348543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Evaluación de proveedores vista 3</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201182" y="5859946"/>
            <a:ext cx="1278385" cy="276999"/>
          </a:xfrm>
          <a:prstGeom prst="rect">
            <a:avLst/>
          </a:prstGeom>
          <a:noFill/>
          <a:ln>
            <a:solidFill>
              <a:schemeClr val="tx1"/>
            </a:solidFill>
          </a:ln>
        </p:spPr>
        <p:txBody>
          <a:bodyPr wrap="square" rtlCol="0">
            <a:spAutoFit/>
          </a:bodyPr>
          <a:lstStyle>
            <a:defPPr>
              <a:defRPr lang="es-CO"/>
            </a:defPPr>
            <a:lvl1pPr>
              <a:defRPr sz="1200"/>
            </a:lvl1pPr>
          </a:lstStyle>
          <a:p>
            <a:r>
              <a:rPr lang="es-CO" dirty="0"/>
              <a:t>Siguiente</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1301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Evaluación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a:cxnSpLocks/>
            <a:stCxn id="35" idx="3"/>
          </p:cNvCxnSpPr>
          <p:nvPr/>
        </p:nvCxnSpPr>
        <p:spPr>
          <a:xfrm>
            <a:off x="6667129" y="1140621"/>
            <a:ext cx="2601158" cy="12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352994" y="1019863"/>
            <a:ext cx="2281561" cy="646331"/>
          </a:xfrm>
          <a:prstGeom prst="rect">
            <a:avLst/>
          </a:prstGeom>
          <a:noFill/>
        </p:spPr>
        <p:txBody>
          <a:bodyPr wrap="square" rtlCol="0">
            <a:spAutoFit/>
          </a:bodyPr>
          <a:lstStyle/>
          <a:p>
            <a:r>
              <a:rPr lang="es-CO" sz="1200" dirty="0"/>
              <a:t>No son editables, se trae lo que se colocó en vista 1, debe quedar en base de datos</a:t>
            </a:r>
          </a:p>
        </p:txBody>
      </p:sp>
      <p:sp>
        <p:nvSpPr>
          <p:cNvPr id="33" name="Rectángulo 32">
            <a:extLst>
              <a:ext uri="{FF2B5EF4-FFF2-40B4-BE49-F238E27FC236}">
                <a16:creationId xmlns:a16="http://schemas.microsoft.com/office/drawing/2014/main" id="{4E0BAAAF-8C45-4855-8EDF-569B3C80358B}"/>
              </a:ext>
            </a:extLst>
          </p:cNvPr>
          <p:cNvSpPr/>
          <p:nvPr/>
        </p:nvSpPr>
        <p:spPr>
          <a:xfrm>
            <a:off x="624395" y="3136476"/>
            <a:ext cx="10005133" cy="21989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23A937D2-BD86-4F91-89A7-64A4CB8DA739}"/>
              </a:ext>
            </a:extLst>
          </p:cNvPr>
          <p:cNvSpPr txBox="1"/>
          <p:nvPr/>
        </p:nvSpPr>
        <p:spPr>
          <a:xfrm>
            <a:off x="624395" y="2706456"/>
            <a:ext cx="2840855" cy="369332"/>
          </a:xfrm>
          <a:prstGeom prst="rect">
            <a:avLst/>
          </a:prstGeom>
          <a:noFill/>
        </p:spPr>
        <p:txBody>
          <a:bodyPr wrap="square" rtlCol="0">
            <a:spAutoFit/>
          </a:bodyPr>
          <a:lstStyle/>
          <a:p>
            <a:r>
              <a:rPr lang="es-CO" dirty="0"/>
              <a:t>Calificación por criterio</a:t>
            </a:r>
          </a:p>
        </p:txBody>
      </p:sp>
      <p:sp>
        <p:nvSpPr>
          <p:cNvPr id="59" name="CuadroTexto 58">
            <a:extLst>
              <a:ext uri="{FF2B5EF4-FFF2-40B4-BE49-F238E27FC236}">
                <a16:creationId xmlns:a16="http://schemas.microsoft.com/office/drawing/2014/main" id="{EE33022D-6C72-472D-9B95-AA4E97292626}"/>
              </a:ext>
            </a:extLst>
          </p:cNvPr>
          <p:cNvSpPr txBox="1"/>
          <p:nvPr/>
        </p:nvSpPr>
        <p:spPr>
          <a:xfrm>
            <a:off x="766437" y="5990998"/>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sp>
        <p:nvSpPr>
          <p:cNvPr id="60" name="Rectángulo 59">
            <a:extLst>
              <a:ext uri="{FF2B5EF4-FFF2-40B4-BE49-F238E27FC236}">
                <a16:creationId xmlns:a16="http://schemas.microsoft.com/office/drawing/2014/main" id="{90F66455-73C1-42FD-B9ED-F224C046D840}"/>
              </a:ext>
            </a:extLst>
          </p:cNvPr>
          <p:cNvSpPr/>
          <p:nvPr/>
        </p:nvSpPr>
        <p:spPr>
          <a:xfrm>
            <a:off x="524518" y="2190723"/>
            <a:ext cx="11142964" cy="4365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5" name="Imagen 44">
            <a:extLst>
              <a:ext uri="{FF2B5EF4-FFF2-40B4-BE49-F238E27FC236}">
                <a16:creationId xmlns:a16="http://schemas.microsoft.com/office/drawing/2014/main" id="{FF4754E9-4303-40D5-99BD-8AAF29DDC80B}"/>
              </a:ext>
            </a:extLst>
          </p:cNvPr>
          <p:cNvPicPr/>
          <p:nvPr/>
        </p:nvPicPr>
        <p:blipFill rotWithShape="1">
          <a:blip r:embed="rId2">
            <a:extLst>
              <a:ext uri="{28A0092B-C50C-407E-A947-70E740481C1C}">
                <a14:useLocalDpi xmlns:a14="http://schemas.microsoft.com/office/drawing/2010/main" val="0"/>
              </a:ext>
            </a:extLst>
          </a:blip>
          <a:srcRect r="46681" b="17254"/>
          <a:stretch/>
        </p:blipFill>
        <p:spPr bwMode="auto">
          <a:xfrm>
            <a:off x="1405629" y="3449549"/>
            <a:ext cx="2991313" cy="1000946"/>
          </a:xfrm>
          <a:prstGeom prst="rect">
            <a:avLst/>
          </a:prstGeom>
          <a:noFill/>
          <a:ln>
            <a:noFill/>
          </a:ln>
        </p:spPr>
      </p:pic>
      <p:sp>
        <p:nvSpPr>
          <p:cNvPr id="50" name="CuadroTexto 49">
            <a:extLst>
              <a:ext uri="{FF2B5EF4-FFF2-40B4-BE49-F238E27FC236}">
                <a16:creationId xmlns:a16="http://schemas.microsoft.com/office/drawing/2014/main" id="{6FC4DEA6-3DB3-41DB-B4A8-EA366DF778E3}"/>
              </a:ext>
            </a:extLst>
          </p:cNvPr>
          <p:cNvSpPr txBox="1"/>
          <p:nvPr/>
        </p:nvSpPr>
        <p:spPr>
          <a:xfrm>
            <a:off x="727967" y="1643267"/>
            <a:ext cx="1696375" cy="276999"/>
          </a:xfrm>
          <a:prstGeom prst="rect">
            <a:avLst/>
          </a:prstGeom>
          <a:noFill/>
        </p:spPr>
        <p:txBody>
          <a:bodyPr wrap="square" rtlCol="0">
            <a:spAutoFit/>
          </a:bodyPr>
          <a:lstStyle/>
          <a:p>
            <a:r>
              <a:rPr lang="es-CO" sz="1200" dirty="0"/>
              <a:t>Proveedor evaluado</a:t>
            </a:r>
          </a:p>
        </p:txBody>
      </p:sp>
      <p:sp>
        <p:nvSpPr>
          <p:cNvPr id="61" name="Rectángulo 60">
            <a:extLst>
              <a:ext uri="{FF2B5EF4-FFF2-40B4-BE49-F238E27FC236}">
                <a16:creationId xmlns:a16="http://schemas.microsoft.com/office/drawing/2014/main" id="{654485EB-6FCD-4991-A3BD-205BD6ED3057}"/>
              </a:ext>
            </a:extLst>
          </p:cNvPr>
          <p:cNvSpPr/>
          <p:nvPr/>
        </p:nvSpPr>
        <p:spPr>
          <a:xfrm>
            <a:off x="2708429" y="1670446"/>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solidFill>
                  <a:schemeClr val="tx1"/>
                </a:solidFill>
              </a:rPr>
              <a:t>Andres</a:t>
            </a:r>
            <a:endParaRPr lang="es-CO" dirty="0">
              <a:solidFill>
                <a:schemeClr val="tx1"/>
              </a:solidFill>
            </a:endParaRPr>
          </a:p>
        </p:txBody>
      </p:sp>
      <p:cxnSp>
        <p:nvCxnSpPr>
          <p:cNvPr id="67" name="Conector recto de flecha 66">
            <a:extLst>
              <a:ext uri="{FF2B5EF4-FFF2-40B4-BE49-F238E27FC236}">
                <a16:creationId xmlns:a16="http://schemas.microsoft.com/office/drawing/2014/main" id="{B30F0EAB-C65C-4805-95AA-74470E1F51C4}"/>
              </a:ext>
            </a:extLst>
          </p:cNvPr>
          <p:cNvCxnSpPr>
            <a:cxnSpLocks/>
            <a:stCxn id="38" idx="3"/>
          </p:cNvCxnSpPr>
          <p:nvPr/>
        </p:nvCxnSpPr>
        <p:spPr>
          <a:xfrm flipV="1">
            <a:off x="6667129" y="1324579"/>
            <a:ext cx="2601158" cy="12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FD414ADE-E35D-4706-A477-E81A59FB4022}"/>
              </a:ext>
            </a:extLst>
          </p:cNvPr>
          <p:cNvCxnSpPr>
            <a:cxnSpLocks/>
          </p:cNvCxnSpPr>
          <p:nvPr/>
        </p:nvCxnSpPr>
        <p:spPr>
          <a:xfrm>
            <a:off x="4048217" y="3817400"/>
            <a:ext cx="1380522" cy="40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6C9E62DF-6B1F-4E45-8F0B-6D761CA04CEA}"/>
              </a:ext>
            </a:extLst>
          </p:cNvPr>
          <p:cNvCxnSpPr>
            <a:cxnSpLocks/>
          </p:cNvCxnSpPr>
          <p:nvPr/>
        </p:nvCxnSpPr>
        <p:spPr>
          <a:xfrm flipV="1">
            <a:off x="4200617" y="3969800"/>
            <a:ext cx="12281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50E236C3-7AD9-4B93-96DD-B0770EDC7B4E}"/>
              </a:ext>
            </a:extLst>
          </p:cNvPr>
          <p:cNvCxnSpPr>
            <a:cxnSpLocks/>
          </p:cNvCxnSpPr>
          <p:nvPr/>
        </p:nvCxnSpPr>
        <p:spPr>
          <a:xfrm flipV="1">
            <a:off x="4200617" y="4130471"/>
            <a:ext cx="1228122" cy="14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ector recto de flecha 70">
            <a:extLst>
              <a:ext uri="{FF2B5EF4-FFF2-40B4-BE49-F238E27FC236}">
                <a16:creationId xmlns:a16="http://schemas.microsoft.com/office/drawing/2014/main" id="{BA101447-EAEA-4315-B1A0-7E9A18390933}"/>
              </a:ext>
            </a:extLst>
          </p:cNvPr>
          <p:cNvCxnSpPr>
            <a:cxnSpLocks/>
          </p:cNvCxnSpPr>
          <p:nvPr/>
        </p:nvCxnSpPr>
        <p:spPr>
          <a:xfrm flipV="1">
            <a:off x="4146380" y="4266152"/>
            <a:ext cx="1282359" cy="67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CuadroTexto 71">
            <a:extLst>
              <a:ext uri="{FF2B5EF4-FFF2-40B4-BE49-F238E27FC236}">
                <a16:creationId xmlns:a16="http://schemas.microsoft.com/office/drawing/2014/main" id="{167ADBA9-A69A-4AA1-99F2-F17A17C79F0D}"/>
              </a:ext>
            </a:extLst>
          </p:cNvPr>
          <p:cNvSpPr txBox="1"/>
          <p:nvPr/>
        </p:nvSpPr>
        <p:spPr>
          <a:xfrm>
            <a:off x="5626961" y="3741908"/>
            <a:ext cx="2371820" cy="1015663"/>
          </a:xfrm>
          <a:prstGeom prst="rect">
            <a:avLst/>
          </a:prstGeom>
          <a:noFill/>
        </p:spPr>
        <p:txBody>
          <a:bodyPr wrap="square" rtlCol="0">
            <a:spAutoFit/>
          </a:bodyPr>
          <a:lstStyle/>
          <a:p>
            <a:r>
              <a:rPr lang="es-CO" sz="1200" dirty="0"/>
              <a:t>Estos valores los ingresa el usuario. Cuando se le de siguiente el sistema estos valores se multiplica uno a uno con el peso del criterio= (7*50%)+(5*40%)+(4*5%)+(7*5%)</a:t>
            </a:r>
          </a:p>
        </p:txBody>
      </p:sp>
      <p:sp>
        <p:nvSpPr>
          <p:cNvPr id="73" name="CuadroTexto 72">
            <a:extLst>
              <a:ext uri="{FF2B5EF4-FFF2-40B4-BE49-F238E27FC236}">
                <a16:creationId xmlns:a16="http://schemas.microsoft.com/office/drawing/2014/main" id="{F3293288-BF59-4550-BB03-F84028C8201A}"/>
              </a:ext>
            </a:extLst>
          </p:cNvPr>
          <p:cNvSpPr txBox="1"/>
          <p:nvPr/>
        </p:nvSpPr>
        <p:spPr>
          <a:xfrm>
            <a:off x="3237293" y="3408452"/>
            <a:ext cx="1278385" cy="276999"/>
          </a:xfrm>
          <a:prstGeom prst="rect">
            <a:avLst/>
          </a:prstGeom>
          <a:solidFill>
            <a:schemeClr val="bg1"/>
          </a:solidFill>
          <a:ln>
            <a:solidFill>
              <a:schemeClr val="tx1"/>
            </a:solidFill>
          </a:ln>
        </p:spPr>
        <p:txBody>
          <a:bodyPr wrap="square" rtlCol="0">
            <a:spAutoFit/>
          </a:bodyPr>
          <a:lstStyle>
            <a:defPPr>
              <a:defRPr lang="es-CO"/>
            </a:defPPr>
            <a:lvl1pPr>
              <a:defRPr sz="1200"/>
            </a:lvl1pPr>
          </a:lstStyle>
          <a:p>
            <a:r>
              <a:rPr lang="es-CO" dirty="0"/>
              <a:t>Calificación</a:t>
            </a:r>
          </a:p>
        </p:txBody>
      </p:sp>
    </p:spTree>
    <p:extLst>
      <p:ext uri="{BB962C8B-B14F-4D97-AF65-F5344CB8AC3E}">
        <p14:creationId xmlns:p14="http://schemas.microsoft.com/office/powerpoint/2010/main" val="3584794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Evaluación de proveedores vista 4</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201182" y="5859946"/>
            <a:ext cx="1278385" cy="276999"/>
          </a:xfrm>
          <a:prstGeom prst="rect">
            <a:avLst/>
          </a:prstGeom>
          <a:noFill/>
          <a:ln>
            <a:solidFill>
              <a:schemeClr val="tx1"/>
            </a:solidFill>
          </a:ln>
        </p:spPr>
        <p:txBody>
          <a:bodyPr wrap="square" rtlCol="0">
            <a:spAutoFit/>
          </a:bodyPr>
          <a:lstStyle>
            <a:defPPr>
              <a:defRPr lang="es-CO"/>
            </a:defPPr>
            <a:lvl1pPr>
              <a:defRPr sz="1200"/>
            </a:lvl1pPr>
          </a:lstStyle>
          <a:p>
            <a:r>
              <a:rPr lang="es-CO" dirty="0"/>
              <a:t>Guardar</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1301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Evaluación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a:cxnSpLocks/>
            <a:stCxn id="35" idx="3"/>
          </p:cNvCxnSpPr>
          <p:nvPr/>
        </p:nvCxnSpPr>
        <p:spPr>
          <a:xfrm>
            <a:off x="6667129" y="1140621"/>
            <a:ext cx="2601158" cy="12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352994" y="1019863"/>
            <a:ext cx="2281561" cy="646331"/>
          </a:xfrm>
          <a:prstGeom prst="rect">
            <a:avLst/>
          </a:prstGeom>
          <a:noFill/>
        </p:spPr>
        <p:txBody>
          <a:bodyPr wrap="square" rtlCol="0">
            <a:spAutoFit/>
          </a:bodyPr>
          <a:lstStyle/>
          <a:p>
            <a:r>
              <a:rPr lang="es-CO" sz="1200" dirty="0"/>
              <a:t>No son editables, se trae lo que se colocó en vista 1, debe quedar en base de datos</a:t>
            </a:r>
          </a:p>
        </p:txBody>
      </p:sp>
      <p:sp>
        <p:nvSpPr>
          <p:cNvPr id="33" name="Rectángulo 32">
            <a:extLst>
              <a:ext uri="{FF2B5EF4-FFF2-40B4-BE49-F238E27FC236}">
                <a16:creationId xmlns:a16="http://schemas.microsoft.com/office/drawing/2014/main" id="{4E0BAAAF-8C45-4855-8EDF-569B3C80358B}"/>
              </a:ext>
            </a:extLst>
          </p:cNvPr>
          <p:cNvSpPr/>
          <p:nvPr/>
        </p:nvSpPr>
        <p:spPr>
          <a:xfrm>
            <a:off x="624395" y="3136476"/>
            <a:ext cx="10960315" cy="25663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9" name="CuadroTexto 38">
            <a:extLst>
              <a:ext uri="{FF2B5EF4-FFF2-40B4-BE49-F238E27FC236}">
                <a16:creationId xmlns:a16="http://schemas.microsoft.com/office/drawing/2014/main" id="{23A937D2-BD86-4F91-89A7-64A4CB8DA739}"/>
              </a:ext>
            </a:extLst>
          </p:cNvPr>
          <p:cNvSpPr txBox="1"/>
          <p:nvPr/>
        </p:nvSpPr>
        <p:spPr>
          <a:xfrm>
            <a:off x="624395" y="2706456"/>
            <a:ext cx="4462510" cy="369332"/>
          </a:xfrm>
          <a:prstGeom prst="rect">
            <a:avLst/>
          </a:prstGeom>
          <a:noFill/>
        </p:spPr>
        <p:txBody>
          <a:bodyPr wrap="square" rtlCol="0">
            <a:spAutoFit/>
          </a:bodyPr>
          <a:lstStyle/>
          <a:p>
            <a:r>
              <a:rPr lang="es-CO" dirty="0"/>
              <a:t>Resultado total de evaluación</a:t>
            </a:r>
          </a:p>
        </p:txBody>
      </p:sp>
      <p:sp>
        <p:nvSpPr>
          <p:cNvPr id="59" name="CuadroTexto 58">
            <a:extLst>
              <a:ext uri="{FF2B5EF4-FFF2-40B4-BE49-F238E27FC236}">
                <a16:creationId xmlns:a16="http://schemas.microsoft.com/office/drawing/2014/main" id="{EE33022D-6C72-472D-9B95-AA4E97292626}"/>
              </a:ext>
            </a:extLst>
          </p:cNvPr>
          <p:cNvSpPr txBox="1"/>
          <p:nvPr/>
        </p:nvSpPr>
        <p:spPr>
          <a:xfrm>
            <a:off x="766437" y="5990998"/>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sp>
        <p:nvSpPr>
          <p:cNvPr id="60" name="Rectángulo 59">
            <a:extLst>
              <a:ext uri="{FF2B5EF4-FFF2-40B4-BE49-F238E27FC236}">
                <a16:creationId xmlns:a16="http://schemas.microsoft.com/office/drawing/2014/main" id="{90F66455-73C1-42FD-B9ED-F224C046D840}"/>
              </a:ext>
            </a:extLst>
          </p:cNvPr>
          <p:cNvSpPr/>
          <p:nvPr/>
        </p:nvSpPr>
        <p:spPr>
          <a:xfrm>
            <a:off x="524518" y="2190723"/>
            <a:ext cx="11142964" cy="43654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0" name="CuadroTexto 49">
            <a:extLst>
              <a:ext uri="{FF2B5EF4-FFF2-40B4-BE49-F238E27FC236}">
                <a16:creationId xmlns:a16="http://schemas.microsoft.com/office/drawing/2014/main" id="{6FC4DEA6-3DB3-41DB-B4A8-EA366DF778E3}"/>
              </a:ext>
            </a:extLst>
          </p:cNvPr>
          <p:cNvSpPr txBox="1"/>
          <p:nvPr/>
        </p:nvSpPr>
        <p:spPr>
          <a:xfrm>
            <a:off x="727967" y="1643267"/>
            <a:ext cx="1696375" cy="276999"/>
          </a:xfrm>
          <a:prstGeom prst="rect">
            <a:avLst/>
          </a:prstGeom>
          <a:noFill/>
        </p:spPr>
        <p:txBody>
          <a:bodyPr wrap="square" rtlCol="0">
            <a:spAutoFit/>
          </a:bodyPr>
          <a:lstStyle/>
          <a:p>
            <a:r>
              <a:rPr lang="es-CO" sz="1200" dirty="0"/>
              <a:t>Proveedor evaluado</a:t>
            </a:r>
          </a:p>
        </p:txBody>
      </p:sp>
      <p:sp>
        <p:nvSpPr>
          <p:cNvPr id="61" name="Rectángulo 60">
            <a:extLst>
              <a:ext uri="{FF2B5EF4-FFF2-40B4-BE49-F238E27FC236}">
                <a16:creationId xmlns:a16="http://schemas.microsoft.com/office/drawing/2014/main" id="{654485EB-6FCD-4991-A3BD-205BD6ED3057}"/>
              </a:ext>
            </a:extLst>
          </p:cNvPr>
          <p:cNvSpPr/>
          <p:nvPr/>
        </p:nvSpPr>
        <p:spPr>
          <a:xfrm>
            <a:off x="2708429" y="1670446"/>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err="1">
                <a:solidFill>
                  <a:schemeClr val="tx1"/>
                </a:solidFill>
              </a:rPr>
              <a:t>Andres</a:t>
            </a:r>
            <a:endParaRPr lang="es-CO" dirty="0">
              <a:solidFill>
                <a:schemeClr val="tx1"/>
              </a:solidFill>
            </a:endParaRPr>
          </a:p>
        </p:txBody>
      </p:sp>
      <p:cxnSp>
        <p:nvCxnSpPr>
          <p:cNvPr id="67" name="Conector recto de flecha 66">
            <a:extLst>
              <a:ext uri="{FF2B5EF4-FFF2-40B4-BE49-F238E27FC236}">
                <a16:creationId xmlns:a16="http://schemas.microsoft.com/office/drawing/2014/main" id="{B30F0EAB-C65C-4805-95AA-74470E1F51C4}"/>
              </a:ext>
            </a:extLst>
          </p:cNvPr>
          <p:cNvCxnSpPr>
            <a:cxnSpLocks/>
            <a:stCxn id="38" idx="3"/>
          </p:cNvCxnSpPr>
          <p:nvPr/>
        </p:nvCxnSpPr>
        <p:spPr>
          <a:xfrm flipV="1">
            <a:off x="6667129" y="1324579"/>
            <a:ext cx="2601158" cy="120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77F8C172-08F7-4733-83A6-F09A73328888}"/>
              </a:ext>
            </a:extLst>
          </p:cNvPr>
          <p:cNvCxnSpPr>
            <a:cxnSpLocks/>
          </p:cNvCxnSpPr>
          <p:nvPr/>
        </p:nvCxnSpPr>
        <p:spPr>
          <a:xfrm flipH="1" flipV="1">
            <a:off x="9436963" y="5990998"/>
            <a:ext cx="594804" cy="89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BEE2E47C-ED7A-4264-B5A2-C03491508BAA}"/>
              </a:ext>
            </a:extLst>
          </p:cNvPr>
          <p:cNvSpPr txBox="1"/>
          <p:nvPr/>
        </p:nvSpPr>
        <p:spPr>
          <a:xfrm>
            <a:off x="7253057" y="5897400"/>
            <a:ext cx="2281561" cy="646331"/>
          </a:xfrm>
          <a:prstGeom prst="rect">
            <a:avLst/>
          </a:prstGeom>
          <a:noFill/>
        </p:spPr>
        <p:txBody>
          <a:bodyPr wrap="square" rtlCol="0">
            <a:spAutoFit/>
          </a:bodyPr>
          <a:lstStyle/>
          <a:p>
            <a:r>
              <a:rPr lang="es-CO" sz="1200" dirty="0"/>
              <a:t>Mostrar pop-up diciendo que se ha guardado la evaluación al proveedor “</a:t>
            </a:r>
            <a:r>
              <a:rPr lang="es-CO" sz="1200" dirty="0" err="1"/>
              <a:t>andres</a:t>
            </a:r>
            <a:r>
              <a:rPr lang="es-CO" sz="1200" dirty="0"/>
              <a:t>” </a:t>
            </a:r>
          </a:p>
        </p:txBody>
      </p:sp>
      <p:sp>
        <p:nvSpPr>
          <p:cNvPr id="48" name="CuadroTexto 47">
            <a:extLst>
              <a:ext uri="{FF2B5EF4-FFF2-40B4-BE49-F238E27FC236}">
                <a16:creationId xmlns:a16="http://schemas.microsoft.com/office/drawing/2014/main" id="{B1DD5DC7-9156-44DB-8412-4731CF1CFC23}"/>
              </a:ext>
            </a:extLst>
          </p:cNvPr>
          <p:cNvSpPr txBox="1"/>
          <p:nvPr/>
        </p:nvSpPr>
        <p:spPr>
          <a:xfrm>
            <a:off x="6096000" y="2418295"/>
            <a:ext cx="3842856" cy="646331"/>
          </a:xfrm>
          <a:prstGeom prst="rect">
            <a:avLst/>
          </a:prstGeom>
          <a:noFill/>
        </p:spPr>
        <p:txBody>
          <a:bodyPr wrap="square" rtlCol="0">
            <a:spAutoFit/>
          </a:bodyPr>
          <a:lstStyle/>
          <a:p>
            <a:r>
              <a:rPr lang="es-CO" sz="1200" dirty="0"/>
              <a:t>Si el puntaje es menor a 4, se debe colocar que el rendimiento del proveedor es bajo. Si es de 5 a 9 el rendimiento es medio, si es mayor a 9 es alto.</a:t>
            </a:r>
          </a:p>
        </p:txBody>
      </p:sp>
      <p:graphicFrame>
        <p:nvGraphicFramePr>
          <p:cNvPr id="9" name="Tabla 8">
            <a:extLst>
              <a:ext uri="{FF2B5EF4-FFF2-40B4-BE49-F238E27FC236}">
                <a16:creationId xmlns:a16="http://schemas.microsoft.com/office/drawing/2014/main" id="{9156342A-6502-42F2-9F2C-52A0890886DD}"/>
              </a:ext>
            </a:extLst>
          </p:cNvPr>
          <p:cNvGraphicFramePr>
            <a:graphicFrameLocks noGrp="1"/>
          </p:cNvGraphicFramePr>
          <p:nvPr>
            <p:extLst>
              <p:ext uri="{D42A27DB-BD31-4B8C-83A1-F6EECF244321}">
                <p14:modId xmlns:p14="http://schemas.microsoft.com/office/powerpoint/2010/main" val="2990888756"/>
              </p:ext>
            </p:extLst>
          </p:nvPr>
        </p:nvGraphicFramePr>
        <p:xfrm>
          <a:off x="933137" y="3591521"/>
          <a:ext cx="4828471" cy="1297305"/>
        </p:xfrm>
        <a:graphic>
          <a:graphicData uri="http://schemas.openxmlformats.org/drawingml/2006/table">
            <a:tbl>
              <a:tblPr>
                <a:tableStyleId>{5C22544A-7EE6-4342-B048-85BDC9FD1C3A}</a:tableStyleId>
              </a:tblPr>
              <a:tblGrid>
                <a:gridCol w="1024529">
                  <a:extLst>
                    <a:ext uri="{9D8B030D-6E8A-4147-A177-3AD203B41FA5}">
                      <a16:colId xmlns:a16="http://schemas.microsoft.com/office/drawing/2014/main" val="579520985"/>
                    </a:ext>
                  </a:extLst>
                </a:gridCol>
                <a:gridCol w="1886755">
                  <a:extLst>
                    <a:ext uri="{9D8B030D-6E8A-4147-A177-3AD203B41FA5}">
                      <a16:colId xmlns:a16="http://schemas.microsoft.com/office/drawing/2014/main" val="1767102382"/>
                    </a:ext>
                  </a:extLst>
                </a:gridCol>
                <a:gridCol w="1917187">
                  <a:extLst>
                    <a:ext uri="{9D8B030D-6E8A-4147-A177-3AD203B41FA5}">
                      <a16:colId xmlns:a16="http://schemas.microsoft.com/office/drawing/2014/main" val="343553220"/>
                    </a:ext>
                  </a:extLst>
                </a:gridCol>
              </a:tblGrid>
              <a:tr h="190500">
                <a:tc>
                  <a:txBody>
                    <a:bodyPr/>
                    <a:lstStyle/>
                    <a:p>
                      <a:pPr algn="l" fontAlgn="b"/>
                      <a:r>
                        <a:rPr lang="es-CO" sz="1100" u="none" strike="noStrike">
                          <a:effectLst/>
                        </a:rPr>
                        <a:t>atributo</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Calificación total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Notas</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4845043"/>
                  </a:ext>
                </a:extLst>
              </a:tr>
              <a:tr h="190500">
                <a:tc>
                  <a:txBody>
                    <a:bodyPr/>
                    <a:lstStyle/>
                    <a:p>
                      <a:pPr algn="l" fontAlgn="b"/>
                      <a:r>
                        <a:rPr lang="es-CO" sz="1100" u="none" strike="noStrike" dirty="0">
                          <a:effectLst/>
                        </a:rPr>
                        <a:t>precio</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7*50%</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 </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311775"/>
                  </a:ext>
                </a:extLst>
              </a:tr>
              <a:tr h="190500">
                <a:tc>
                  <a:txBody>
                    <a:bodyPr/>
                    <a:lstStyle/>
                    <a:p>
                      <a:pPr algn="l" fontAlgn="b"/>
                      <a:r>
                        <a:rPr lang="es-CO" sz="1100" u="none" strike="noStrike" dirty="0">
                          <a:effectLst/>
                        </a:rPr>
                        <a:t>condiciones de pago</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5*40%</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 </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6971890"/>
                  </a:ext>
                </a:extLst>
              </a:tr>
              <a:tr h="190500">
                <a:tc>
                  <a:txBody>
                    <a:bodyPr/>
                    <a:lstStyle/>
                    <a:p>
                      <a:pPr algn="l" fontAlgn="b"/>
                      <a:r>
                        <a:rPr lang="es-CO" sz="1100" u="none" strike="noStrike">
                          <a:effectLst/>
                        </a:rPr>
                        <a:t>calidad</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4*5%</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 </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8244040"/>
                  </a:ext>
                </a:extLst>
              </a:tr>
              <a:tr h="190500">
                <a:tc>
                  <a:txBody>
                    <a:bodyPr/>
                    <a:lstStyle/>
                    <a:p>
                      <a:pPr algn="l" fontAlgn="b"/>
                      <a:r>
                        <a:rPr lang="es-CO" sz="1100" u="none" strike="noStrike">
                          <a:effectLst/>
                        </a:rPr>
                        <a:t>plazos de entrega</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7*5%</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0026705"/>
                  </a:ext>
                </a:extLst>
              </a:tr>
              <a:tr h="190500">
                <a:tc>
                  <a:txBody>
                    <a:bodyPr/>
                    <a:lstStyle/>
                    <a:p>
                      <a:pPr algn="l" fontAlgn="b"/>
                      <a:r>
                        <a:rPr lang="es-CO" sz="1100" u="none" strike="noStrike">
                          <a:effectLst/>
                        </a:rPr>
                        <a:t>total</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x</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dirty="0">
                          <a:effectLst/>
                        </a:rPr>
                        <a:t> </a:t>
                      </a:r>
                      <a:endParaRPr lang="es-CO"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8547386"/>
                  </a:ext>
                </a:extLst>
              </a:tr>
            </a:tbl>
          </a:graphicData>
        </a:graphic>
      </p:graphicFrame>
      <p:cxnSp>
        <p:nvCxnSpPr>
          <p:cNvPr id="49" name="Conector recto de flecha 48">
            <a:extLst>
              <a:ext uri="{FF2B5EF4-FFF2-40B4-BE49-F238E27FC236}">
                <a16:creationId xmlns:a16="http://schemas.microsoft.com/office/drawing/2014/main" id="{7EDE0AAF-25FA-4831-A323-431B38299E4A}"/>
              </a:ext>
            </a:extLst>
          </p:cNvPr>
          <p:cNvCxnSpPr>
            <a:cxnSpLocks/>
            <a:endCxn id="48" idx="1"/>
          </p:cNvCxnSpPr>
          <p:nvPr/>
        </p:nvCxnSpPr>
        <p:spPr>
          <a:xfrm flipV="1">
            <a:off x="5186782" y="2741461"/>
            <a:ext cx="909218" cy="110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7A15C12D-650C-4968-9EF5-7C0A74945214}"/>
              </a:ext>
            </a:extLst>
          </p:cNvPr>
          <p:cNvCxnSpPr>
            <a:cxnSpLocks/>
            <a:endCxn id="53" idx="1"/>
          </p:cNvCxnSpPr>
          <p:nvPr/>
        </p:nvCxnSpPr>
        <p:spPr>
          <a:xfrm flipV="1">
            <a:off x="5562234" y="4565216"/>
            <a:ext cx="714279" cy="237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8B572FDE-75E1-4145-995E-EE9F2BFB3DD0}"/>
              </a:ext>
            </a:extLst>
          </p:cNvPr>
          <p:cNvSpPr txBox="1"/>
          <p:nvPr/>
        </p:nvSpPr>
        <p:spPr>
          <a:xfrm>
            <a:off x="6276513" y="3595720"/>
            <a:ext cx="5308197" cy="1938992"/>
          </a:xfrm>
          <a:prstGeom prst="rect">
            <a:avLst/>
          </a:prstGeom>
          <a:noFill/>
        </p:spPr>
        <p:txBody>
          <a:bodyPr wrap="square" rtlCol="0">
            <a:spAutoFit/>
          </a:bodyPr>
          <a:lstStyle/>
          <a:p>
            <a:r>
              <a:rPr lang="es-CO" sz="1200" dirty="0"/>
              <a:t>Si el puntaje total es menor a 4, se debe colocar que el rendimiento del proveedor es bajo. Si es de 5 a 9 el rendimiento es medio, si es mayor a 9 es alto. </a:t>
            </a:r>
            <a:r>
              <a:rPr lang="es-MX" sz="1200" dirty="0"/>
              <a:t>si el resultado total de evaluación es mayor a 9, se debe enviar un correo automático que notifique el excelente rendimiento del proveedor, este correo debe contener el siguiente mensaje: "Tengo el agrado de comunicarme con usted para felicitarlo por su desempeño laboral en el semestre (insertar semestre) del (insertar año),  hemos podido contar con usted para cumplir con todos nuestros clientes. Su labor como proveedor este semestre ha sido excelente. La empresa (ingresar nombre de la empresa) le agradece por su compromiso".</a:t>
            </a:r>
          </a:p>
          <a:p>
            <a:endParaRPr lang="es-CO" sz="1200" dirty="0"/>
          </a:p>
        </p:txBody>
      </p:sp>
    </p:spTree>
    <p:extLst>
      <p:ext uri="{BB962C8B-B14F-4D97-AF65-F5344CB8AC3E}">
        <p14:creationId xmlns:p14="http://schemas.microsoft.com/office/powerpoint/2010/main" val="7214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Evaluación de proveedores vista 5</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F77F5CEC-3D00-4A36-82B2-4860068563C9}"/>
              </a:ext>
            </a:extLst>
          </p:cNvPr>
          <p:cNvSpPr/>
          <p:nvPr/>
        </p:nvSpPr>
        <p:spPr>
          <a:xfrm>
            <a:off x="549674" y="2790816"/>
            <a:ext cx="10911398" cy="3469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744983" y="2950809"/>
            <a:ext cx="2840855" cy="369332"/>
          </a:xfrm>
          <a:prstGeom prst="rect">
            <a:avLst/>
          </a:prstGeom>
          <a:noFill/>
        </p:spPr>
        <p:txBody>
          <a:bodyPr wrap="square" rtlCol="0">
            <a:spAutoFit/>
          </a:bodyPr>
          <a:lstStyle/>
          <a:p>
            <a:r>
              <a:rPr lang="es-CO" dirty="0"/>
              <a:t>Evaluaciones encontradas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887025" y="3489868"/>
            <a:ext cx="1278385" cy="276999"/>
          </a:xfrm>
          <a:prstGeom prst="rect">
            <a:avLst/>
          </a:prstGeom>
          <a:noFill/>
        </p:spPr>
        <p:txBody>
          <a:bodyPr wrap="square" rtlCol="0">
            <a:spAutoFit/>
          </a:bodyPr>
          <a:lstStyle/>
          <a:p>
            <a:r>
              <a:rPr lang="es-CO" sz="1200" dirty="0"/>
              <a:t>NIT/CC</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2746158" y="3524270"/>
            <a:ext cx="1278385" cy="276999"/>
          </a:xfrm>
          <a:prstGeom prst="rect">
            <a:avLst/>
          </a:prstGeom>
          <a:noFill/>
        </p:spPr>
        <p:txBody>
          <a:bodyPr wrap="square" rtlCol="0">
            <a:spAutoFit/>
          </a:bodyPr>
          <a:lstStyle/>
          <a:p>
            <a:r>
              <a:rPr lang="es-CO" sz="1200" dirty="0"/>
              <a:t>Nombre</a:t>
            </a:r>
          </a:p>
        </p:txBody>
      </p:sp>
      <p:sp>
        <p:nvSpPr>
          <p:cNvPr id="26" name="CuadroTexto 25">
            <a:extLst>
              <a:ext uri="{FF2B5EF4-FFF2-40B4-BE49-F238E27FC236}">
                <a16:creationId xmlns:a16="http://schemas.microsoft.com/office/drawing/2014/main" id="{C2E41942-639A-406A-A5AA-64988BA04D75}"/>
              </a:ext>
            </a:extLst>
          </p:cNvPr>
          <p:cNvSpPr txBox="1"/>
          <p:nvPr/>
        </p:nvSpPr>
        <p:spPr>
          <a:xfrm>
            <a:off x="953607" y="3855675"/>
            <a:ext cx="1278385" cy="276999"/>
          </a:xfrm>
          <a:prstGeom prst="rect">
            <a:avLst/>
          </a:prstGeom>
          <a:noFill/>
        </p:spPr>
        <p:txBody>
          <a:bodyPr wrap="square" rtlCol="0">
            <a:spAutoFit/>
          </a:bodyPr>
          <a:lstStyle/>
          <a:p>
            <a:r>
              <a:rPr lang="es-CO" sz="1200" dirty="0"/>
              <a:t>123</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2866375" y="3855675"/>
            <a:ext cx="1278385" cy="276999"/>
          </a:xfrm>
          <a:prstGeom prst="rect">
            <a:avLst/>
          </a:prstGeom>
          <a:noFill/>
        </p:spPr>
        <p:txBody>
          <a:bodyPr wrap="square" rtlCol="0">
            <a:spAutoFit/>
          </a:bodyPr>
          <a:lstStyle/>
          <a:p>
            <a:r>
              <a:rPr lang="es-CO" sz="1200" dirty="0" err="1"/>
              <a:t>Andres</a:t>
            </a:r>
            <a:endParaRPr lang="es-CO" sz="1200" dirty="0"/>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a:off x="979502" y="4132674"/>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979502" y="3801269"/>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E632AEAE-8A72-4B8E-9241-7FC587F24AC2}"/>
              </a:ext>
            </a:extLst>
          </p:cNvPr>
          <p:cNvSpPr txBox="1"/>
          <p:nvPr/>
        </p:nvSpPr>
        <p:spPr>
          <a:xfrm>
            <a:off x="744983" y="6326184"/>
            <a:ext cx="1278385" cy="276999"/>
          </a:xfrm>
          <a:prstGeom prst="rect">
            <a:avLst/>
          </a:prstGeom>
          <a:noFill/>
        </p:spPr>
        <p:txBody>
          <a:bodyPr wrap="square" rtlCol="0">
            <a:spAutoFit/>
          </a:bodyPr>
          <a:lstStyle/>
          <a:p>
            <a:r>
              <a:rPr lang="es-CO" sz="1200" dirty="0"/>
              <a:t>Siguiente</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818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Evaluación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9" name="CuadroTexto 68">
            <a:extLst>
              <a:ext uri="{FF2B5EF4-FFF2-40B4-BE49-F238E27FC236}">
                <a16:creationId xmlns:a16="http://schemas.microsoft.com/office/drawing/2014/main" id="{03399D8D-8E69-48E5-A23B-0F6B20720A60}"/>
              </a:ext>
            </a:extLst>
          </p:cNvPr>
          <p:cNvSpPr txBox="1"/>
          <p:nvPr/>
        </p:nvSpPr>
        <p:spPr>
          <a:xfrm>
            <a:off x="6765015" y="2474629"/>
            <a:ext cx="1278385" cy="276999"/>
          </a:xfrm>
          <a:prstGeom prst="rect">
            <a:avLst/>
          </a:prstGeom>
          <a:noFill/>
        </p:spPr>
        <p:txBody>
          <a:bodyPr wrap="square" rtlCol="0">
            <a:spAutoFit/>
          </a:bodyPr>
          <a:lstStyle/>
          <a:p>
            <a:r>
              <a:rPr lang="es-CO" sz="1200" dirty="0"/>
              <a:t>Buscar</a:t>
            </a:r>
          </a:p>
        </p:txBody>
      </p:sp>
      <p:sp>
        <p:nvSpPr>
          <p:cNvPr id="76" name="Rectángulo 75">
            <a:extLst>
              <a:ext uri="{FF2B5EF4-FFF2-40B4-BE49-F238E27FC236}">
                <a16:creationId xmlns:a16="http://schemas.microsoft.com/office/drawing/2014/main" id="{EFA997C6-E456-4475-A89E-7B343886E64B}"/>
              </a:ext>
            </a:extLst>
          </p:cNvPr>
          <p:cNvSpPr/>
          <p:nvPr/>
        </p:nvSpPr>
        <p:spPr>
          <a:xfrm>
            <a:off x="549674" y="1811201"/>
            <a:ext cx="6862439" cy="9718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7" name="CuadroTexto 76">
            <a:extLst>
              <a:ext uri="{FF2B5EF4-FFF2-40B4-BE49-F238E27FC236}">
                <a16:creationId xmlns:a16="http://schemas.microsoft.com/office/drawing/2014/main" id="{AD9B38A0-971F-4A96-9C63-E4B6B0C59888}"/>
              </a:ext>
            </a:extLst>
          </p:cNvPr>
          <p:cNvSpPr txBox="1"/>
          <p:nvPr/>
        </p:nvSpPr>
        <p:spPr>
          <a:xfrm>
            <a:off x="619954" y="1829265"/>
            <a:ext cx="2840855" cy="369332"/>
          </a:xfrm>
          <a:prstGeom prst="rect">
            <a:avLst/>
          </a:prstGeom>
          <a:noFill/>
        </p:spPr>
        <p:txBody>
          <a:bodyPr wrap="square" rtlCol="0">
            <a:spAutoFit/>
          </a:bodyPr>
          <a:lstStyle/>
          <a:p>
            <a:r>
              <a:rPr lang="es-CO" dirty="0"/>
              <a:t>Buscar Evaluaciones</a:t>
            </a:r>
          </a:p>
        </p:txBody>
      </p:sp>
      <p:sp>
        <p:nvSpPr>
          <p:cNvPr id="78" name="Rectángulo 77">
            <a:extLst>
              <a:ext uri="{FF2B5EF4-FFF2-40B4-BE49-F238E27FC236}">
                <a16:creationId xmlns:a16="http://schemas.microsoft.com/office/drawing/2014/main" id="{5004536D-CC15-425D-BEA5-BA32FE657349}"/>
              </a:ext>
            </a:extLst>
          </p:cNvPr>
          <p:cNvSpPr/>
          <p:nvPr/>
        </p:nvSpPr>
        <p:spPr>
          <a:xfrm>
            <a:off x="1594646" y="2200801"/>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9" name="Rectángulo 78">
            <a:extLst>
              <a:ext uri="{FF2B5EF4-FFF2-40B4-BE49-F238E27FC236}">
                <a16:creationId xmlns:a16="http://schemas.microsoft.com/office/drawing/2014/main" id="{CC4C35D7-A187-4A2B-9789-6EBA879577F1}"/>
              </a:ext>
            </a:extLst>
          </p:cNvPr>
          <p:cNvSpPr/>
          <p:nvPr/>
        </p:nvSpPr>
        <p:spPr>
          <a:xfrm>
            <a:off x="3384977" y="2204478"/>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0" name="CuadroTexto 79">
            <a:extLst>
              <a:ext uri="{FF2B5EF4-FFF2-40B4-BE49-F238E27FC236}">
                <a16:creationId xmlns:a16="http://schemas.microsoft.com/office/drawing/2014/main" id="{DA97886C-793A-4355-A248-46738EC2FED3}"/>
              </a:ext>
            </a:extLst>
          </p:cNvPr>
          <p:cNvSpPr txBox="1"/>
          <p:nvPr/>
        </p:nvSpPr>
        <p:spPr>
          <a:xfrm>
            <a:off x="697260" y="2159115"/>
            <a:ext cx="1278385" cy="276999"/>
          </a:xfrm>
          <a:prstGeom prst="rect">
            <a:avLst/>
          </a:prstGeom>
          <a:noFill/>
        </p:spPr>
        <p:txBody>
          <a:bodyPr wrap="square" rtlCol="0">
            <a:spAutoFit/>
          </a:bodyPr>
          <a:lstStyle/>
          <a:p>
            <a:r>
              <a:rPr lang="es-CO" sz="1200" dirty="0"/>
              <a:t>NIT/CC</a:t>
            </a:r>
          </a:p>
        </p:txBody>
      </p:sp>
      <p:sp>
        <p:nvSpPr>
          <p:cNvPr id="81" name="CuadroTexto 80">
            <a:extLst>
              <a:ext uri="{FF2B5EF4-FFF2-40B4-BE49-F238E27FC236}">
                <a16:creationId xmlns:a16="http://schemas.microsoft.com/office/drawing/2014/main" id="{984E524F-52C7-446F-A13A-D4BD35AFB10D}"/>
              </a:ext>
            </a:extLst>
          </p:cNvPr>
          <p:cNvSpPr txBox="1"/>
          <p:nvPr/>
        </p:nvSpPr>
        <p:spPr>
          <a:xfrm>
            <a:off x="2451711" y="2141619"/>
            <a:ext cx="1278385" cy="461665"/>
          </a:xfrm>
          <a:prstGeom prst="rect">
            <a:avLst/>
          </a:prstGeom>
          <a:noFill/>
        </p:spPr>
        <p:txBody>
          <a:bodyPr wrap="square" rtlCol="0">
            <a:spAutoFit/>
          </a:bodyPr>
          <a:lstStyle/>
          <a:p>
            <a:r>
              <a:rPr lang="es-CO" sz="1200" dirty="0"/>
              <a:t>Nombre de proveedor</a:t>
            </a:r>
          </a:p>
        </p:txBody>
      </p:sp>
      <p:sp>
        <p:nvSpPr>
          <p:cNvPr id="82" name="Rectángulo 81">
            <a:extLst>
              <a:ext uri="{FF2B5EF4-FFF2-40B4-BE49-F238E27FC236}">
                <a16:creationId xmlns:a16="http://schemas.microsoft.com/office/drawing/2014/main" id="{8054215D-5E13-4373-94CD-28530CBDD620}"/>
              </a:ext>
            </a:extLst>
          </p:cNvPr>
          <p:cNvSpPr/>
          <p:nvPr/>
        </p:nvSpPr>
        <p:spPr>
          <a:xfrm>
            <a:off x="4868288" y="2196136"/>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2020</a:t>
            </a:r>
          </a:p>
        </p:txBody>
      </p:sp>
      <p:sp>
        <p:nvSpPr>
          <p:cNvPr id="83" name="CuadroTexto 82">
            <a:extLst>
              <a:ext uri="{FF2B5EF4-FFF2-40B4-BE49-F238E27FC236}">
                <a16:creationId xmlns:a16="http://schemas.microsoft.com/office/drawing/2014/main" id="{9B1E06F9-5955-4EA4-A274-4EC9455BAE9A}"/>
              </a:ext>
            </a:extLst>
          </p:cNvPr>
          <p:cNvSpPr txBox="1"/>
          <p:nvPr/>
        </p:nvSpPr>
        <p:spPr>
          <a:xfrm>
            <a:off x="4303629" y="2188383"/>
            <a:ext cx="516203" cy="276999"/>
          </a:xfrm>
          <a:prstGeom prst="rect">
            <a:avLst/>
          </a:prstGeom>
          <a:noFill/>
        </p:spPr>
        <p:txBody>
          <a:bodyPr wrap="square" rtlCol="0">
            <a:spAutoFit/>
          </a:bodyPr>
          <a:lstStyle/>
          <a:p>
            <a:r>
              <a:rPr lang="es-CO" sz="1200" dirty="0"/>
              <a:t>Año</a:t>
            </a:r>
          </a:p>
        </p:txBody>
      </p:sp>
      <p:sp>
        <p:nvSpPr>
          <p:cNvPr id="84" name="Rectángulo 83">
            <a:extLst>
              <a:ext uri="{FF2B5EF4-FFF2-40B4-BE49-F238E27FC236}">
                <a16:creationId xmlns:a16="http://schemas.microsoft.com/office/drawing/2014/main" id="{E740FD2B-16E6-4FEA-8896-29B0BCCB4DB9}"/>
              </a:ext>
            </a:extLst>
          </p:cNvPr>
          <p:cNvSpPr/>
          <p:nvPr/>
        </p:nvSpPr>
        <p:spPr>
          <a:xfrm>
            <a:off x="6487593" y="2172124"/>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1</a:t>
            </a:r>
          </a:p>
        </p:txBody>
      </p:sp>
      <p:sp>
        <p:nvSpPr>
          <p:cNvPr id="85" name="CuadroTexto 84">
            <a:extLst>
              <a:ext uri="{FF2B5EF4-FFF2-40B4-BE49-F238E27FC236}">
                <a16:creationId xmlns:a16="http://schemas.microsoft.com/office/drawing/2014/main" id="{D4870452-115B-4380-BACC-4816B07374BD}"/>
              </a:ext>
            </a:extLst>
          </p:cNvPr>
          <p:cNvSpPr txBox="1"/>
          <p:nvPr/>
        </p:nvSpPr>
        <p:spPr>
          <a:xfrm>
            <a:off x="5764472" y="2160652"/>
            <a:ext cx="828308" cy="276999"/>
          </a:xfrm>
          <a:prstGeom prst="rect">
            <a:avLst/>
          </a:prstGeom>
          <a:noFill/>
        </p:spPr>
        <p:txBody>
          <a:bodyPr wrap="square" rtlCol="0">
            <a:spAutoFit/>
          </a:bodyPr>
          <a:lstStyle/>
          <a:p>
            <a:r>
              <a:rPr lang="es-CO" sz="1200" dirty="0"/>
              <a:t>Semestre</a:t>
            </a:r>
          </a:p>
        </p:txBody>
      </p:sp>
      <p:sp>
        <p:nvSpPr>
          <p:cNvPr id="46" name="CuadroTexto 45">
            <a:extLst>
              <a:ext uri="{FF2B5EF4-FFF2-40B4-BE49-F238E27FC236}">
                <a16:creationId xmlns:a16="http://schemas.microsoft.com/office/drawing/2014/main" id="{EE0B6B6B-4B36-4A99-8394-9044F83E60BB}"/>
              </a:ext>
            </a:extLst>
          </p:cNvPr>
          <p:cNvSpPr txBox="1"/>
          <p:nvPr/>
        </p:nvSpPr>
        <p:spPr>
          <a:xfrm>
            <a:off x="4825751" y="3504676"/>
            <a:ext cx="1278385" cy="276999"/>
          </a:xfrm>
          <a:prstGeom prst="rect">
            <a:avLst/>
          </a:prstGeom>
          <a:noFill/>
        </p:spPr>
        <p:txBody>
          <a:bodyPr wrap="square" rtlCol="0">
            <a:spAutoFit/>
          </a:bodyPr>
          <a:lstStyle/>
          <a:p>
            <a:r>
              <a:rPr lang="es-CO" sz="1200" dirty="0"/>
              <a:t>Año</a:t>
            </a:r>
          </a:p>
        </p:txBody>
      </p:sp>
      <p:sp>
        <p:nvSpPr>
          <p:cNvPr id="47" name="CuadroTexto 46">
            <a:extLst>
              <a:ext uri="{FF2B5EF4-FFF2-40B4-BE49-F238E27FC236}">
                <a16:creationId xmlns:a16="http://schemas.microsoft.com/office/drawing/2014/main" id="{84C231BD-4609-447B-B28F-748F6D8CA208}"/>
              </a:ext>
            </a:extLst>
          </p:cNvPr>
          <p:cNvSpPr txBox="1"/>
          <p:nvPr/>
        </p:nvSpPr>
        <p:spPr>
          <a:xfrm>
            <a:off x="7196327" y="3470987"/>
            <a:ext cx="1278385" cy="276999"/>
          </a:xfrm>
          <a:prstGeom prst="rect">
            <a:avLst/>
          </a:prstGeom>
          <a:noFill/>
        </p:spPr>
        <p:txBody>
          <a:bodyPr wrap="square" rtlCol="0">
            <a:spAutoFit/>
          </a:bodyPr>
          <a:lstStyle/>
          <a:p>
            <a:r>
              <a:rPr lang="es-CO" sz="1200" dirty="0"/>
              <a:t>Semestre</a:t>
            </a:r>
          </a:p>
        </p:txBody>
      </p:sp>
      <p:sp>
        <p:nvSpPr>
          <p:cNvPr id="48" name="CuadroTexto 47">
            <a:extLst>
              <a:ext uri="{FF2B5EF4-FFF2-40B4-BE49-F238E27FC236}">
                <a16:creationId xmlns:a16="http://schemas.microsoft.com/office/drawing/2014/main" id="{B2379476-590C-45C5-93F3-25C4719B6E91}"/>
              </a:ext>
            </a:extLst>
          </p:cNvPr>
          <p:cNvSpPr txBox="1"/>
          <p:nvPr/>
        </p:nvSpPr>
        <p:spPr>
          <a:xfrm>
            <a:off x="4856087" y="3859926"/>
            <a:ext cx="1278385" cy="276999"/>
          </a:xfrm>
          <a:prstGeom prst="rect">
            <a:avLst/>
          </a:prstGeom>
          <a:noFill/>
        </p:spPr>
        <p:txBody>
          <a:bodyPr wrap="square" rtlCol="0">
            <a:spAutoFit/>
          </a:bodyPr>
          <a:lstStyle/>
          <a:p>
            <a:r>
              <a:rPr lang="es-CO" sz="1200" dirty="0"/>
              <a:t>2020</a:t>
            </a:r>
          </a:p>
        </p:txBody>
      </p:sp>
      <p:sp>
        <p:nvSpPr>
          <p:cNvPr id="49" name="CuadroTexto 48">
            <a:extLst>
              <a:ext uri="{FF2B5EF4-FFF2-40B4-BE49-F238E27FC236}">
                <a16:creationId xmlns:a16="http://schemas.microsoft.com/office/drawing/2014/main" id="{3CB65558-D291-4F58-B4FC-5FB1C018E4B9}"/>
              </a:ext>
            </a:extLst>
          </p:cNvPr>
          <p:cNvSpPr txBox="1"/>
          <p:nvPr/>
        </p:nvSpPr>
        <p:spPr>
          <a:xfrm>
            <a:off x="7240212" y="3866944"/>
            <a:ext cx="1278385" cy="276999"/>
          </a:xfrm>
          <a:prstGeom prst="rect">
            <a:avLst/>
          </a:prstGeom>
          <a:noFill/>
        </p:spPr>
        <p:txBody>
          <a:bodyPr wrap="square" rtlCol="0">
            <a:spAutoFit/>
          </a:bodyPr>
          <a:lstStyle/>
          <a:p>
            <a:r>
              <a:rPr lang="es-CO" sz="1200" dirty="0"/>
              <a:t>1</a:t>
            </a:r>
          </a:p>
        </p:txBody>
      </p:sp>
      <p:sp>
        <p:nvSpPr>
          <p:cNvPr id="51" name="CuadroTexto 50">
            <a:extLst>
              <a:ext uri="{FF2B5EF4-FFF2-40B4-BE49-F238E27FC236}">
                <a16:creationId xmlns:a16="http://schemas.microsoft.com/office/drawing/2014/main" id="{1856D5D4-9585-445F-BDF6-559648DA9988}"/>
              </a:ext>
            </a:extLst>
          </p:cNvPr>
          <p:cNvSpPr txBox="1"/>
          <p:nvPr/>
        </p:nvSpPr>
        <p:spPr>
          <a:xfrm>
            <a:off x="9130961" y="3490261"/>
            <a:ext cx="1278385" cy="276999"/>
          </a:xfrm>
          <a:prstGeom prst="rect">
            <a:avLst/>
          </a:prstGeom>
          <a:noFill/>
        </p:spPr>
        <p:txBody>
          <a:bodyPr wrap="square" rtlCol="0">
            <a:spAutoFit/>
          </a:bodyPr>
          <a:lstStyle/>
          <a:p>
            <a:r>
              <a:rPr lang="es-CO" sz="1200" dirty="0"/>
              <a:t>Ver detalle</a:t>
            </a:r>
          </a:p>
        </p:txBody>
      </p:sp>
      <p:sp>
        <p:nvSpPr>
          <p:cNvPr id="52" name="CuadroTexto 51">
            <a:extLst>
              <a:ext uri="{FF2B5EF4-FFF2-40B4-BE49-F238E27FC236}">
                <a16:creationId xmlns:a16="http://schemas.microsoft.com/office/drawing/2014/main" id="{0BDAACE6-76D0-412A-B94D-71A841F50181}"/>
              </a:ext>
            </a:extLst>
          </p:cNvPr>
          <p:cNvSpPr txBox="1"/>
          <p:nvPr/>
        </p:nvSpPr>
        <p:spPr>
          <a:xfrm>
            <a:off x="9162500" y="3889034"/>
            <a:ext cx="1278385" cy="276999"/>
          </a:xfrm>
          <a:prstGeom prst="rect">
            <a:avLst/>
          </a:prstGeom>
          <a:noFill/>
        </p:spPr>
        <p:txBody>
          <a:bodyPr wrap="square" rtlCol="0">
            <a:spAutoFit/>
          </a:bodyPr>
          <a:lstStyle/>
          <a:p>
            <a:r>
              <a:rPr lang="es-CO" sz="1200" dirty="0"/>
              <a:t>Detalle</a:t>
            </a:r>
          </a:p>
        </p:txBody>
      </p:sp>
      <p:cxnSp>
        <p:nvCxnSpPr>
          <p:cNvPr id="53" name="Conector recto de flecha 52">
            <a:extLst>
              <a:ext uri="{FF2B5EF4-FFF2-40B4-BE49-F238E27FC236}">
                <a16:creationId xmlns:a16="http://schemas.microsoft.com/office/drawing/2014/main" id="{7233E7C0-9843-4FCA-B9A3-D4CB8D496199}"/>
              </a:ext>
            </a:extLst>
          </p:cNvPr>
          <p:cNvCxnSpPr>
            <a:cxnSpLocks/>
          </p:cNvCxnSpPr>
          <p:nvPr/>
        </p:nvCxnSpPr>
        <p:spPr>
          <a:xfrm flipH="1">
            <a:off x="8309248" y="3974719"/>
            <a:ext cx="1537301" cy="1200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ACBC079D-DB86-4F45-A3BE-DEBDFC3422C6}"/>
              </a:ext>
            </a:extLst>
          </p:cNvPr>
          <p:cNvSpPr txBox="1"/>
          <p:nvPr/>
        </p:nvSpPr>
        <p:spPr>
          <a:xfrm>
            <a:off x="922068" y="4205221"/>
            <a:ext cx="1278385" cy="276999"/>
          </a:xfrm>
          <a:prstGeom prst="rect">
            <a:avLst/>
          </a:prstGeom>
          <a:noFill/>
        </p:spPr>
        <p:txBody>
          <a:bodyPr wrap="square" rtlCol="0">
            <a:spAutoFit/>
          </a:bodyPr>
          <a:lstStyle/>
          <a:p>
            <a:r>
              <a:rPr lang="es-CO" sz="1200" dirty="0"/>
              <a:t>123</a:t>
            </a:r>
          </a:p>
        </p:txBody>
      </p:sp>
      <p:sp>
        <p:nvSpPr>
          <p:cNvPr id="55" name="CuadroTexto 54">
            <a:extLst>
              <a:ext uri="{FF2B5EF4-FFF2-40B4-BE49-F238E27FC236}">
                <a16:creationId xmlns:a16="http://schemas.microsoft.com/office/drawing/2014/main" id="{F483053D-23C0-4D97-BCC1-EB8A56F3AA36}"/>
              </a:ext>
            </a:extLst>
          </p:cNvPr>
          <p:cNvSpPr txBox="1"/>
          <p:nvPr/>
        </p:nvSpPr>
        <p:spPr>
          <a:xfrm>
            <a:off x="2834836" y="4205221"/>
            <a:ext cx="1278385" cy="276999"/>
          </a:xfrm>
          <a:prstGeom prst="rect">
            <a:avLst/>
          </a:prstGeom>
          <a:noFill/>
        </p:spPr>
        <p:txBody>
          <a:bodyPr wrap="square" rtlCol="0">
            <a:spAutoFit/>
          </a:bodyPr>
          <a:lstStyle/>
          <a:p>
            <a:r>
              <a:rPr lang="es-CO" sz="1200" dirty="0" err="1"/>
              <a:t>felipe</a:t>
            </a:r>
            <a:endParaRPr lang="es-CO" sz="1200" dirty="0"/>
          </a:p>
        </p:txBody>
      </p:sp>
      <p:cxnSp>
        <p:nvCxnSpPr>
          <p:cNvPr id="56" name="Conector recto 55">
            <a:extLst>
              <a:ext uri="{FF2B5EF4-FFF2-40B4-BE49-F238E27FC236}">
                <a16:creationId xmlns:a16="http://schemas.microsoft.com/office/drawing/2014/main" id="{ED31180A-5AB8-4CF7-8A1D-7F55AEF4DB86}"/>
              </a:ext>
            </a:extLst>
          </p:cNvPr>
          <p:cNvCxnSpPr>
            <a:cxnSpLocks/>
          </p:cNvCxnSpPr>
          <p:nvPr/>
        </p:nvCxnSpPr>
        <p:spPr>
          <a:xfrm>
            <a:off x="947963" y="4482220"/>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A321CE19-25E2-4B83-AB82-D351A768F2EF}"/>
              </a:ext>
            </a:extLst>
          </p:cNvPr>
          <p:cNvCxnSpPr>
            <a:cxnSpLocks/>
          </p:cNvCxnSpPr>
          <p:nvPr/>
        </p:nvCxnSpPr>
        <p:spPr>
          <a:xfrm>
            <a:off x="947963" y="4150815"/>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958EB2FD-CFA4-474D-BEB0-FCB1B09767DC}"/>
              </a:ext>
            </a:extLst>
          </p:cNvPr>
          <p:cNvSpPr txBox="1"/>
          <p:nvPr/>
        </p:nvSpPr>
        <p:spPr>
          <a:xfrm>
            <a:off x="4824548" y="4209472"/>
            <a:ext cx="1278385" cy="276999"/>
          </a:xfrm>
          <a:prstGeom prst="rect">
            <a:avLst/>
          </a:prstGeom>
          <a:noFill/>
        </p:spPr>
        <p:txBody>
          <a:bodyPr wrap="square" rtlCol="0">
            <a:spAutoFit/>
          </a:bodyPr>
          <a:lstStyle/>
          <a:p>
            <a:r>
              <a:rPr lang="es-CO" sz="1200" dirty="0"/>
              <a:t>2020</a:t>
            </a:r>
          </a:p>
        </p:txBody>
      </p:sp>
      <p:sp>
        <p:nvSpPr>
          <p:cNvPr id="59" name="CuadroTexto 58">
            <a:extLst>
              <a:ext uri="{FF2B5EF4-FFF2-40B4-BE49-F238E27FC236}">
                <a16:creationId xmlns:a16="http://schemas.microsoft.com/office/drawing/2014/main" id="{A380F2F3-07C8-4C86-8435-45E13DAC28E7}"/>
              </a:ext>
            </a:extLst>
          </p:cNvPr>
          <p:cNvSpPr txBox="1"/>
          <p:nvPr/>
        </p:nvSpPr>
        <p:spPr>
          <a:xfrm>
            <a:off x="7208673" y="4216490"/>
            <a:ext cx="1278385" cy="276999"/>
          </a:xfrm>
          <a:prstGeom prst="rect">
            <a:avLst/>
          </a:prstGeom>
          <a:noFill/>
        </p:spPr>
        <p:txBody>
          <a:bodyPr wrap="square" rtlCol="0">
            <a:spAutoFit/>
          </a:bodyPr>
          <a:lstStyle/>
          <a:p>
            <a:r>
              <a:rPr lang="es-CO" sz="1200" dirty="0"/>
              <a:t>1</a:t>
            </a:r>
          </a:p>
        </p:txBody>
      </p:sp>
      <p:sp>
        <p:nvSpPr>
          <p:cNvPr id="60" name="CuadroTexto 59">
            <a:extLst>
              <a:ext uri="{FF2B5EF4-FFF2-40B4-BE49-F238E27FC236}">
                <a16:creationId xmlns:a16="http://schemas.microsoft.com/office/drawing/2014/main" id="{4A42A15F-ADBF-472D-8834-88B1D00FA47C}"/>
              </a:ext>
            </a:extLst>
          </p:cNvPr>
          <p:cNvSpPr txBox="1"/>
          <p:nvPr/>
        </p:nvSpPr>
        <p:spPr>
          <a:xfrm>
            <a:off x="9130961" y="4238580"/>
            <a:ext cx="1278385" cy="276999"/>
          </a:xfrm>
          <a:prstGeom prst="rect">
            <a:avLst/>
          </a:prstGeom>
          <a:noFill/>
        </p:spPr>
        <p:txBody>
          <a:bodyPr wrap="square" rtlCol="0">
            <a:spAutoFit/>
          </a:bodyPr>
          <a:lstStyle/>
          <a:p>
            <a:r>
              <a:rPr lang="es-CO" sz="1200" dirty="0"/>
              <a:t>Detalle</a:t>
            </a:r>
          </a:p>
        </p:txBody>
      </p:sp>
      <p:sp>
        <p:nvSpPr>
          <p:cNvPr id="61" name="CuadroTexto 60">
            <a:extLst>
              <a:ext uri="{FF2B5EF4-FFF2-40B4-BE49-F238E27FC236}">
                <a16:creationId xmlns:a16="http://schemas.microsoft.com/office/drawing/2014/main" id="{B7D6AE65-C339-49DF-B4DE-2F398E9B9E9B}"/>
              </a:ext>
            </a:extLst>
          </p:cNvPr>
          <p:cNvSpPr txBox="1"/>
          <p:nvPr/>
        </p:nvSpPr>
        <p:spPr>
          <a:xfrm>
            <a:off x="947963" y="4549318"/>
            <a:ext cx="1278385" cy="276999"/>
          </a:xfrm>
          <a:prstGeom prst="rect">
            <a:avLst/>
          </a:prstGeom>
          <a:noFill/>
        </p:spPr>
        <p:txBody>
          <a:bodyPr wrap="square" rtlCol="0">
            <a:spAutoFit/>
          </a:bodyPr>
          <a:lstStyle/>
          <a:p>
            <a:r>
              <a:rPr lang="es-CO" sz="1200" dirty="0"/>
              <a:t>123</a:t>
            </a:r>
          </a:p>
        </p:txBody>
      </p:sp>
      <p:sp>
        <p:nvSpPr>
          <p:cNvPr id="62" name="CuadroTexto 61">
            <a:extLst>
              <a:ext uri="{FF2B5EF4-FFF2-40B4-BE49-F238E27FC236}">
                <a16:creationId xmlns:a16="http://schemas.microsoft.com/office/drawing/2014/main" id="{597E7A6E-37FF-46A8-9BAB-A1B4F0FC6289}"/>
              </a:ext>
            </a:extLst>
          </p:cNvPr>
          <p:cNvSpPr txBox="1"/>
          <p:nvPr/>
        </p:nvSpPr>
        <p:spPr>
          <a:xfrm>
            <a:off x="2860731" y="4549318"/>
            <a:ext cx="1278385" cy="276999"/>
          </a:xfrm>
          <a:prstGeom prst="rect">
            <a:avLst/>
          </a:prstGeom>
          <a:noFill/>
        </p:spPr>
        <p:txBody>
          <a:bodyPr wrap="square" rtlCol="0">
            <a:spAutoFit/>
          </a:bodyPr>
          <a:lstStyle/>
          <a:p>
            <a:r>
              <a:rPr lang="es-CO" sz="1200" dirty="0"/>
              <a:t>milena</a:t>
            </a:r>
          </a:p>
        </p:txBody>
      </p:sp>
      <p:cxnSp>
        <p:nvCxnSpPr>
          <p:cNvPr id="63" name="Conector recto 62">
            <a:extLst>
              <a:ext uri="{FF2B5EF4-FFF2-40B4-BE49-F238E27FC236}">
                <a16:creationId xmlns:a16="http://schemas.microsoft.com/office/drawing/2014/main" id="{9B2F5CCB-C477-4DA7-92BB-56CAEAC222D6}"/>
              </a:ext>
            </a:extLst>
          </p:cNvPr>
          <p:cNvCxnSpPr>
            <a:cxnSpLocks/>
          </p:cNvCxnSpPr>
          <p:nvPr/>
        </p:nvCxnSpPr>
        <p:spPr>
          <a:xfrm>
            <a:off x="973858" y="4826317"/>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A241A8DC-F40D-4639-8225-2A22640DDED4}"/>
              </a:ext>
            </a:extLst>
          </p:cNvPr>
          <p:cNvCxnSpPr>
            <a:cxnSpLocks/>
          </p:cNvCxnSpPr>
          <p:nvPr/>
        </p:nvCxnSpPr>
        <p:spPr>
          <a:xfrm>
            <a:off x="973858" y="4494912"/>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D6162D10-93C7-411A-82CC-1D15F92983DE}"/>
              </a:ext>
            </a:extLst>
          </p:cNvPr>
          <p:cNvSpPr txBox="1"/>
          <p:nvPr/>
        </p:nvSpPr>
        <p:spPr>
          <a:xfrm>
            <a:off x="4850443" y="4553569"/>
            <a:ext cx="1278385" cy="276999"/>
          </a:xfrm>
          <a:prstGeom prst="rect">
            <a:avLst/>
          </a:prstGeom>
          <a:noFill/>
        </p:spPr>
        <p:txBody>
          <a:bodyPr wrap="square" rtlCol="0">
            <a:spAutoFit/>
          </a:bodyPr>
          <a:lstStyle/>
          <a:p>
            <a:r>
              <a:rPr lang="es-CO" sz="1200" dirty="0"/>
              <a:t>2020</a:t>
            </a:r>
          </a:p>
        </p:txBody>
      </p:sp>
      <p:sp>
        <p:nvSpPr>
          <p:cNvPr id="66" name="CuadroTexto 65">
            <a:extLst>
              <a:ext uri="{FF2B5EF4-FFF2-40B4-BE49-F238E27FC236}">
                <a16:creationId xmlns:a16="http://schemas.microsoft.com/office/drawing/2014/main" id="{614FFBE4-5C03-4439-B776-6D7C86795C24}"/>
              </a:ext>
            </a:extLst>
          </p:cNvPr>
          <p:cNvSpPr txBox="1"/>
          <p:nvPr/>
        </p:nvSpPr>
        <p:spPr>
          <a:xfrm>
            <a:off x="7234568" y="4560587"/>
            <a:ext cx="1278385" cy="276999"/>
          </a:xfrm>
          <a:prstGeom prst="rect">
            <a:avLst/>
          </a:prstGeom>
          <a:noFill/>
        </p:spPr>
        <p:txBody>
          <a:bodyPr wrap="square" rtlCol="0">
            <a:spAutoFit/>
          </a:bodyPr>
          <a:lstStyle/>
          <a:p>
            <a:r>
              <a:rPr lang="es-CO" sz="1200" dirty="0"/>
              <a:t>1</a:t>
            </a:r>
          </a:p>
        </p:txBody>
      </p:sp>
      <p:sp>
        <p:nvSpPr>
          <p:cNvPr id="67" name="CuadroTexto 66">
            <a:extLst>
              <a:ext uri="{FF2B5EF4-FFF2-40B4-BE49-F238E27FC236}">
                <a16:creationId xmlns:a16="http://schemas.microsoft.com/office/drawing/2014/main" id="{413E336D-02BF-4A13-99FF-36B6594A901A}"/>
              </a:ext>
            </a:extLst>
          </p:cNvPr>
          <p:cNvSpPr txBox="1"/>
          <p:nvPr/>
        </p:nvSpPr>
        <p:spPr>
          <a:xfrm>
            <a:off x="9156856" y="4582677"/>
            <a:ext cx="1278385" cy="276999"/>
          </a:xfrm>
          <a:prstGeom prst="rect">
            <a:avLst/>
          </a:prstGeom>
          <a:noFill/>
        </p:spPr>
        <p:txBody>
          <a:bodyPr wrap="square" rtlCol="0">
            <a:spAutoFit/>
          </a:bodyPr>
          <a:lstStyle/>
          <a:p>
            <a:r>
              <a:rPr lang="es-CO" sz="1200" dirty="0"/>
              <a:t>Detalle</a:t>
            </a:r>
          </a:p>
        </p:txBody>
      </p:sp>
      <p:sp>
        <p:nvSpPr>
          <p:cNvPr id="68" name="CuadroTexto 67">
            <a:extLst>
              <a:ext uri="{FF2B5EF4-FFF2-40B4-BE49-F238E27FC236}">
                <a16:creationId xmlns:a16="http://schemas.microsoft.com/office/drawing/2014/main" id="{D94D7C3D-1152-47AF-A45A-8EC2A5B78FF8}"/>
              </a:ext>
            </a:extLst>
          </p:cNvPr>
          <p:cNvSpPr txBox="1"/>
          <p:nvPr/>
        </p:nvSpPr>
        <p:spPr>
          <a:xfrm>
            <a:off x="4882844" y="5086822"/>
            <a:ext cx="4274012" cy="1200329"/>
          </a:xfrm>
          <a:prstGeom prst="rect">
            <a:avLst/>
          </a:prstGeom>
          <a:noFill/>
        </p:spPr>
        <p:txBody>
          <a:bodyPr wrap="square" rtlCol="0">
            <a:spAutoFit/>
          </a:bodyPr>
          <a:lstStyle/>
          <a:p>
            <a:r>
              <a:rPr lang="es-CO" sz="1200" dirty="0"/>
              <a:t>1-Abrir pop up con los siguientes datos: </a:t>
            </a:r>
            <a:r>
              <a:rPr lang="es-MX" sz="1200" dirty="0"/>
              <a:t>criterios, pesos de los criterios, puntuación de cada criterio, fecha de la evaluación, nombre del proveedor, NIT/CC, notas y resultado total de la evaluación.</a:t>
            </a:r>
          </a:p>
          <a:p>
            <a:r>
              <a:rPr lang="es-CO" sz="1200" dirty="0"/>
              <a:t>2- </a:t>
            </a:r>
            <a:r>
              <a:rPr lang="es-MX" sz="1200" dirty="0"/>
              <a:t> debe existir botón para imprimir los resultados de la evaluación.</a:t>
            </a:r>
            <a:endParaRPr lang="es-CO" sz="1200" dirty="0"/>
          </a:p>
        </p:txBody>
      </p:sp>
    </p:spTree>
    <p:extLst>
      <p:ext uri="{BB962C8B-B14F-4D97-AF65-F5344CB8AC3E}">
        <p14:creationId xmlns:p14="http://schemas.microsoft.com/office/powerpoint/2010/main" val="2781089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424257" cy="369332"/>
          </a:xfrm>
          <a:prstGeom prst="rect">
            <a:avLst/>
          </a:prstGeom>
          <a:noFill/>
        </p:spPr>
        <p:txBody>
          <a:bodyPr wrap="square" rtlCol="0">
            <a:spAutoFit/>
          </a:bodyPr>
          <a:lstStyle/>
          <a:p>
            <a:r>
              <a:rPr lang="es-CO" dirty="0"/>
              <a:t>Entrada de materiales historia de usuario:</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013710D-0275-489E-9711-6C9C1BA19AB6}"/>
              </a:ext>
            </a:extLst>
          </p:cNvPr>
          <p:cNvSpPr/>
          <p:nvPr/>
        </p:nvSpPr>
        <p:spPr>
          <a:xfrm>
            <a:off x="621437" y="1110432"/>
            <a:ext cx="11283518" cy="3970318"/>
          </a:xfrm>
          <a:prstGeom prst="rect">
            <a:avLst/>
          </a:prstGeom>
        </p:spPr>
        <p:txBody>
          <a:bodyPr wrap="square">
            <a:spAutoFit/>
          </a:bodyPr>
          <a:lstStyle/>
          <a:p>
            <a:r>
              <a:rPr lang="es-MX" sz="1200" dirty="0"/>
              <a:t>1. El sistema debe contar con dos sub menús: creación de transacción y gestión de transacción.</a:t>
            </a:r>
          </a:p>
          <a:p>
            <a:r>
              <a:rPr lang="es-MX" sz="1200" dirty="0"/>
              <a:t>2. Cuando se crea una transacción, el sistema debe permitir asociar un proveedor, una descripción, materiales, cantidades, fecha limite de entrega e id de orden de compra (también se debe permitir adjuntar como evidencia una copia de la orden de compra).</a:t>
            </a:r>
          </a:p>
          <a:p>
            <a:r>
              <a:rPr lang="es-MX" sz="1200" dirty="0"/>
              <a:t>Nota: Para la búsqueda de materiales se debe contar con un buscador del UNSPSC que permitirá buscar por código o nombre cualquier categoría de la clasificación para posteriormente seleccionar materiales y guardarlos. Para la búsqueda de proveedores se debe contar con los filtros NIT/CC y nombre de proveedor.</a:t>
            </a:r>
          </a:p>
          <a:p>
            <a:r>
              <a:rPr lang="es-MX" sz="1200" dirty="0"/>
              <a:t>3. Cuando se crea una transacción se le debe asignar el estado "en proceso", la cantidad de materiales esperados y su respectiva unidad (Cm3, litros, unidad o Kg).</a:t>
            </a:r>
          </a:p>
          <a:p>
            <a:r>
              <a:rPr lang="es-MX" sz="1200" dirty="0"/>
              <a:t>4. Las transacciones podrán tener los siguientes estados: "en proceso", "finalizada", "finalizada con observaciones" y "rechazada".</a:t>
            </a:r>
          </a:p>
          <a:p>
            <a:r>
              <a:rPr lang="es-MX" sz="1200" dirty="0"/>
              <a:t>5. En el sub menú "gestión de transacción" se debe mostrar el listado de transacciones con los estados: "en proceso", "finalizada", "finalizada con observaciones" y "rechazada".</a:t>
            </a:r>
          </a:p>
          <a:p>
            <a:r>
              <a:rPr lang="es-MX" sz="1200" dirty="0"/>
              <a:t>6. Se debe contar con filtros para buscar transacciones por estado, fecha limite de entrega, id de orden de compra y proveedor.</a:t>
            </a:r>
          </a:p>
          <a:p>
            <a:r>
              <a:rPr lang="es-MX" sz="1200" dirty="0"/>
              <a:t>7. Cuando se seleccione una transacción del sub menú "gestión de transacción", el sistema debe contar con un campo que permita comparar la cantidad de los materiales  esperados versus los recibidos. Se debe contar con una opción para descargar la orden de compra previamente adjuntada.</a:t>
            </a:r>
          </a:p>
          <a:p>
            <a:r>
              <a:rPr lang="es-MX" sz="1200" dirty="0"/>
              <a:t>8. Cuando se seleccione una transacción del sub menú "gestión de transacción", el sistema debe contar con un campo que permita marcar la aceptación en términos de calidad de cada material recibido.</a:t>
            </a:r>
          </a:p>
          <a:p>
            <a:r>
              <a:rPr lang="es-MX" sz="1200" dirty="0"/>
              <a:t>9. El sistema debe permitir al usuario cerrar la transacción con los estados: "finalizada", "finalizada con observaciones" y "rechazada".</a:t>
            </a:r>
          </a:p>
          <a:p>
            <a:r>
              <a:rPr lang="es-MX" sz="1200" dirty="0"/>
              <a:t>10. Cuando se cierra una transacción con estado "finalizada con observaciones" o "rechazada", el sistema debe solicitar obligatoriamente campos de entrada tipo texto por cada material que no cumplió con la aceptación de calidad o cantidad esperada. </a:t>
            </a:r>
          </a:p>
          <a:p>
            <a:r>
              <a:rPr lang="es-MX" sz="1200" dirty="0"/>
              <a:t>11. Cuando una transacción se cierra con estado "finalizada con observaciones", el sistema debe permitir la edición de la transacción cuando el proveedor entregue lo que hacia falta, es decir, se puede cambiar el estado a "rechazada" o finalizada".</a:t>
            </a:r>
          </a:p>
          <a:p>
            <a:r>
              <a:rPr lang="es-MX" sz="1200" dirty="0"/>
              <a:t>12. Cuando una transacción tiene estado "finalizada", se debe contar con un botón que permita imprimir sus datos relevantes: materiales, cantidades, NIT/CC, nombre del proveedor, fecha de cierre e id de orden de compra.</a:t>
            </a:r>
          </a:p>
          <a:p>
            <a:r>
              <a:rPr lang="es-MX" sz="1200" dirty="0"/>
              <a:t>13. Cuando una transacción es "rechazada" o "finalizada" no se debe dejar modificar posteriormente.</a:t>
            </a:r>
            <a:endParaRPr lang="es-CO" sz="1200" dirty="0"/>
          </a:p>
        </p:txBody>
      </p:sp>
      <p:sp>
        <p:nvSpPr>
          <p:cNvPr id="6" name="CuadroTexto 5">
            <a:extLst>
              <a:ext uri="{FF2B5EF4-FFF2-40B4-BE49-F238E27FC236}">
                <a16:creationId xmlns:a16="http://schemas.microsoft.com/office/drawing/2014/main" id="{49251DAF-449C-42E6-B1E3-BAFCE20F1FE7}"/>
              </a:ext>
            </a:extLst>
          </p:cNvPr>
          <p:cNvSpPr txBox="1"/>
          <p:nvPr/>
        </p:nvSpPr>
        <p:spPr>
          <a:xfrm>
            <a:off x="3016445" y="5454335"/>
            <a:ext cx="8028036" cy="830997"/>
          </a:xfrm>
          <a:prstGeom prst="rect">
            <a:avLst/>
          </a:prstGeom>
          <a:noFill/>
        </p:spPr>
        <p:txBody>
          <a:bodyPr wrap="square" rtlCol="0">
            <a:spAutoFit/>
          </a:bodyPr>
          <a:lstStyle/>
          <a:p>
            <a:r>
              <a:rPr lang="es-CO" sz="1200" b="1" dirty="0"/>
              <a:t>transacciones: </a:t>
            </a:r>
            <a:r>
              <a:rPr lang="es-CO" sz="1200" dirty="0"/>
              <a:t>Id, descripción, </a:t>
            </a:r>
            <a:r>
              <a:rPr lang="es-CO" sz="1200" dirty="0" err="1"/>
              <a:t>id_proveedor</a:t>
            </a:r>
            <a:r>
              <a:rPr lang="es-CO" sz="1200" dirty="0"/>
              <a:t> , </a:t>
            </a:r>
            <a:r>
              <a:rPr lang="es-CO" sz="1200" dirty="0" err="1"/>
              <a:t>fecha_creación</a:t>
            </a:r>
            <a:r>
              <a:rPr lang="es-CO" sz="1200" dirty="0"/>
              <a:t>, </a:t>
            </a:r>
            <a:r>
              <a:rPr lang="es-CO" sz="1200" dirty="0" err="1"/>
              <a:t>fecha_limite_entrega</a:t>
            </a:r>
            <a:r>
              <a:rPr lang="es-CO" sz="1200" dirty="0"/>
              <a:t>, </a:t>
            </a:r>
            <a:r>
              <a:rPr lang="es-CO" sz="1200" dirty="0" err="1"/>
              <a:t>id_orden_compra</a:t>
            </a:r>
            <a:r>
              <a:rPr lang="es-CO" sz="1200" dirty="0"/>
              <a:t>, </a:t>
            </a:r>
            <a:r>
              <a:rPr lang="es-CO" sz="1200" dirty="0" err="1"/>
              <a:t>ruta_orden_compra</a:t>
            </a:r>
            <a:r>
              <a:rPr lang="es-CO" sz="1200" dirty="0"/>
              <a:t>, estado, </a:t>
            </a:r>
            <a:r>
              <a:rPr lang="es-CO" sz="1200" dirty="0" err="1"/>
              <a:t>observacion</a:t>
            </a:r>
            <a:r>
              <a:rPr lang="es-CO" sz="1200" dirty="0"/>
              <a:t>.</a:t>
            </a:r>
          </a:p>
          <a:p>
            <a:r>
              <a:rPr lang="es-CO" sz="1200" b="1" dirty="0" err="1"/>
              <a:t>datos_transaccion</a:t>
            </a:r>
            <a:r>
              <a:rPr lang="es-CO" sz="1200" b="1" dirty="0"/>
              <a:t>: </a:t>
            </a:r>
            <a:r>
              <a:rPr lang="es-CO" sz="1200" dirty="0"/>
              <a:t>id, </a:t>
            </a:r>
            <a:r>
              <a:rPr lang="es-CO" sz="1200" dirty="0" err="1"/>
              <a:t>id_transaccion</a:t>
            </a:r>
            <a:r>
              <a:rPr lang="es-CO" sz="1200" dirty="0"/>
              <a:t> (es el id de la tabla transacciones, es decir, llave </a:t>
            </a:r>
            <a:r>
              <a:rPr lang="es-CO" sz="1200" dirty="0" err="1"/>
              <a:t>foranea</a:t>
            </a:r>
            <a:r>
              <a:rPr lang="es-CO" sz="1200" dirty="0"/>
              <a:t>), </a:t>
            </a:r>
            <a:r>
              <a:rPr lang="es-CO" sz="1200" dirty="0" err="1"/>
              <a:t>id_producto</a:t>
            </a:r>
            <a:r>
              <a:rPr lang="es-CO" sz="1200" dirty="0"/>
              <a:t> (foránea de tabla producto), cantidad_esperada, cantidad_recibida, unidades, aprobación_calidad, observacion.</a:t>
            </a:r>
          </a:p>
        </p:txBody>
      </p:sp>
      <p:sp>
        <p:nvSpPr>
          <p:cNvPr id="7" name="CuadroTexto 6">
            <a:extLst>
              <a:ext uri="{FF2B5EF4-FFF2-40B4-BE49-F238E27FC236}">
                <a16:creationId xmlns:a16="http://schemas.microsoft.com/office/drawing/2014/main" id="{2D3E2D67-ECBE-4341-BC7D-F686CB4F3F95}"/>
              </a:ext>
            </a:extLst>
          </p:cNvPr>
          <p:cNvSpPr txBox="1"/>
          <p:nvPr/>
        </p:nvSpPr>
        <p:spPr>
          <a:xfrm>
            <a:off x="932155" y="5454335"/>
            <a:ext cx="1978348" cy="646331"/>
          </a:xfrm>
          <a:prstGeom prst="rect">
            <a:avLst/>
          </a:prstGeom>
          <a:noFill/>
        </p:spPr>
        <p:txBody>
          <a:bodyPr wrap="square" rtlCol="0">
            <a:spAutoFit/>
          </a:bodyPr>
          <a:lstStyle/>
          <a:p>
            <a:r>
              <a:rPr lang="es-CO" dirty="0"/>
              <a:t>Tablas en base de datos:</a:t>
            </a:r>
          </a:p>
        </p:txBody>
      </p:sp>
    </p:spTree>
    <p:extLst>
      <p:ext uri="{BB962C8B-B14F-4D97-AF65-F5344CB8AC3E}">
        <p14:creationId xmlns:p14="http://schemas.microsoft.com/office/powerpoint/2010/main" val="196211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6125593" cy="369332"/>
          </a:xfrm>
          <a:prstGeom prst="rect">
            <a:avLst/>
          </a:prstGeom>
          <a:noFill/>
        </p:spPr>
        <p:txBody>
          <a:bodyPr wrap="square" rtlCol="0">
            <a:spAutoFit/>
          </a:bodyPr>
          <a:lstStyle/>
          <a:p>
            <a:r>
              <a:rPr lang="es-CO" dirty="0"/>
              <a:t>Registro de usuarios: vista 1</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532660" y="1691313"/>
            <a:ext cx="6862439" cy="40911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532660" y="1742946"/>
            <a:ext cx="5563340" cy="369332"/>
          </a:xfrm>
          <a:prstGeom prst="rect">
            <a:avLst/>
          </a:prstGeom>
          <a:noFill/>
        </p:spPr>
        <p:txBody>
          <a:bodyPr wrap="square" rtlCol="0">
            <a:spAutoFit/>
          </a:bodyPr>
          <a:lstStyle/>
          <a:p>
            <a:r>
              <a:rPr lang="es-CO" dirty="0"/>
              <a:t>Ingrese todos los datos solicitados.</a:t>
            </a:r>
          </a:p>
        </p:txBody>
      </p:sp>
      <p:sp>
        <p:nvSpPr>
          <p:cNvPr id="8" name="Rectángulo 7">
            <a:extLst>
              <a:ext uri="{FF2B5EF4-FFF2-40B4-BE49-F238E27FC236}">
                <a16:creationId xmlns:a16="http://schemas.microsoft.com/office/drawing/2014/main" id="{7C0405CB-FFE4-4650-A67A-1051FB25D17F}"/>
              </a:ext>
            </a:extLst>
          </p:cNvPr>
          <p:cNvSpPr/>
          <p:nvPr/>
        </p:nvSpPr>
        <p:spPr>
          <a:xfrm>
            <a:off x="4575578" y="2150904"/>
            <a:ext cx="2318553" cy="235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2A5C8F85-CB9A-4C97-AD43-34A0D1269ABB}"/>
              </a:ext>
            </a:extLst>
          </p:cNvPr>
          <p:cNvSpPr txBox="1"/>
          <p:nvPr/>
        </p:nvSpPr>
        <p:spPr>
          <a:xfrm>
            <a:off x="532660" y="2115418"/>
            <a:ext cx="4167677" cy="276999"/>
          </a:xfrm>
          <a:prstGeom prst="rect">
            <a:avLst/>
          </a:prstGeom>
          <a:noFill/>
        </p:spPr>
        <p:txBody>
          <a:bodyPr wrap="square" rtlCol="0">
            <a:spAutoFit/>
          </a:bodyPr>
          <a:lstStyle/>
          <a:p>
            <a:r>
              <a:rPr lang="es-CO" sz="1200" dirty="0"/>
              <a:t>NIT/CC, ingrese su NIT  o su cédula si es persona natural:</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744983" y="6326184"/>
            <a:ext cx="1278385" cy="276999"/>
          </a:xfrm>
          <a:prstGeom prst="rect">
            <a:avLst/>
          </a:prstGeom>
          <a:noFill/>
        </p:spPr>
        <p:txBody>
          <a:bodyPr wrap="square" rtlCol="0">
            <a:spAutoFit/>
          </a:bodyPr>
          <a:lstStyle/>
          <a:p>
            <a:r>
              <a:rPr lang="es-CO" sz="1200" dirty="0"/>
              <a:t>Guardar</a:t>
            </a:r>
          </a:p>
        </p:txBody>
      </p:sp>
      <p:sp>
        <p:nvSpPr>
          <p:cNvPr id="36" name="CuadroTexto 35">
            <a:extLst>
              <a:ext uri="{FF2B5EF4-FFF2-40B4-BE49-F238E27FC236}">
                <a16:creationId xmlns:a16="http://schemas.microsoft.com/office/drawing/2014/main" id="{C17F430D-CFE4-4442-9CF9-49A68507DF7D}"/>
              </a:ext>
            </a:extLst>
          </p:cNvPr>
          <p:cNvSpPr txBox="1"/>
          <p:nvPr/>
        </p:nvSpPr>
        <p:spPr>
          <a:xfrm>
            <a:off x="518972" y="1075581"/>
            <a:ext cx="1696375" cy="276999"/>
          </a:xfrm>
          <a:prstGeom prst="rect">
            <a:avLst/>
          </a:prstGeom>
          <a:noFill/>
        </p:spPr>
        <p:txBody>
          <a:bodyPr wrap="square" rtlCol="0">
            <a:spAutoFit/>
          </a:bodyPr>
          <a:lstStyle/>
          <a:p>
            <a:r>
              <a:rPr lang="es-CO" sz="1200" dirty="0"/>
              <a:t>Registro de usuario.</a:t>
            </a:r>
          </a:p>
        </p:txBody>
      </p:sp>
      <p:sp>
        <p:nvSpPr>
          <p:cNvPr id="45" name="CuadroTexto 44">
            <a:extLst>
              <a:ext uri="{FF2B5EF4-FFF2-40B4-BE49-F238E27FC236}">
                <a16:creationId xmlns:a16="http://schemas.microsoft.com/office/drawing/2014/main" id="{09DD9B14-7BD8-4E46-986C-45E6B0550D2E}"/>
              </a:ext>
            </a:extLst>
          </p:cNvPr>
          <p:cNvSpPr txBox="1"/>
          <p:nvPr/>
        </p:nvSpPr>
        <p:spPr>
          <a:xfrm>
            <a:off x="535987" y="1352580"/>
            <a:ext cx="1696375" cy="276999"/>
          </a:xfrm>
          <a:prstGeom prst="rect">
            <a:avLst/>
          </a:prstGeom>
          <a:noFill/>
        </p:spPr>
        <p:txBody>
          <a:bodyPr wrap="square" rtlCol="0">
            <a:spAutoFit/>
          </a:bodyPr>
          <a:lstStyle/>
          <a:p>
            <a:endParaRPr lang="es-CO" sz="1200" dirty="0"/>
          </a:p>
        </p:txBody>
      </p:sp>
      <p:sp>
        <p:nvSpPr>
          <p:cNvPr id="46" name="Rectángulo 45">
            <a:extLst>
              <a:ext uri="{FF2B5EF4-FFF2-40B4-BE49-F238E27FC236}">
                <a16:creationId xmlns:a16="http://schemas.microsoft.com/office/drawing/2014/main" id="{FFFAC265-E745-4217-9918-13E610D72AD2}"/>
              </a:ext>
            </a:extLst>
          </p:cNvPr>
          <p:cNvSpPr/>
          <p:nvPr/>
        </p:nvSpPr>
        <p:spPr>
          <a:xfrm>
            <a:off x="4575578" y="2582970"/>
            <a:ext cx="2318553" cy="235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CuadroTexto 46">
            <a:extLst>
              <a:ext uri="{FF2B5EF4-FFF2-40B4-BE49-F238E27FC236}">
                <a16:creationId xmlns:a16="http://schemas.microsoft.com/office/drawing/2014/main" id="{41785E6E-9E7C-4B37-A0C4-E51114FE1C04}"/>
              </a:ext>
            </a:extLst>
          </p:cNvPr>
          <p:cNvSpPr txBox="1"/>
          <p:nvPr/>
        </p:nvSpPr>
        <p:spPr>
          <a:xfrm>
            <a:off x="532660" y="2547484"/>
            <a:ext cx="4167677" cy="461665"/>
          </a:xfrm>
          <a:prstGeom prst="rect">
            <a:avLst/>
          </a:prstGeom>
          <a:noFill/>
        </p:spPr>
        <p:txBody>
          <a:bodyPr wrap="square" rtlCol="0">
            <a:spAutoFit/>
          </a:bodyPr>
          <a:lstStyle/>
          <a:p>
            <a:r>
              <a:rPr lang="es-CO" sz="1200" dirty="0"/>
              <a:t>Nombre de la empresa o nombre de la persona  (si es persona natural)</a:t>
            </a:r>
          </a:p>
        </p:txBody>
      </p:sp>
      <p:sp>
        <p:nvSpPr>
          <p:cNvPr id="50" name="Rectángulo 49">
            <a:extLst>
              <a:ext uri="{FF2B5EF4-FFF2-40B4-BE49-F238E27FC236}">
                <a16:creationId xmlns:a16="http://schemas.microsoft.com/office/drawing/2014/main" id="{BFB4136E-BE64-46F3-B363-489E8B596815}"/>
              </a:ext>
            </a:extLst>
          </p:cNvPr>
          <p:cNvSpPr/>
          <p:nvPr/>
        </p:nvSpPr>
        <p:spPr>
          <a:xfrm>
            <a:off x="4575578" y="3219167"/>
            <a:ext cx="2318553" cy="235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3E0BB19-B4A7-43EC-9C45-915C15BA7BFC}"/>
              </a:ext>
            </a:extLst>
          </p:cNvPr>
          <p:cNvSpPr txBox="1"/>
          <p:nvPr/>
        </p:nvSpPr>
        <p:spPr>
          <a:xfrm>
            <a:off x="532660" y="3183681"/>
            <a:ext cx="4167677" cy="276999"/>
          </a:xfrm>
          <a:prstGeom prst="rect">
            <a:avLst/>
          </a:prstGeom>
          <a:noFill/>
        </p:spPr>
        <p:txBody>
          <a:bodyPr wrap="square" rtlCol="0">
            <a:spAutoFit/>
          </a:bodyPr>
          <a:lstStyle/>
          <a:p>
            <a:r>
              <a:rPr lang="es-CO" sz="1200" dirty="0"/>
              <a:t>Correo:</a:t>
            </a:r>
          </a:p>
        </p:txBody>
      </p:sp>
      <p:sp>
        <p:nvSpPr>
          <p:cNvPr id="54" name="Rectángulo 53">
            <a:extLst>
              <a:ext uri="{FF2B5EF4-FFF2-40B4-BE49-F238E27FC236}">
                <a16:creationId xmlns:a16="http://schemas.microsoft.com/office/drawing/2014/main" id="{FD22B003-8C16-4A0F-96A8-B5F58B9B6227}"/>
              </a:ext>
            </a:extLst>
          </p:cNvPr>
          <p:cNvSpPr/>
          <p:nvPr/>
        </p:nvSpPr>
        <p:spPr>
          <a:xfrm>
            <a:off x="4575578" y="3660356"/>
            <a:ext cx="2318553" cy="235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a:extLst>
              <a:ext uri="{FF2B5EF4-FFF2-40B4-BE49-F238E27FC236}">
                <a16:creationId xmlns:a16="http://schemas.microsoft.com/office/drawing/2014/main" id="{2295D5FD-5E54-4AD5-84DF-7F7185B55D42}"/>
              </a:ext>
            </a:extLst>
          </p:cNvPr>
          <p:cNvSpPr txBox="1"/>
          <p:nvPr/>
        </p:nvSpPr>
        <p:spPr>
          <a:xfrm>
            <a:off x="532660" y="3624870"/>
            <a:ext cx="4167677" cy="276999"/>
          </a:xfrm>
          <a:prstGeom prst="rect">
            <a:avLst/>
          </a:prstGeom>
          <a:noFill/>
        </p:spPr>
        <p:txBody>
          <a:bodyPr wrap="square" rtlCol="0">
            <a:spAutoFit/>
          </a:bodyPr>
          <a:lstStyle/>
          <a:p>
            <a:r>
              <a:rPr lang="es-CO" sz="1200" dirty="0"/>
              <a:t>Contraseña de mínimo 8 caracteres:</a:t>
            </a:r>
          </a:p>
        </p:txBody>
      </p:sp>
      <p:sp>
        <p:nvSpPr>
          <p:cNvPr id="56" name="Rectángulo 55">
            <a:extLst>
              <a:ext uri="{FF2B5EF4-FFF2-40B4-BE49-F238E27FC236}">
                <a16:creationId xmlns:a16="http://schemas.microsoft.com/office/drawing/2014/main" id="{FDEEBBDE-F525-4F9A-B7A7-BBBBFF4664FA}"/>
              </a:ext>
            </a:extLst>
          </p:cNvPr>
          <p:cNvSpPr/>
          <p:nvPr/>
        </p:nvSpPr>
        <p:spPr>
          <a:xfrm>
            <a:off x="2616498" y="5163199"/>
            <a:ext cx="2318553" cy="2359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Guardar</a:t>
            </a:r>
          </a:p>
        </p:txBody>
      </p:sp>
      <p:cxnSp>
        <p:nvCxnSpPr>
          <p:cNvPr id="29" name="Conector recto de flecha 28">
            <a:extLst>
              <a:ext uri="{FF2B5EF4-FFF2-40B4-BE49-F238E27FC236}">
                <a16:creationId xmlns:a16="http://schemas.microsoft.com/office/drawing/2014/main" id="{CA0A8D0B-D768-46DD-9469-E409F808050A}"/>
              </a:ext>
            </a:extLst>
          </p:cNvPr>
          <p:cNvCxnSpPr>
            <a:cxnSpLocks/>
            <a:endCxn id="39" idx="1"/>
          </p:cNvCxnSpPr>
          <p:nvPr/>
        </p:nvCxnSpPr>
        <p:spPr>
          <a:xfrm flipV="1">
            <a:off x="6720396" y="1717754"/>
            <a:ext cx="2210540" cy="536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952DF3C6-FF6F-4B86-80F6-1AD903D24211}"/>
              </a:ext>
            </a:extLst>
          </p:cNvPr>
          <p:cNvSpPr txBox="1"/>
          <p:nvPr/>
        </p:nvSpPr>
        <p:spPr>
          <a:xfrm>
            <a:off x="8930936" y="1394588"/>
            <a:ext cx="1835759" cy="646331"/>
          </a:xfrm>
          <a:prstGeom prst="rect">
            <a:avLst/>
          </a:prstGeom>
          <a:noFill/>
        </p:spPr>
        <p:txBody>
          <a:bodyPr wrap="none" rtlCol="0">
            <a:spAutoFit/>
          </a:bodyPr>
          <a:lstStyle/>
          <a:p>
            <a:r>
              <a:rPr lang="es-CO" dirty="0"/>
              <a:t>Tabla: usuario</a:t>
            </a:r>
          </a:p>
          <a:p>
            <a:r>
              <a:rPr lang="es-CO" dirty="0"/>
              <a:t>Columna: usuario</a:t>
            </a:r>
          </a:p>
        </p:txBody>
      </p:sp>
      <p:cxnSp>
        <p:nvCxnSpPr>
          <p:cNvPr id="57" name="Conector recto de flecha 56">
            <a:extLst>
              <a:ext uri="{FF2B5EF4-FFF2-40B4-BE49-F238E27FC236}">
                <a16:creationId xmlns:a16="http://schemas.microsoft.com/office/drawing/2014/main" id="{F37791B9-7BD7-4FF3-BB6A-7475F560B8BA}"/>
              </a:ext>
            </a:extLst>
          </p:cNvPr>
          <p:cNvCxnSpPr>
            <a:cxnSpLocks/>
            <a:endCxn id="58" idx="1"/>
          </p:cNvCxnSpPr>
          <p:nvPr/>
        </p:nvCxnSpPr>
        <p:spPr>
          <a:xfrm flipV="1">
            <a:off x="7057748" y="2470056"/>
            <a:ext cx="2156662" cy="21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CD353E51-5BBB-4320-A1B0-F04A517399B0}"/>
              </a:ext>
            </a:extLst>
          </p:cNvPr>
          <p:cNvSpPr txBox="1"/>
          <p:nvPr/>
        </p:nvSpPr>
        <p:spPr>
          <a:xfrm>
            <a:off x="9214410" y="2146890"/>
            <a:ext cx="2194640" cy="646331"/>
          </a:xfrm>
          <a:prstGeom prst="rect">
            <a:avLst/>
          </a:prstGeom>
          <a:noFill/>
        </p:spPr>
        <p:txBody>
          <a:bodyPr wrap="none" rtlCol="0">
            <a:spAutoFit/>
          </a:bodyPr>
          <a:lstStyle/>
          <a:p>
            <a:r>
              <a:rPr lang="es-CO" dirty="0"/>
              <a:t>Tabla: proveedor</a:t>
            </a:r>
          </a:p>
          <a:p>
            <a:r>
              <a:rPr lang="es-CO" dirty="0"/>
              <a:t>Columna: </a:t>
            </a:r>
            <a:r>
              <a:rPr lang="es-CO" dirty="0" err="1"/>
              <a:t>razonSocial</a:t>
            </a:r>
            <a:endParaRPr lang="es-CO" dirty="0"/>
          </a:p>
        </p:txBody>
      </p:sp>
      <p:cxnSp>
        <p:nvCxnSpPr>
          <p:cNvPr id="60" name="Conector recto de flecha 59">
            <a:extLst>
              <a:ext uri="{FF2B5EF4-FFF2-40B4-BE49-F238E27FC236}">
                <a16:creationId xmlns:a16="http://schemas.microsoft.com/office/drawing/2014/main" id="{E124C752-20A8-4F0C-A25A-EFAF99AFC9F3}"/>
              </a:ext>
            </a:extLst>
          </p:cNvPr>
          <p:cNvCxnSpPr>
            <a:cxnSpLocks/>
            <a:endCxn id="61" idx="1"/>
          </p:cNvCxnSpPr>
          <p:nvPr/>
        </p:nvCxnSpPr>
        <p:spPr>
          <a:xfrm flipV="1">
            <a:off x="6894131" y="3269255"/>
            <a:ext cx="2156662" cy="21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uadroTexto 60">
            <a:extLst>
              <a:ext uri="{FF2B5EF4-FFF2-40B4-BE49-F238E27FC236}">
                <a16:creationId xmlns:a16="http://schemas.microsoft.com/office/drawing/2014/main" id="{0F7E273D-2AC1-4313-B0EF-4BE0FBFC066F}"/>
              </a:ext>
            </a:extLst>
          </p:cNvPr>
          <p:cNvSpPr txBox="1"/>
          <p:nvPr/>
        </p:nvSpPr>
        <p:spPr>
          <a:xfrm>
            <a:off x="9050793" y="2946089"/>
            <a:ext cx="1749069" cy="646331"/>
          </a:xfrm>
          <a:prstGeom prst="rect">
            <a:avLst/>
          </a:prstGeom>
          <a:noFill/>
        </p:spPr>
        <p:txBody>
          <a:bodyPr wrap="none" rtlCol="0">
            <a:spAutoFit/>
          </a:bodyPr>
          <a:lstStyle/>
          <a:p>
            <a:r>
              <a:rPr lang="es-CO" dirty="0"/>
              <a:t>Tabla: usuario</a:t>
            </a:r>
          </a:p>
          <a:p>
            <a:r>
              <a:rPr lang="es-CO" dirty="0"/>
              <a:t>Columna: correo</a:t>
            </a:r>
          </a:p>
        </p:txBody>
      </p:sp>
      <p:cxnSp>
        <p:nvCxnSpPr>
          <p:cNvPr id="62" name="Conector recto de flecha 61">
            <a:extLst>
              <a:ext uri="{FF2B5EF4-FFF2-40B4-BE49-F238E27FC236}">
                <a16:creationId xmlns:a16="http://schemas.microsoft.com/office/drawing/2014/main" id="{B07299EF-2617-4AA3-B56C-D4C5D0BDB044}"/>
              </a:ext>
            </a:extLst>
          </p:cNvPr>
          <p:cNvCxnSpPr>
            <a:cxnSpLocks/>
            <a:endCxn id="63" idx="1"/>
          </p:cNvCxnSpPr>
          <p:nvPr/>
        </p:nvCxnSpPr>
        <p:spPr>
          <a:xfrm>
            <a:off x="6894131" y="3896264"/>
            <a:ext cx="2301274" cy="55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uadroTexto 62">
            <a:extLst>
              <a:ext uri="{FF2B5EF4-FFF2-40B4-BE49-F238E27FC236}">
                <a16:creationId xmlns:a16="http://schemas.microsoft.com/office/drawing/2014/main" id="{81141BF6-8A08-423C-87EE-D637AAE65096}"/>
              </a:ext>
            </a:extLst>
          </p:cNvPr>
          <p:cNvSpPr txBox="1"/>
          <p:nvPr/>
        </p:nvSpPr>
        <p:spPr>
          <a:xfrm>
            <a:off x="9195405" y="3989005"/>
            <a:ext cx="1749069" cy="923330"/>
          </a:xfrm>
          <a:prstGeom prst="rect">
            <a:avLst/>
          </a:prstGeom>
          <a:noFill/>
        </p:spPr>
        <p:txBody>
          <a:bodyPr wrap="square" rtlCol="0">
            <a:spAutoFit/>
          </a:bodyPr>
          <a:lstStyle/>
          <a:p>
            <a:r>
              <a:rPr lang="es-CO" dirty="0"/>
              <a:t>Tabla: usuario</a:t>
            </a:r>
          </a:p>
          <a:p>
            <a:r>
              <a:rPr lang="es-CO" dirty="0"/>
              <a:t>Columna: contraseña</a:t>
            </a:r>
          </a:p>
        </p:txBody>
      </p:sp>
    </p:spTree>
    <p:extLst>
      <p:ext uri="{BB962C8B-B14F-4D97-AF65-F5344CB8AC3E}">
        <p14:creationId xmlns:p14="http://schemas.microsoft.com/office/powerpoint/2010/main" val="295782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Gestión materiales vista 1</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Creación de transacción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Gestión de transacción</a:t>
            </a:r>
          </a:p>
        </p:txBody>
      </p:sp>
      <p:cxnSp>
        <p:nvCxnSpPr>
          <p:cNvPr id="40" name="Conector recto de flecha 39">
            <a:extLst>
              <a:ext uri="{FF2B5EF4-FFF2-40B4-BE49-F238E27FC236}">
                <a16:creationId xmlns:a16="http://schemas.microsoft.com/office/drawing/2014/main" id="{B8D92B5E-C069-4D67-A771-4F402E3B2EEF}"/>
              </a:ext>
            </a:extLst>
          </p:cNvPr>
          <p:cNvCxnSpPr>
            <a:cxnSpLocks/>
            <a:stCxn id="37" idx="3"/>
          </p:cNvCxnSpPr>
          <p:nvPr/>
        </p:nvCxnSpPr>
        <p:spPr>
          <a:xfrm>
            <a:off x="2441358" y="1435900"/>
            <a:ext cx="3790766" cy="15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6968879" y="1324521"/>
            <a:ext cx="1696375" cy="276999"/>
          </a:xfrm>
          <a:prstGeom prst="rect">
            <a:avLst/>
          </a:prstGeom>
          <a:noFill/>
        </p:spPr>
        <p:txBody>
          <a:bodyPr wrap="square" rtlCol="0">
            <a:spAutoFit/>
          </a:bodyPr>
          <a:lstStyle/>
          <a:p>
            <a:r>
              <a:rPr lang="es-CO" sz="1200" dirty="0"/>
              <a:t>Ir a vista 2 </a:t>
            </a:r>
          </a:p>
        </p:txBody>
      </p:sp>
      <p:sp>
        <p:nvSpPr>
          <p:cNvPr id="87" name="CuadroTexto 86">
            <a:extLst>
              <a:ext uri="{FF2B5EF4-FFF2-40B4-BE49-F238E27FC236}">
                <a16:creationId xmlns:a16="http://schemas.microsoft.com/office/drawing/2014/main" id="{91CA0EBC-8C2B-4FF2-B6E4-89ACDA30CFAA}"/>
              </a:ext>
            </a:extLst>
          </p:cNvPr>
          <p:cNvSpPr txBox="1"/>
          <p:nvPr/>
        </p:nvSpPr>
        <p:spPr>
          <a:xfrm>
            <a:off x="6469879" y="2835525"/>
            <a:ext cx="2694374" cy="276999"/>
          </a:xfrm>
          <a:prstGeom prst="rect">
            <a:avLst/>
          </a:prstGeom>
          <a:noFill/>
        </p:spPr>
        <p:txBody>
          <a:bodyPr wrap="square" rtlCol="0">
            <a:spAutoFit/>
          </a:bodyPr>
          <a:lstStyle/>
          <a:p>
            <a:r>
              <a:rPr lang="es-CO" sz="1200" dirty="0"/>
              <a:t>Ir a la vista 3</a:t>
            </a:r>
          </a:p>
        </p:txBody>
      </p:sp>
      <p:cxnSp>
        <p:nvCxnSpPr>
          <p:cNvPr id="47" name="Conector recto de flecha 46">
            <a:extLst>
              <a:ext uri="{FF2B5EF4-FFF2-40B4-BE49-F238E27FC236}">
                <a16:creationId xmlns:a16="http://schemas.microsoft.com/office/drawing/2014/main" id="{1FCDFA0A-17CA-47E3-A3CF-E32ACC78A399}"/>
              </a:ext>
            </a:extLst>
          </p:cNvPr>
          <p:cNvCxnSpPr>
            <a:cxnSpLocks/>
          </p:cNvCxnSpPr>
          <p:nvPr/>
        </p:nvCxnSpPr>
        <p:spPr>
          <a:xfrm>
            <a:off x="2547891" y="1122877"/>
            <a:ext cx="4048218" cy="22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142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526075" cy="369332"/>
          </a:xfrm>
          <a:prstGeom prst="rect">
            <a:avLst/>
          </a:prstGeom>
          <a:noFill/>
        </p:spPr>
        <p:txBody>
          <a:bodyPr wrap="square" rtlCol="0">
            <a:spAutoFit/>
          </a:bodyPr>
          <a:lstStyle/>
          <a:p>
            <a:r>
              <a:rPr lang="es-CO" dirty="0"/>
              <a:t>Gestión materiales vista 2: creación de transacción</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60048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F77F5CEC-3D00-4A36-82B2-4860068563C9}"/>
              </a:ext>
            </a:extLst>
          </p:cNvPr>
          <p:cNvSpPr/>
          <p:nvPr/>
        </p:nvSpPr>
        <p:spPr>
          <a:xfrm>
            <a:off x="490165" y="5082887"/>
            <a:ext cx="11414789" cy="1635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732983" y="5054052"/>
            <a:ext cx="2840855" cy="369332"/>
          </a:xfrm>
          <a:prstGeom prst="rect">
            <a:avLst/>
          </a:prstGeom>
          <a:noFill/>
        </p:spPr>
        <p:txBody>
          <a:bodyPr wrap="square" rtlCol="0">
            <a:spAutoFit/>
          </a:bodyPr>
          <a:lstStyle/>
          <a:p>
            <a:r>
              <a:rPr lang="es-CO" dirty="0"/>
              <a:t>Seleccionar materiales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477424" y="5488477"/>
            <a:ext cx="1278385" cy="276999"/>
          </a:xfrm>
          <a:prstGeom prst="rect">
            <a:avLst/>
          </a:prstGeom>
          <a:noFill/>
        </p:spPr>
        <p:txBody>
          <a:bodyPr wrap="square" rtlCol="0">
            <a:spAutoFit/>
          </a:bodyPr>
          <a:lstStyle/>
          <a:p>
            <a:r>
              <a:rPr lang="es-CO" sz="1200" dirty="0"/>
              <a:t>Cod. segmento</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1648741" y="5484584"/>
            <a:ext cx="1278385" cy="276999"/>
          </a:xfrm>
          <a:prstGeom prst="rect">
            <a:avLst/>
          </a:prstGeom>
          <a:noFill/>
        </p:spPr>
        <p:txBody>
          <a:bodyPr wrap="square" rtlCol="0">
            <a:spAutoFit/>
          </a:bodyPr>
          <a:lstStyle/>
          <a:p>
            <a:r>
              <a:rPr lang="es-CO" sz="1200" dirty="0"/>
              <a:t>Segmento</a:t>
            </a:r>
          </a:p>
        </p:txBody>
      </p:sp>
      <p:pic>
        <p:nvPicPr>
          <p:cNvPr id="2" name="Imagen 1">
            <a:extLst>
              <a:ext uri="{FF2B5EF4-FFF2-40B4-BE49-F238E27FC236}">
                <a16:creationId xmlns:a16="http://schemas.microsoft.com/office/drawing/2014/main" id="{B64A5F9B-3982-4A0F-8ED8-8225DD54EB00}"/>
              </a:ext>
            </a:extLst>
          </p:cNvPr>
          <p:cNvPicPr>
            <a:picLocks noChangeAspect="1"/>
          </p:cNvPicPr>
          <p:nvPr/>
        </p:nvPicPr>
        <p:blipFill rotWithShape="1">
          <a:blip r:embed="rId2"/>
          <a:srcRect l="67937" t="59936" r="30230" b="36025"/>
          <a:stretch/>
        </p:blipFill>
        <p:spPr>
          <a:xfrm>
            <a:off x="9456096" y="5920897"/>
            <a:ext cx="223424" cy="276999"/>
          </a:xfrm>
          <a:prstGeom prst="rect">
            <a:avLst/>
          </a:prstGeom>
        </p:spPr>
      </p:pic>
      <p:sp>
        <p:nvSpPr>
          <p:cNvPr id="26" name="CuadroTexto 25">
            <a:extLst>
              <a:ext uri="{FF2B5EF4-FFF2-40B4-BE49-F238E27FC236}">
                <a16:creationId xmlns:a16="http://schemas.microsoft.com/office/drawing/2014/main" id="{C2E41942-639A-406A-A5AA-64988BA04D75}"/>
              </a:ext>
            </a:extLst>
          </p:cNvPr>
          <p:cNvSpPr txBox="1"/>
          <p:nvPr/>
        </p:nvSpPr>
        <p:spPr>
          <a:xfrm>
            <a:off x="888021" y="5879453"/>
            <a:ext cx="398758" cy="276999"/>
          </a:xfrm>
          <a:prstGeom prst="rect">
            <a:avLst/>
          </a:prstGeom>
          <a:noFill/>
        </p:spPr>
        <p:txBody>
          <a:bodyPr wrap="square" rtlCol="0">
            <a:spAutoFit/>
          </a:bodyPr>
          <a:lstStyle/>
          <a:p>
            <a:r>
              <a:rPr lang="es-CO" sz="1200" dirty="0"/>
              <a:t>95</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1599315" y="5818002"/>
            <a:ext cx="1278385" cy="461665"/>
          </a:xfrm>
          <a:prstGeom prst="rect">
            <a:avLst/>
          </a:prstGeom>
          <a:noFill/>
        </p:spPr>
        <p:txBody>
          <a:bodyPr wrap="square" rtlCol="0">
            <a:spAutoFit/>
          </a:bodyPr>
          <a:lstStyle/>
          <a:p>
            <a:r>
              <a:rPr lang="es-CO" sz="1200" dirty="0"/>
              <a:t>Terrenos, estructuras, vías</a:t>
            </a:r>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flipV="1">
            <a:off x="913915" y="6465544"/>
            <a:ext cx="10609359" cy="26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flipV="1">
            <a:off x="913915" y="5786448"/>
            <a:ext cx="10609359" cy="38599"/>
          </a:xfrm>
          <a:prstGeom prst="line">
            <a:avLst/>
          </a:prstGeom>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7DF0E8B-9C92-4D7D-8CDC-FB2698D96774}"/>
              </a:ext>
            </a:extLst>
          </p:cNvPr>
          <p:cNvSpPr txBox="1"/>
          <p:nvPr/>
        </p:nvSpPr>
        <p:spPr>
          <a:xfrm>
            <a:off x="6311894" y="4777047"/>
            <a:ext cx="675790" cy="276999"/>
          </a:xfrm>
          <a:prstGeom prst="rect">
            <a:avLst/>
          </a:prstGeom>
          <a:noFill/>
        </p:spPr>
        <p:txBody>
          <a:bodyPr wrap="square" rtlCol="0">
            <a:spAutoFit/>
          </a:bodyPr>
          <a:lstStyle/>
          <a:p>
            <a:r>
              <a:rPr lang="es-CO" sz="1200" dirty="0"/>
              <a:t>Buscar</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804874" y="6474206"/>
            <a:ext cx="1278385" cy="276999"/>
          </a:xfrm>
          <a:prstGeom prst="rect">
            <a:avLst/>
          </a:prstGeom>
          <a:noFill/>
        </p:spPr>
        <p:txBody>
          <a:bodyPr wrap="square" rtlCol="0">
            <a:spAutoFit/>
          </a:bodyPr>
          <a:lstStyle/>
          <a:p>
            <a:r>
              <a:rPr lang="es-CO" sz="1200" dirty="0"/>
              <a:t>Guardar</a:t>
            </a:r>
          </a:p>
        </p:txBody>
      </p:sp>
      <p:sp>
        <p:nvSpPr>
          <p:cNvPr id="34" name="Rectángulo 33">
            <a:extLst>
              <a:ext uri="{FF2B5EF4-FFF2-40B4-BE49-F238E27FC236}">
                <a16:creationId xmlns:a16="http://schemas.microsoft.com/office/drawing/2014/main" id="{F8B4B553-709B-465E-AD90-D5D3D96D920F}"/>
              </a:ext>
            </a:extLst>
          </p:cNvPr>
          <p:cNvSpPr/>
          <p:nvPr/>
        </p:nvSpPr>
        <p:spPr>
          <a:xfrm>
            <a:off x="490165" y="915107"/>
            <a:ext cx="6856683" cy="15968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Descripción</a:t>
            </a:r>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fecha limite de entrega</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a:cxnSpLocks/>
          </p:cNvCxnSpPr>
          <p:nvPr/>
        </p:nvCxnSpPr>
        <p:spPr>
          <a:xfrm flipV="1">
            <a:off x="6773662" y="1261378"/>
            <a:ext cx="2494625" cy="1040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268287" y="891691"/>
            <a:ext cx="1696375" cy="461665"/>
          </a:xfrm>
          <a:prstGeom prst="rect">
            <a:avLst/>
          </a:prstGeom>
          <a:noFill/>
        </p:spPr>
        <p:txBody>
          <a:bodyPr wrap="square" rtlCol="0">
            <a:spAutoFit/>
          </a:bodyPr>
          <a:lstStyle/>
          <a:p>
            <a:r>
              <a:rPr lang="es-CO" sz="1200" dirty="0"/>
              <a:t>Guarda un documento </a:t>
            </a:r>
            <a:r>
              <a:rPr lang="es-CO" sz="1200" dirty="0" err="1"/>
              <a:t>pdf</a:t>
            </a:r>
            <a:r>
              <a:rPr lang="es-CO" sz="1200" dirty="0"/>
              <a:t> o </a:t>
            </a:r>
            <a:r>
              <a:rPr lang="es-CO" sz="1200" dirty="0" err="1"/>
              <a:t>jpg</a:t>
            </a:r>
            <a:endParaRPr lang="es-CO" sz="1200" dirty="0"/>
          </a:p>
        </p:txBody>
      </p:sp>
      <p:cxnSp>
        <p:nvCxnSpPr>
          <p:cNvPr id="45" name="Conector recto de flecha 44">
            <a:extLst>
              <a:ext uri="{FF2B5EF4-FFF2-40B4-BE49-F238E27FC236}">
                <a16:creationId xmlns:a16="http://schemas.microsoft.com/office/drawing/2014/main" id="{B7B6FB5B-E480-4B64-B7A4-380401C320CC}"/>
              </a:ext>
            </a:extLst>
          </p:cNvPr>
          <p:cNvCxnSpPr>
            <a:cxnSpLocks/>
          </p:cNvCxnSpPr>
          <p:nvPr/>
        </p:nvCxnSpPr>
        <p:spPr>
          <a:xfrm flipV="1">
            <a:off x="9567808" y="3765343"/>
            <a:ext cx="243912" cy="1723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906E28BC-6CA2-452D-97A8-38E6A2ED8842}"/>
              </a:ext>
            </a:extLst>
          </p:cNvPr>
          <p:cNvSpPr txBox="1"/>
          <p:nvPr/>
        </p:nvSpPr>
        <p:spPr>
          <a:xfrm>
            <a:off x="9060219" y="3497127"/>
            <a:ext cx="2694374" cy="276999"/>
          </a:xfrm>
          <a:prstGeom prst="rect">
            <a:avLst/>
          </a:prstGeom>
          <a:noFill/>
        </p:spPr>
        <p:txBody>
          <a:bodyPr wrap="square" rtlCol="0">
            <a:spAutoFit/>
          </a:bodyPr>
          <a:lstStyle/>
          <a:p>
            <a:r>
              <a:rPr lang="es-CO" sz="1200" dirty="0"/>
              <a:t>Permite seleccionar varios materiales.</a:t>
            </a:r>
          </a:p>
        </p:txBody>
      </p:sp>
      <p:sp>
        <p:nvSpPr>
          <p:cNvPr id="46" name="CuadroTexto 45">
            <a:extLst>
              <a:ext uri="{FF2B5EF4-FFF2-40B4-BE49-F238E27FC236}">
                <a16:creationId xmlns:a16="http://schemas.microsoft.com/office/drawing/2014/main" id="{602598D4-0EFE-453F-987F-A945B1146E07}"/>
              </a:ext>
            </a:extLst>
          </p:cNvPr>
          <p:cNvSpPr txBox="1"/>
          <p:nvPr/>
        </p:nvSpPr>
        <p:spPr>
          <a:xfrm>
            <a:off x="761994" y="1671796"/>
            <a:ext cx="1696375" cy="276999"/>
          </a:xfrm>
          <a:prstGeom prst="rect">
            <a:avLst/>
          </a:prstGeom>
          <a:noFill/>
        </p:spPr>
        <p:txBody>
          <a:bodyPr wrap="square" rtlCol="0">
            <a:spAutoFit/>
          </a:bodyPr>
          <a:lstStyle/>
          <a:p>
            <a:r>
              <a:rPr lang="es-CO" sz="1200" dirty="0"/>
              <a:t>Id de orden de compra</a:t>
            </a:r>
          </a:p>
        </p:txBody>
      </p:sp>
      <p:sp>
        <p:nvSpPr>
          <p:cNvPr id="47" name="Rectángulo 46">
            <a:extLst>
              <a:ext uri="{FF2B5EF4-FFF2-40B4-BE49-F238E27FC236}">
                <a16:creationId xmlns:a16="http://schemas.microsoft.com/office/drawing/2014/main" id="{D6C53F6B-D52C-4D14-ABA9-C24C0F270987}"/>
              </a:ext>
            </a:extLst>
          </p:cNvPr>
          <p:cNvSpPr/>
          <p:nvPr/>
        </p:nvSpPr>
        <p:spPr>
          <a:xfrm>
            <a:off x="2747269" y="1689718"/>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CuadroTexto 47">
            <a:extLst>
              <a:ext uri="{FF2B5EF4-FFF2-40B4-BE49-F238E27FC236}">
                <a16:creationId xmlns:a16="http://schemas.microsoft.com/office/drawing/2014/main" id="{77E56DBF-A038-49B9-B72D-E2FCBD592E33}"/>
              </a:ext>
            </a:extLst>
          </p:cNvPr>
          <p:cNvSpPr txBox="1"/>
          <p:nvPr/>
        </p:nvSpPr>
        <p:spPr>
          <a:xfrm>
            <a:off x="735361" y="2123443"/>
            <a:ext cx="1867352" cy="276999"/>
          </a:xfrm>
          <a:prstGeom prst="rect">
            <a:avLst/>
          </a:prstGeom>
          <a:noFill/>
        </p:spPr>
        <p:txBody>
          <a:bodyPr wrap="square" rtlCol="0">
            <a:spAutoFit/>
          </a:bodyPr>
          <a:lstStyle/>
          <a:p>
            <a:r>
              <a:rPr lang="es-CO" sz="1200" dirty="0"/>
              <a:t>Adjuntar orden de compra</a:t>
            </a:r>
          </a:p>
        </p:txBody>
      </p:sp>
      <p:sp>
        <p:nvSpPr>
          <p:cNvPr id="49" name="Rectángulo 48">
            <a:extLst>
              <a:ext uri="{FF2B5EF4-FFF2-40B4-BE49-F238E27FC236}">
                <a16:creationId xmlns:a16="http://schemas.microsoft.com/office/drawing/2014/main" id="{4486D559-AFF0-42D4-972D-033BEB03BB2A}"/>
              </a:ext>
            </a:extLst>
          </p:cNvPr>
          <p:cNvSpPr/>
          <p:nvPr/>
        </p:nvSpPr>
        <p:spPr>
          <a:xfrm>
            <a:off x="2709168" y="2126746"/>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rPr>
              <a:t>Subir </a:t>
            </a:r>
            <a:r>
              <a:rPr lang="es-CO" sz="1200" dirty="0" err="1">
                <a:solidFill>
                  <a:schemeClr val="tx1"/>
                </a:solidFill>
              </a:rPr>
              <a:t>pdf</a:t>
            </a:r>
            <a:endParaRPr lang="es-CO" sz="1200" dirty="0">
              <a:solidFill>
                <a:schemeClr val="tx1"/>
              </a:solidFill>
            </a:endParaRPr>
          </a:p>
        </p:txBody>
      </p:sp>
      <p:sp>
        <p:nvSpPr>
          <p:cNvPr id="51" name="Rectángulo 50">
            <a:extLst>
              <a:ext uri="{FF2B5EF4-FFF2-40B4-BE49-F238E27FC236}">
                <a16:creationId xmlns:a16="http://schemas.microsoft.com/office/drawing/2014/main" id="{AFC937C7-E021-471D-A87C-862C3120D6B7}"/>
              </a:ext>
            </a:extLst>
          </p:cNvPr>
          <p:cNvSpPr/>
          <p:nvPr/>
        </p:nvSpPr>
        <p:spPr>
          <a:xfrm>
            <a:off x="483181" y="4079853"/>
            <a:ext cx="6862438" cy="996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6DF73876-FD94-40F2-A794-AF0D84BDE008}"/>
              </a:ext>
            </a:extLst>
          </p:cNvPr>
          <p:cNvSpPr txBox="1"/>
          <p:nvPr/>
        </p:nvSpPr>
        <p:spPr>
          <a:xfrm>
            <a:off x="477424" y="4044895"/>
            <a:ext cx="2840855" cy="369332"/>
          </a:xfrm>
          <a:prstGeom prst="rect">
            <a:avLst/>
          </a:prstGeom>
          <a:noFill/>
        </p:spPr>
        <p:txBody>
          <a:bodyPr wrap="square" rtlCol="0">
            <a:spAutoFit/>
          </a:bodyPr>
          <a:lstStyle/>
          <a:p>
            <a:r>
              <a:rPr lang="es-CO" dirty="0"/>
              <a:t>Buscar materiales</a:t>
            </a:r>
          </a:p>
        </p:txBody>
      </p:sp>
      <p:sp>
        <p:nvSpPr>
          <p:cNvPr id="53" name="Rectángulo 52">
            <a:extLst>
              <a:ext uri="{FF2B5EF4-FFF2-40B4-BE49-F238E27FC236}">
                <a16:creationId xmlns:a16="http://schemas.microsoft.com/office/drawing/2014/main" id="{F8CE5455-E4B1-4873-AACF-DD35F1DAFCD2}"/>
              </a:ext>
            </a:extLst>
          </p:cNvPr>
          <p:cNvSpPr/>
          <p:nvPr/>
        </p:nvSpPr>
        <p:spPr>
          <a:xfrm>
            <a:off x="1317681" y="4470877"/>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a:extLst>
              <a:ext uri="{FF2B5EF4-FFF2-40B4-BE49-F238E27FC236}">
                <a16:creationId xmlns:a16="http://schemas.microsoft.com/office/drawing/2014/main" id="{DACC46D3-85AA-4CEA-AD76-B36A70F2C6AE}"/>
              </a:ext>
            </a:extLst>
          </p:cNvPr>
          <p:cNvSpPr/>
          <p:nvPr/>
        </p:nvSpPr>
        <p:spPr>
          <a:xfrm>
            <a:off x="4479611" y="4470877"/>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Rectángulo 54">
            <a:extLst>
              <a:ext uri="{FF2B5EF4-FFF2-40B4-BE49-F238E27FC236}">
                <a16:creationId xmlns:a16="http://schemas.microsoft.com/office/drawing/2014/main" id="{43B268C0-9C07-42AE-BBC8-D92A838C3727}"/>
              </a:ext>
            </a:extLst>
          </p:cNvPr>
          <p:cNvSpPr/>
          <p:nvPr/>
        </p:nvSpPr>
        <p:spPr>
          <a:xfrm>
            <a:off x="1317681" y="4760424"/>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6" name="Rectángulo 55">
            <a:extLst>
              <a:ext uri="{FF2B5EF4-FFF2-40B4-BE49-F238E27FC236}">
                <a16:creationId xmlns:a16="http://schemas.microsoft.com/office/drawing/2014/main" id="{A53D7D7E-2D94-4CDA-A996-AFD41BA0A571}"/>
              </a:ext>
            </a:extLst>
          </p:cNvPr>
          <p:cNvSpPr/>
          <p:nvPr/>
        </p:nvSpPr>
        <p:spPr>
          <a:xfrm>
            <a:off x="4479611" y="4744033"/>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CuadroTexto 56">
            <a:extLst>
              <a:ext uri="{FF2B5EF4-FFF2-40B4-BE49-F238E27FC236}">
                <a16:creationId xmlns:a16="http://schemas.microsoft.com/office/drawing/2014/main" id="{A406F9C0-8D33-4E97-BCDF-81539B6729EF}"/>
              </a:ext>
            </a:extLst>
          </p:cNvPr>
          <p:cNvSpPr txBox="1"/>
          <p:nvPr/>
        </p:nvSpPr>
        <p:spPr>
          <a:xfrm>
            <a:off x="483181" y="4435392"/>
            <a:ext cx="1278385" cy="276999"/>
          </a:xfrm>
          <a:prstGeom prst="rect">
            <a:avLst/>
          </a:prstGeom>
          <a:noFill/>
        </p:spPr>
        <p:txBody>
          <a:bodyPr wrap="square" rtlCol="0">
            <a:spAutoFit/>
          </a:bodyPr>
          <a:lstStyle/>
          <a:p>
            <a:r>
              <a:rPr lang="es-CO" sz="1200" dirty="0"/>
              <a:t>Segmento</a:t>
            </a:r>
          </a:p>
        </p:txBody>
      </p:sp>
      <p:sp>
        <p:nvSpPr>
          <p:cNvPr id="58" name="CuadroTexto 57">
            <a:extLst>
              <a:ext uri="{FF2B5EF4-FFF2-40B4-BE49-F238E27FC236}">
                <a16:creationId xmlns:a16="http://schemas.microsoft.com/office/drawing/2014/main" id="{2E37F6DA-48F3-4548-B2A5-FA4930918FD7}"/>
              </a:ext>
            </a:extLst>
          </p:cNvPr>
          <p:cNvSpPr txBox="1"/>
          <p:nvPr/>
        </p:nvSpPr>
        <p:spPr>
          <a:xfrm>
            <a:off x="3636234" y="4429786"/>
            <a:ext cx="1278385" cy="276999"/>
          </a:xfrm>
          <a:prstGeom prst="rect">
            <a:avLst/>
          </a:prstGeom>
          <a:noFill/>
        </p:spPr>
        <p:txBody>
          <a:bodyPr wrap="square" rtlCol="0">
            <a:spAutoFit/>
          </a:bodyPr>
          <a:lstStyle/>
          <a:p>
            <a:r>
              <a:rPr lang="es-CO" sz="1200" dirty="0"/>
              <a:t>Familia</a:t>
            </a:r>
          </a:p>
        </p:txBody>
      </p:sp>
      <p:sp>
        <p:nvSpPr>
          <p:cNvPr id="59" name="CuadroTexto 58">
            <a:extLst>
              <a:ext uri="{FF2B5EF4-FFF2-40B4-BE49-F238E27FC236}">
                <a16:creationId xmlns:a16="http://schemas.microsoft.com/office/drawing/2014/main" id="{8DB0A655-20C5-41D2-B681-E661A8895EAC}"/>
              </a:ext>
            </a:extLst>
          </p:cNvPr>
          <p:cNvSpPr txBox="1"/>
          <p:nvPr/>
        </p:nvSpPr>
        <p:spPr>
          <a:xfrm>
            <a:off x="563819" y="4726290"/>
            <a:ext cx="1278385" cy="276999"/>
          </a:xfrm>
          <a:prstGeom prst="rect">
            <a:avLst/>
          </a:prstGeom>
          <a:noFill/>
        </p:spPr>
        <p:txBody>
          <a:bodyPr wrap="square" rtlCol="0">
            <a:spAutoFit/>
          </a:bodyPr>
          <a:lstStyle/>
          <a:p>
            <a:r>
              <a:rPr lang="es-CO" sz="1200" dirty="0"/>
              <a:t>Clase</a:t>
            </a:r>
          </a:p>
        </p:txBody>
      </p:sp>
      <p:sp>
        <p:nvSpPr>
          <p:cNvPr id="60" name="CuadroTexto 59">
            <a:extLst>
              <a:ext uri="{FF2B5EF4-FFF2-40B4-BE49-F238E27FC236}">
                <a16:creationId xmlns:a16="http://schemas.microsoft.com/office/drawing/2014/main" id="{CA0E0644-E91B-480B-AA99-75B49EA5F370}"/>
              </a:ext>
            </a:extLst>
          </p:cNvPr>
          <p:cNvSpPr txBox="1"/>
          <p:nvPr/>
        </p:nvSpPr>
        <p:spPr>
          <a:xfrm>
            <a:off x="3662125" y="4718282"/>
            <a:ext cx="1278385" cy="276999"/>
          </a:xfrm>
          <a:prstGeom prst="rect">
            <a:avLst/>
          </a:prstGeom>
          <a:noFill/>
        </p:spPr>
        <p:txBody>
          <a:bodyPr wrap="square" rtlCol="0">
            <a:spAutoFit/>
          </a:bodyPr>
          <a:lstStyle/>
          <a:p>
            <a:r>
              <a:rPr lang="es-CO" sz="1200" dirty="0"/>
              <a:t>Producto</a:t>
            </a:r>
          </a:p>
        </p:txBody>
      </p:sp>
      <p:sp>
        <p:nvSpPr>
          <p:cNvPr id="61" name="CuadroTexto 60">
            <a:extLst>
              <a:ext uri="{FF2B5EF4-FFF2-40B4-BE49-F238E27FC236}">
                <a16:creationId xmlns:a16="http://schemas.microsoft.com/office/drawing/2014/main" id="{02052379-D19B-42EB-8A2B-31ABB88DEF55}"/>
              </a:ext>
            </a:extLst>
          </p:cNvPr>
          <p:cNvSpPr txBox="1"/>
          <p:nvPr/>
        </p:nvSpPr>
        <p:spPr>
          <a:xfrm>
            <a:off x="2689298" y="5483186"/>
            <a:ext cx="1278385" cy="276999"/>
          </a:xfrm>
          <a:prstGeom prst="rect">
            <a:avLst/>
          </a:prstGeom>
          <a:noFill/>
        </p:spPr>
        <p:txBody>
          <a:bodyPr wrap="square" rtlCol="0">
            <a:spAutoFit/>
          </a:bodyPr>
          <a:lstStyle/>
          <a:p>
            <a:r>
              <a:rPr lang="es-CO" sz="1200" dirty="0"/>
              <a:t>Cod. familia</a:t>
            </a:r>
          </a:p>
        </p:txBody>
      </p:sp>
      <p:sp>
        <p:nvSpPr>
          <p:cNvPr id="62" name="CuadroTexto 61">
            <a:extLst>
              <a:ext uri="{FF2B5EF4-FFF2-40B4-BE49-F238E27FC236}">
                <a16:creationId xmlns:a16="http://schemas.microsoft.com/office/drawing/2014/main" id="{9822FBED-BB78-49D7-ADEB-4B1D636B6472}"/>
              </a:ext>
            </a:extLst>
          </p:cNvPr>
          <p:cNvSpPr txBox="1"/>
          <p:nvPr/>
        </p:nvSpPr>
        <p:spPr>
          <a:xfrm>
            <a:off x="3737113" y="5481060"/>
            <a:ext cx="1278385" cy="276999"/>
          </a:xfrm>
          <a:prstGeom prst="rect">
            <a:avLst/>
          </a:prstGeom>
          <a:noFill/>
        </p:spPr>
        <p:txBody>
          <a:bodyPr wrap="square" rtlCol="0">
            <a:spAutoFit/>
          </a:bodyPr>
          <a:lstStyle/>
          <a:p>
            <a:r>
              <a:rPr lang="es-CO" sz="1200" dirty="0"/>
              <a:t>Familia</a:t>
            </a:r>
          </a:p>
        </p:txBody>
      </p:sp>
      <p:sp>
        <p:nvSpPr>
          <p:cNvPr id="63" name="CuadroTexto 62">
            <a:extLst>
              <a:ext uri="{FF2B5EF4-FFF2-40B4-BE49-F238E27FC236}">
                <a16:creationId xmlns:a16="http://schemas.microsoft.com/office/drawing/2014/main" id="{77DBBA76-5F13-4E82-A723-B9710A4BAAA6}"/>
              </a:ext>
            </a:extLst>
          </p:cNvPr>
          <p:cNvSpPr txBox="1"/>
          <p:nvPr/>
        </p:nvSpPr>
        <p:spPr>
          <a:xfrm>
            <a:off x="4771302" y="5490375"/>
            <a:ext cx="1278385" cy="276999"/>
          </a:xfrm>
          <a:prstGeom prst="rect">
            <a:avLst/>
          </a:prstGeom>
          <a:noFill/>
        </p:spPr>
        <p:txBody>
          <a:bodyPr wrap="square" rtlCol="0">
            <a:spAutoFit/>
          </a:bodyPr>
          <a:lstStyle/>
          <a:p>
            <a:r>
              <a:rPr lang="es-CO" sz="1200" dirty="0"/>
              <a:t>Cod. clase</a:t>
            </a:r>
          </a:p>
        </p:txBody>
      </p:sp>
      <p:sp>
        <p:nvSpPr>
          <p:cNvPr id="64" name="CuadroTexto 63">
            <a:extLst>
              <a:ext uri="{FF2B5EF4-FFF2-40B4-BE49-F238E27FC236}">
                <a16:creationId xmlns:a16="http://schemas.microsoft.com/office/drawing/2014/main" id="{4C2F988C-3421-44F8-AFF5-17EBBE9F13B1}"/>
              </a:ext>
            </a:extLst>
          </p:cNvPr>
          <p:cNvSpPr txBox="1"/>
          <p:nvPr/>
        </p:nvSpPr>
        <p:spPr>
          <a:xfrm>
            <a:off x="5991667" y="5504782"/>
            <a:ext cx="1278385" cy="276999"/>
          </a:xfrm>
          <a:prstGeom prst="rect">
            <a:avLst/>
          </a:prstGeom>
          <a:noFill/>
        </p:spPr>
        <p:txBody>
          <a:bodyPr wrap="square" rtlCol="0">
            <a:spAutoFit/>
          </a:bodyPr>
          <a:lstStyle/>
          <a:p>
            <a:r>
              <a:rPr lang="es-CO" sz="1200" dirty="0"/>
              <a:t>clase</a:t>
            </a:r>
          </a:p>
        </p:txBody>
      </p:sp>
      <p:sp>
        <p:nvSpPr>
          <p:cNvPr id="67" name="CuadroTexto 66">
            <a:extLst>
              <a:ext uri="{FF2B5EF4-FFF2-40B4-BE49-F238E27FC236}">
                <a16:creationId xmlns:a16="http://schemas.microsoft.com/office/drawing/2014/main" id="{B43058F3-7854-4C41-8104-881CD2EFCA00}"/>
              </a:ext>
            </a:extLst>
          </p:cNvPr>
          <p:cNvSpPr txBox="1"/>
          <p:nvPr/>
        </p:nvSpPr>
        <p:spPr>
          <a:xfrm>
            <a:off x="6967836" y="5490015"/>
            <a:ext cx="1278385" cy="276999"/>
          </a:xfrm>
          <a:prstGeom prst="rect">
            <a:avLst/>
          </a:prstGeom>
          <a:noFill/>
        </p:spPr>
        <p:txBody>
          <a:bodyPr wrap="square" rtlCol="0">
            <a:spAutoFit/>
          </a:bodyPr>
          <a:lstStyle/>
          <a:p>
            <a:r>
              <a:rPr lang="es-CO" sz="1200" dirty="0"/>
              <a:t>Cod. producto</a:t>
            </a:r>
          </a:p>
        </p:txBody>
      </p:sp>
      <p:sp>
        <p:nvSpPr>
          <p:cNvPr id="68" name="CuadroTexto 67">
            <a:extLst>
              <a:ext uri="{FF2B5EF4-FFF2-40B4-BE49-F238E27FC236}">
                <a16:creationId xmlns:a16="http://schemas.microsoft.com/office/drawing/2014/main" id="{521B9D57-47A6-4265-8B57-F3E68873C1CB}"/>
              </a:ext>
            </a:extLst>
          </p:cNvPr>
          <p:cNvSpPr txBox="1"/>
          <p:nvPr/>
        </p:nvSpPr>
        <p:spPr>
          <a:xfrm>
            <a:off x="8262446" y="5475500"/>
            <a:ext cx="1278385" cy="276999"/>
          </a:xfrm>
          <a:prstGeom prst="rect">
            <a:avLst/>
          </a:prstGeom>
          <a:noFill/>
        </p:spPr>
        <p:txBody>
          <a:bodyPr wrap="square" rtlCol="0">
            <a:spAutoFit/>
          </a:bodyPr>
          <a:lstStyle/>
          <a:p>
            <a:r>
              <a:rPr lang="es-CO" sz="1200" dirty="0"/>
              <a:t>Producto</a:t>
            </a:r>
          </a:p>
        </p:txBody>
      </p:sp>
      <p:sp>
        <p:nvSpPr>
          <p:cNvPr id="70" name="CuadroTexto 69">
            <a:extLst>
              <a:ext uri="{FF2B5EF4-FFF2-40B4-BE49-F238E27FC236}">
                <a16:creationId xmlns:a16="http://schemas.microsoft.com/office/drawing/2014/main" id="{7C34F760-FCCD-48B0-9F30-47805C812BFC}"/>
              </a:ext>
            </a:extLst>
          </p:cNvPr>
          <p:cNvSpPr txBox="1"/>
          <p:nvPr/>
        </p:nvSpPr>
        <p:spPr>
          <a:xfrm>
            <a:off x="2915236" y="5879453"/>
            <a:ext cx="589050" cy="276999"/>
          </a:xfrm>
          <a:prstGeom prst="rect">
            <a:avLst/>
          </a:prstGeom>
          <a:noFill/>
        </p:spPr>
        <p:txBody>
          <a:bodyPr wrap="square" rtlCol="0">
            <a:spAutoFit/>
          </a:bodyPr>
          <a:lstStyle/>
          <a:p>
            <a:r>
              <a:rPr lang="es-CO" sz="1200" dirty="0"/>
              <a:t>9510</a:t>
            </a:r>
          </a:p>
        </p:txBody>
      </p:sp>
      <p:sp>
        <p:nvSpPr>
          <p:cNvPr id="71" name="CuadroTexto 70">
            <a:extLst>
              <a:ext uri="{FF2B5EF4-FFF2-40B4-BE49-F238E27FC236}">
                <a16:creationId xmlns:a16="http://schemas.microsoft.com/office/drawing/2014/main" id="{7A1C9593-B2CA-4B56-8DFA-1DC67C04B16A}"/>
              </a:ext>
            </a:extLst>
          </p:cNvPr>
          <p:cNvSpPr txBox="1"/>
          <p:nvPr/>
        </p:nvSpPr>
        <p:spPr>
          <a:xfrm>
            <a:off x="3675538" y="5834367"/>
            <a:ext cx="968862" cy="461665"/>
          </a:xfrm>
          <a:prstGeom prst="rect">
            <a:avLst/>
          </a:prstGeom>
          <a:noFill/>
        </p:spPr>
        <p:txBody>
          <a:bodyPr wrap="square" rtlCol="0">
            <a:spAutoFit/>
          </a:bodyPr>
          <a:lstStyle/>
          <a:p>
            <a:r>
              <a:rPr lang="es-CO" sz="1200" dirty="0"/>
              <a:t>Parcelas de tierra</a:t>
            </a:r>
          </a:p>
        </p:txBody>
      </p:sp>
      <p:sp>
        <p:nvSpPr>
          <p:cNvPr id="72" name="CuadroTexto 71">
            <a:extLst>
              <a:ext uri="{FF2B5EF4-FFF2-40B4-BE49-F238E27FC236}">
                <a16:creationId xmlns:a16="http://schemas.microsoft.com/office/drawing/2014/main" id="{0C8DE259-69F3-40A4-87AE-78E69CCA382F}"/>
              </a:ext>
            </a:extLst>
          </p:cNvPr>
          <p:cNvSpPr txBox="1"/>
          <p:nvPr/>
        </p:nvSpPr>
        <p:spPr>
          <a:xfrm>
            <a:off x="4825110" y="5853435"/>
            <a:ext cx="968862" cy="276999"/>
          </a:xfrm>
          <a:prstGeom prst="rect">
            <a:avLst/>
          </a:prstGeom>
          <a:noFill/>
        </p:spPr>
        <p:txBody>
          <a:bodyPr wrap="square" rtlCol="0">
            <a:spAutoFit/>
          </a:bodyPr>
          <a:lstStyle/>
          <a:p>
            <a:r>
              <a:rPr lang="es-CO" sz="1200" dirty="0"/>
              <a:t>951015</a:t>
            </a:r>
          </a:p>
        </p:txBody>
      </p:sp>
      <p:sp>
        <p:nvSpPr>
          <p:cNvPr id="73" name="CuadroTexto 72">
            <a:extLst>
              <a:ext uri="{FF2B5EF4-FFF2-40B4-BE49-F238E27FC236}">
                <a16:creationId xmlns:a16="http://schemas.microsoft.com/office/drawing/2014/main" id="{4B5365E6-0745-4B43-B8C5-5D22F2A02DA8}"/>
              </a:ext>
            </a:extLst>
          </p:cNvPr>
          <p:cNvSpPr txBox="1"/>
          <p:nvPr/>
        </p:nvSpPr>
        <p:spPr>
          <a:xfrm>
            <a:off x="9164370" y="5465976"/>
            <a:ext cx="1278385" cy="276999"/>
          </a:xfrm>
          <a:prstGeom prst="rect">
            <a:avLst/>
          </a:prstGeom>
          <a:noFill/>
        </p:spPr>
        <p:txBody>
          <a:bodyPr wrap="square" rtlCol="0">
            <a:spAutoFit/>
          </a:bodyPr>
          <a:lstStyle/>
          <a:p>
            <a:r>
              <a:rPr lang="es-CO" sz="1200" dirty="0"/>
              <a:t>Seleccionar</a:t>
            </a:r>
          </a:p>
        </p:txBody>
      </p:sp>
      <p:sp>
        <p:nvSpPr>
          <p:cNvPr id="74" name="CuadroTexto 73">
            <a:extLst>
              <a:ext uri="{FF2B5EF4-FFF2-40B4-BE49-F238E27FC236}">
                <a16:creationId xmlns:a16="http://schemas.microsoft.com/office/drawing/2014/main" id="{40BF4053-10C7-4E59-A8FB-D63B3B5AA5A2}"/>
              </a:ext>
            </a:extLst>
          </p:cNvPr>
          <p:cNvSpPr txBox="1"/>
          <p:nvPr/>
        </p:nvSpPr>
        <p:spPr>
          <a:xfrm>
            <a:off x="5949914" y="5827296"/>
            <a:ext cx="1174249" cy="461665"/>
          </a:xfrm>
          <a:prstGeom prst="rect">
            <a:avLst/>
          </a:prstGeom>
          <a:noFill/>
        </p:spPr>
        <p:txBody>
          <a:bodyPr wrap="square" rtlCol="0">
            <a:spAutoFit/>
          </a:bodyPr>
          <a:lstStyle/>
          <a:p>
            <a:r>
              <a:rPr lang="es-CO" sz="1200" dirty="0"/>
              <a:t>Lotes residenciales</a:t>
            </a:r>
          </a:p>
        </p:txBody>
      </p:sp>
      <p:sp>
        <p:nvSpPr>
          <p:cNvPr id="75" name="CuadroTexto 74">
            <a:extLst>
              <a:ext uri="{FF2B5EF4-FFF2-40B4-BE49-F238E27FC236}">
                <a16:creationId xmlns:a16="http://schemas.microsoft.com/office/drawing/2014/main" id="{200B4B06-8CE8-44EB-9702-4FF6C0AA1E6A}"/>
              </a:ext>
            </a:extLst>
          </p:cNvPr>
          <p:cNvSpPr txBox="1"/>
          <p:nvPr/>
        </p:nvSpPr>
        <p:spPr>
          <a:xfrm>
            <a:off x="7097965" y="5900631"/>
            <a:ext cx="968862" cy="276999"/>
          </a:xfrm>
          <a:prstGeom prst="rect">
            <a:avLst/>
          </a:prstGeom>
          <a:noFill/>
        </p:spPr>
        <p:txBody>
          <a:bodyPr wrap="square" rtlCol="0">
            <a:spAutoFit/>
          </a:bodyPr>
          <a:lstStyle/>
          <a:p>
            <a:r>
              <a:rPr lang="es-CO" sz="1200" dirty="0"/>
              <a:t>95101501</a:t>
            </a:r>
          </a:p>
        </p:txBody>
      </p:sp>
      <p:sp>
        <p:nvSpPr>
          <p:cNvPr id="89" name="CuadroTexto 88">
            <a:extLst>
              <a:ext uri="{FF2B5EF4-FFF2-40B4-BE49-F238E27FC236}">
                <a16:creationId xmlns:a16="http://schemas.microsoft.com/office/drawing/2014/main" id="{19EA1B9D-42A4-4050-B5F5-B7562C5D3A43}"/>
              </a:ext>
            </a:extLst>
          </p:cNvPr>
          <p:cNvSpPr txBox="1"/>
          <p:nvPr/>
        </p:nvSpPr>
        <p:spPr>
          <a:xfrm>
            <a:off x="8260656" y="5845053"/>
            <a:ext cx="1174248" cy="646331"/>
          </a:xfrm>
          <a:prstGeom prst="rect">
            <a:avLst/>
          </a:prstGeom>
          <a:noFill/>
        </p:spPr>
        <p:txBody>
          <a:bodyPr wrap="square" rtlCol="0">
            <a:spAutoFit/>
          </a:bodyPr>
          <a:lstStyle/>
          <a:p>
            <a:r>
              <a:rPr lang="es-CO" sz="1200" dirty="0"/>
              <a:t>Parcela para vivienda unifamiliar</a:t>
            </a:r>
          </a:p>
        </p:txBody>
      </p:sp>
      <p:sp>
        <p:nvSpPr>
          <p:cNvPr id="90" name="Rectángulo 89">
            <a:extLst>
              <a:ext uri="{FF2B5EF4-FFF2-40B4-BE49-F238E27FC236}">
                <a16:creationId xmlns:a16="http://schemas.microsoft.com/office/drawing/2014/main" id="{761F7768-08F4-4DBB-81BA-D762648CEB96}"/>
              </a:ext>
            </a:extLst>
          </p:cNvPr>
          <p:cNvSpPr/>
          <p:nvPr/>
        </p:nvSpPr>
        <p:spPr>
          <a:xfrm>
            <a:off x="483181" y="2619879"/>
            <a:ext cx="6862439" cy="4767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1" name="CuadroTexto 90">
            <a:extLst>
              <a:ext uri="{FF2B5EF4-FFF2-40B4-BE49-F238E27FC236}">
                <a16:creationId xmlns:a16="http://schemas.microsoft.com/office/drawing/2014/main" id="{A877BDF7-9ABE-4135-B52F-A36FA9407C73}"/>
              </a:ext>
            </a:extLst>
          </p:cNvPr>
          <p:cNvSpPr txBox="1"/>
          <p:nvPr/>
        </p:nvSpPr>
        <p:spPr>
          <a:xfrm>
            <a:off x="542204" y="2608483"/>
            <a:ext cx="2840855" cy="369332"/>
          </a:xfrm>
          <a:prstGeom prst="rect">
            <a:avLst/>
          </a:prstGeom>
          <a:noFill/>
        </p:spPr>
        <p:txBody>
          <a:bodyPr wrap="square" rtlCol="0">
            <a:spAutoFit/>
          </a:bodyPr>
          <a:lstStyle/>
          <a:p>
            <a:r>
              <a:rPr lang="es-CO" dirty="0"/>
              <a:t>Buscar proveedor</a:t>
            </a:r>
          </a:p>
        </p:txBody>
      </p:sp>
      <p:sp>
        <p:nvSpPr>
          <p:cNvPr id="92" name="Rectángulo 91">
            <a:extLst>
              <a:ext uri="{FF2B5EF4-FFF2-40B4-BE49-F238E27FC236}">
                <a16:creationId xmlns:a16="http://schemas.microsoft.com/office/drawing/2014/main" id="{CCB7614B-3A42-43A2-AD26-E4C673688B08}"/>
              </a:ext>
            </a:extLst>
          </p:cNvPr>
          <p:cNvSpPr/>
          <p:nvPr/>
        </p:nvSpPr>
        <p:spPr>
          <a:xfrm>
            <a:off x="3436325" y="2714133"/>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CuadroTexto 92">
            <a:extLst>
              <a:ext uri="{FF2B5EF4-FFF2-40B4-BE49-F238E27FC236}">
                <a16:creationId xmlns:a16="http://schemas.microsoft.com/office/drawing/2014/main" id="{6436F21A-ABA8-4EE5-8C1F-25574503EEF6}"/>
              </a:ext>
            </a:extLst>
          </p:cNvPr>
          <p:cNvSpPr txBox="1"/>
          <p:nvPr/>
        </p:nvSpPr>
        <p:spPr>
          <a:xfrm>
            <a:off x="2601825" y="2678648"/>
            <a:ext cx="1278385" cy="276999"/>
          </a:xfrm>
          <a:prstGeom prst="rect">
            <a:avLst/>
          </a:prstGeom>
          <a:noFill/>
        </p:spPr>
        <p:txBody>
          <a:bodyPr wrap="square" rtlCol="0">
            <a:spAutoFit/>
          </a:bodyPr>
          <a:lstStyle/>
          <a:p>
            <a:r>
              <a:rPr lang="es-CO" sz="1200" dirty="0"/>
              <a:t>NIT/CC</a:t>
            </a:r>
          </a:p>
        </p:txBody>
      </p:sp>
      <p:sp>
        <p:nvSpPr>
          <p:cNvPr id="94" name="Rectángulo 93">
            <a:extLst>
              <a:ext uri="{FF2B5EF4-FFF2-40B4-BE49-F238E27FC236}">
                <a16:creationId xmlns:a16="http://schemas.microsoft.com/office/drawing/2014/main" id="{1BEB9C7A-E892-4F23-B030-E3793275E561}"/>
              </a:ext>
            </a:extLst>
          </p:cNvPr>
          <p:cNvSpPr/>
          <p:nvPr/>
        </p:nvSpPr>
        <p:spPr>
          <a:xfrm>
            <a:off x="5237015" y="2715669"/>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5" name="CuadroTexto 94">
            <a:extLst>
              <a:ext uri="{FF2B5EF4-FFF2-40B4-BE49-F238E27FC236}">
                <a16:creationId xmlns:a16="http://schemas.microsoft.com/office/drawing/2014/main" id="{77CBEA62-FAE1-47CF-8F1E-C248607B9E90}"/>
              </a:ext>
            </a:extLst>
          </p:cNvPr>
          <p:cNvSpPr txBox="1"/>
          <p:nvPr/>
        </p:nvSpPr>
        <p:spPr>
          <a:xfrm>
            <a:off x="4402515" y="2680184"/>
            <a:ext cx="1278385" cy="276999"/>
          </a:xfrm>
          <a:prstGeom prst="rect">
            <a:avLst/>
          </a:prstGeom>
          <a:noFill/>
        </p:spPr>
        <p:txBody>
          <a:bodyPr wrap="square" rtlCol="0">
            <a:spAutoFit/>
          </a:bodyPr>
          <a:lstStyle/>
          <a:p>
            <a:r>
              <a:rPr lang="es-CO" sz="1200" dirty="0"/>
              <a:t>Nombre</a:t>
            </a:r>
          </a:p>
        </p:txBody>
      </p:sp>
      <p:sp>
        <p:nvSpPr>
          <p:cNvPr id="96" name="CuadroTexto 95">
            <a:extLst>
              <a:ext uri="{FF2B5EF4-FFF2-40B4-BE49-F238E27FC236}">
                <a16:creationId xmlns:a16="http://schemas.microsoft.com/office/drawing/2014/main" id="{502ECF12-7D2B-4BBB-AA31-DD9098FB36CA}"/>
              </a:ext>
            </a:extLst>
          </p:cNvPr>
          <p:cNvSpPr txBox="1"/>
          <p:nvPr/>
        </p:nvSpPr>
        <p:spPr>
          <a:xfrm>
            <a:off x="6449071" y="2693032"/>
            <a:ext cx="1278385" cy="276999"/>
          </a:xfrm>
          <a:prstGeom prst="rect">
            <a:avLst/>
          </a:prstGeom>
          <a:noFill/>
        </p:spPr>
        <p:txBody>
          <a:bodyPr wrap="square" rtlCol="0">
            <a:spAutoFit/>
          </a:bodyPr>
          <a:lstStyle/>
          <a:p>
            <a:r>
              <a:rPr lang="es-CO" sz="1200" dirty="0"/>
              <a:t>Buscar</a:t>
            </a:r>
          </a:p>
        </p:txBody>
      </p:sp>
      <p:cxnSp>
        <p:nvCxnSpPr>
          <p:cNvPr id="97" name="Conector recto 96">
            <a:extLst>
              <a:ext uri="{FF2B5EF4-FFF2-40B4-BE49-F238E27FC236}">
                <a16:creationId xmlns:a16="http://schemas.microsoft.com/office/drawing/2014/main" id="{AB8D373E-6C3A-4FCB-B76C-F335063721B2}"/>
              </a:ext>
            </a:extLst>
          </p:cNvPr>
          <p:cNvCxnSpPr>
            <a:cxnSpLocks/>
          </p:cNvCxnSpPr>
          <p:nvPr/>
        </p:nvCxnSpPr>
        <p:spPr>
          <a:xfrm>
            <a:off x="623611" y="3655686"/>
            <a:ext cx="6603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Conector recto 97">
            <a:extLst>
              <a:ext uri="{FF2B5EF4-FFF2-40B4-BE49-F238E27FC236}">
                <a16:creationId xmlns:a16="http://schemas.microsoft.com/office/drawing/2014/main" id="{C71E9539-58C5-40A9-A989-E78ED5C2ED32}"/>
              </a:ext>
            </a:extLst>
          </p:cNvPr>
          <p:cNvCxnSpPr>
            <a:cxnSpLocks/>
          </p:cNvCxnSpPr>
          <p:nvPr/>
        </p:nvCxnSpPr>
        <p:spPr>
          <a:xfrm>
            <a:off x="557989" y="3897686"/>
            <a:ext cx="6728121" cy="0"/>
          </a:xfrm>
          <a:prstGeom prst="line">
            <a:avLst/>
          </a:prstGeom>
        </p:spPr>
        <p:style>
          <a:lnRef idx="1">
            <a:schemeClr val="accent1"/>
          </a:lnRef>
          <a:fillRef idx="0">
            <a:schemeClr val="accent1"/>
          </a:fillRef>
          <a:effectRef idx="0">
            <a:schemeClr val="accent1"/>
          </a:effectRef>
          <a:fontRef idx="minor">
            <a:schemeClr val="tx1"/>
          </a:fontRef>
        </p:style>
      </p:cxnSp>
      <p:pic>
        <p:nvPicPr>
          <p:cNvPr id="99" name="Imagen 98">
            <a:extLst>
              <a:ext uri="{FF2B5EF4-FFF2-40B4-BE49-F238E27FC236}">
                <a16:creationId xmlns:a16="http://schemas.microsoft.com/office/drawing/2014/main" id="{774908A3-27D1-433D-9298-0D2F6CBE0C79}"/>
              </a:ext>
            </a:extLst>
          </p:cNvPr>
          <p:cNvPicPr>
            <a:picLocks noChangeAspect="1"/>
          </p:cNvPicPr>
          <p:nvPr/>
        </p:nvPicPr>
        <p:blipFill rotWithShape="1">
          <a:blip r:embed="rId2"/>
          <a:srcRect l="67937" t="59936" r="30230" b="36025"/>
          <a:stretch/>
        </p:blipFill>
        <p:spPr>
          <a:xfrm>
            <a:off x="6738180" y="3663246"/>
            <a:ext cx="182711" cy="226523"/>
          </a:xfrm>
          <a:prstGeom prst="rect">
            <a:avLst/>
          </a:prstGeom>
        </p:spPr>
      </p:pic>
      <p:sp>
        <p:nvSpPr>
          <p:cNvPr id="100" name="CuadroTexto 99">
            <a:extLst>
              <a:ext uri="{FF2B5EF4-FFF2-40B4-BE49-F238E27FC236}">
                <a16:creationId xmlns:a16="http://schemas.microsoft.com/office/drawing/2014/main" id="{1CC04B4C-6BFA-4CA7-B287-FF75829E1278}"/>
              </a:ext>
            </a:extLst>
          </p:cNvPr>
          <p:cNvSpPr txBox="1"/>
          <p:nvPr/>
        </p:nvSpPr>
        <p:spPr>
          <a:xfrm>
            <a:off x="6397334" y="3409549"/>
            <a:ext cx="1278385" cy="276999"/>
          </a:xfrm>
          <a:prstGeom prst="rect">
            <a:avLst/>
          </a:prstGeom>
          <a:noFill/>
        </p:spPr>
        <p:txBody>
          <a:bodyPr wrap="square" rtlCol="0">
            <a:spAutoFit/>
          </a:bodyPr>
          <a:lstStyle/>
          <a:p>
            <a:r>
              <a:rPr lang="es-CO" sz="1200" dirty="0"/>
              <a:t>Seleccionar</a:t>
            </a:r>
          </a:p>
        </p:txBody>
      </p:sp>
      <p:sp>
        <p:nvSpPr>
          <p:cNvPr id="101" name="CuadroTexto 100">
            <a:extLst>
              <a:ext uri="{FF2B5EF4-FFF2-40B4-BE49-F238E27FC236}">
                <a16:creationId xmlns:a16="http://schemas.microsoft.com/office/drawing/2014/main" id="{07CB7095-FFCF-4085-8DF0-08E657AADBBF}"/>
              </a:ext>
            </a:extLst>
          </p:cNvPr>
          <p:cNvSpPr txBox="1"/>
          <p:nvPr/>
        </p:nvSpPr>
        <p:spPr>
          <a:xfrm>
            <a:off x="1105736" y="3363723"/>
            <a:ext cx="1278385" cy="276999"/>
          </a:xfrm>
          <a:prstGeom prst="rect">
            <a:avLst/>
          </a:prstGeom>
          <a:noFill/>
        </p:spPr>
        <p:txBody>
          <a:bodyPr wrap="square" rtlCol="0">
            <a:spAutoFit/>
          </a:bodyPr>
          <a:lstStyle/>
          <a:p>
            <a:r>
              <a:rPr lang="es-CO" sz="1200" dirty="0"/>
              <a:t>NIT/CC</a:t>
            </a:r>
          </a:p>
        </p:txBody>
      </p:sp>
      <p:sp>
        <p:nvSpPr>
          <p:cNvPr id="102" name="CuadroTexto 101">
            <a:extLst>
              <a:ext uri="{FF2B5EF4-FFF2-40B4-BE49-F238E27FC236}">
                <a16:creationId xmlns:a16="http://schemas.microsoft.com/office/drawing/2014/main" id="{7968C29C-14E5-410C-A976-644FB77B0A06}"/>
              </a:ext>
            </a:extLst>
          </p:cNvPr>
          <p:cNvSpPr txBox="1"/>
          <p:nvPr/>
        </p:nvSpPr>
        <p:spPr>
          <a:xfrm>
            <a:off x="3436325" y="3365571"/>
            <a:ext cx="1278385" cy="276999"/>
          </a:xfrm>
          <a:prstGeom prst="rect">
            <a:avLst/>
          </a:prstGeom>
          <a:noFill/>
        </p:spPr>
        <p:txBody>
          <a:bodyPr wrap="square" rtlCol="0">
            <a:spAutoFit/>
          </a:bodyPr>
          <a:lstStyle/>
          <a:p>
            <a:r>
              <a:rPr lang="es-CO" sz="1200" dirty="0"/>
              <a:t>Nombre</a:t>
            </a:r>
          </a:p>
        </p:txBody>
      </p:sp>
      <p:sp>
        <p:nvSpPr>
          <p:cNvPr id="103" name="CuadroTexto 102">
            <a:extLst>
              <a:ext uri="{FF2B5EF4-FFF2-40B4-BE49-F238E27FC236}">
                <a16:creationId xmlns:a16="http://schemas.microsoft.com/office/drawing/2014/main" id="{9DD0DDAF-6AB9-4812-B5B3-E15684FC4420}"/>
              </a:ext>
            </a:extLst>
          </p:cNvPr>
          <p:cNvSpPr txBox="1"/>
          <p:nvPr/>
        </p:nvSpPr>
        <p:spPr>
          <a:xfrm>
            <a:off x="1113790" y="3640722"/>
            <a:ext cx="1278385" cy="276999"/>
          </a:xfrm>
          <a:prstGeom prst="rect">
            <a:avLst/>
          </a:prstGeom>
          <a:noFill/>
        </p:spPr>
        <p:txBody>
          <a:bodyPr wrap="square" rtlCol="0">
            <a:spAutoFit/>
          </a:bodyPr>
          <a:lstStyle/>
          <a:p>
            <a:r>
              <a:rPr lang="es-CO" sz="1200" dirty="0"/>
              <a:t>123</a:t>
            </a:r>
          </a:p>
        </p:txBody>
      </p:sp>
      <p:sp>
        <p:nvSpPr>
          <p:cNvPr id="104" name="CuadroTexto 103">
            <a:extLst>
              <a:ext uri="{FF2B5EF4-FFF2-40B4-BE49-F238E27FC236}">
                <a16:creationId xmlns:a16="http://schemas.microsoft.com/office/drawing/2014/main" id="{E94079CD-FAB6-4603-AB20-3C243DFB26EA}"/>
              </a:ext>
            </a:extLst>
          </p:cNvPr>
          <p:cNvSpPr txBox="1"/>
          <p:nvPr/>
        </p:nvSpPr>
        <p:spPr>
          <a:xfrm>
            <a:off x="3536049" y="3650859"/>
            <a:ext cx="1278385" cy="276999"/>
          </a:xfrm>
          <a:prstGeom prst="rect">
            <a:avLst/>
          </a:prstGeom>
          <a:noFill/>
        </p:spPr>
        <p:txBody>
          <a:bodyPr wrap="square" rtlCol="0">
            <a:spAutoFit/>
          </a:bodyPr>
          <a:lstStyle/>
          <a:p>
            <a:r>
              <a:rPr lang="es-CO" sz="1200" dirty="0"/>
              <a:t>Andrés</a:t>
            </a:r>
          </a:p>
        </p:txBody>
      </p:sp>
      <p:cxnSp>
        <p:nvCxnSpPr>
          <p:cNvPr id="105" name="Conector recto de flecha 104">
            <a:extLst>
              <a:ext uri="{FF2B5EF4-FFF2-40B4-BE49-F238E27FC236}">
                <a16:creationId xmlns:a16="http://schemas.microsoft.com/office/drawing/2014/main" id="{E68ED95D-E386-40B8-B348-90865ABFE919}"/>
              </a:ext>
            </a:extLst>
          </p:cNvPr>
          <p:cNvCxnSpPr>
            <a:cxnSpLocks/>
          </p:cNvCxnSpPr>
          <p:nvPr/>
        </p:nvCxnSpPr>
        <p:spPr>
          <a:xfrm flipV="1">
            <a:off x="7089490" y="2780592"/>
            <a:ext cx="1268977" cy="729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CuadroTexto 105">
            <a:extLst>
              <a:ext uri="{FF2B5EF4-FFF2-40B4-BE49-F238E27FC236}">
                <a16:creationId xmlns:a16="http://schemas.microsoft.com/office/drawing/2014/main" id="{9F1509DD-AEE4-48CF-AA6E-CC56B4723F28}"/>
              </a:ext>
            </a:extLst>
          </p:cNvPr>
          <p:cNvSpPr txBox="1"/>
          <p:nvPr/>
        </p:nvSpPr>
        <p:spPr>
          <a:xfrm>
            <a:off x="8412419" y="2633177"/>
            <a:ext cx="2694374" cy="276999"/>
          </a:xfrm>
          <a:prstGeom prst="rect">
            <a:avLst/>
          </a:prstGeom>
          <a:noFill/>
        </p:spPr>
        <p:txBody>
          <a:bodyPr wrap="square" rtlCol="0">
            <a:spAutoFit/>
          </a:bodyPr>
          <a:lstStyle/>
          <a:p>
            <a:r>
              <a:rPr lang="es-CO" sz="1200" dirty="0"/>
              <a:t>Solo permite seleccionar un proveedor</a:t>
            </a:r>
          </a:p>
        </p:txBody>
      </p:sp>
      <p:sp>
        <p:nvSpPr>
          <p:cNvPr id="107" name="CuadroTexto 106">
            <a:extLst>
              <a:ext uri="{FF2B5EF4-FFF2-40B4-BE49-F238E27FC236}">
                <a16:creationId xmlns:a16="http://schemas.microsoft.com/office/drawing/2014/main" id="{990308BA-7A52-4762-9EBA-2172F81AB038}"/>
              </a:ext>
            </a:extLst>
          </p:cNvPr>
          <p:cNvSpPr txBox="1"/>
          <p:nvPr/>
        </p:nvSpPr>
        <p:spPr>
          <a:xfrm>
            <a:off x="520854" y="3067425"/>
            <a:ext cx="2840855" cy="369332"/>
          </a:xfrm>
          <a:prstGeom prst="rect">
            <a:avLst/>
          </a:prstGeom>
          <a:noFill/>
        </p:spPr>
        <p:txBody>
          <a:bodyPr wrap="square" rtlCol="0">
            <a:spAutoFit/>
          </a:bodyPr>
          <a:lstStyle/>
          <a:p>
            <a:r>
              <a:rPr lang="es-CO" dirty="0"/>
              <a:t>Seleccionar proveedor</a:t>
            </a:r>
          </a:p>
        </p:txBody>
      </p:sp>
      <p:sp>
        <p:nvSpPr>
          <p:cNvPr id="108" name="Rectángulo 107">
            <a:extLst>
              <a:ext uri="{FF2B5EF4-FFF2-40B4-BE49-F238E27FC236}">
                <a16:creationId xmlns:a16="http://schemas.microsoft.com/office/drawing/2014/main" id="{A7675311-3588-4034-BBC2-11F57DD454B6}"/>
              </a:ext>
            </a:extLst>
          </p:cNvPr>
          <p:cNvSpPr/>
          <p:nvPr/>
        </p:nvSpPr>
        <p:spPr>
          <a:xfrm>
            <a:off x="483180" y="3100730"/>
            <a:ext cx="6862439" cy="8573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9" name="CuadroTexto 108">
            <a:extLst>
              <a:ext uri="{FF2B5EF4-FFF2-40B4-BE49-F238E27FC236}">
                <a16:creationId xmlns:a16="http://schemas.microsoft.com/office/drawing/2014/main" id="{C3419C44-6CD2-4229-AC90-2E04CABB10EB}"/>
              </a:ext>
            </a:extLst>
          </p:cNvPr>
          <p:cNvSpPr txBox="1"/>
          <p:nvPr/>
        </p:nvSpPr>
        <p:spPr>
          <a:xfrm>
            <a:off x="10066294" y="5475499"/>
            <a:ext cx="1278385" cy="276999"/>
          </a:xfrm>
          <a:prstGeom prst="rect">
            <a:avLst/>
          </a:prstGeom>
          <a:noFill/>
        </p:spPr>
        <p:txBody>
          <a:bodyPr wrap="square" rtlCol="0">
            <a:spAutoFit/>
          </a:bodyPr>
          <a:lstStyle/>
          <a:p>
            <a:r>
              <a:rPr lang="es-CO" sz="1200" dirty="0"/>
              <a:t>Cantidad</a:t>
            </a:r>
          </a:p>
        </p:txBody>
      </p:sp>
      <p:sp>
        <p:nvSpPr>
          <p:cNvPr id="111" name="Rectángulo 110">
            <a:extLst>
              <a:ext uri="{FF2B5EF4-FFF2-40B4-BE49-F238E27FC236}">
                <a16:creationId xmlns:a16="http://schemas.microsoft.com/office/drawing/2014/main" id="{3DC12A71-E5E1-4889-B26D-26FFC2F9CB02}"/>
              </a:ext>
            </a:extLst>
          </p:cNvPr>
          <p:cNvSpPr/>
          <p:nvPr/>
        </p:nvSpPr>
        <p:spPr>
          <a:xfrm>
            <a:off x="10037603" y="5965732"/>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4</a:t>
            </a:r>
          </a:p>
        </p:txBody>
      </p:sp>
      <p:sp>
        <p:nvSpPr>
          <p:cNvPr id="112" name="CuadroTexto 111">
            <a:extLst>
              <a:ext uri="{FF2B5EF4-FFF2-40B4-BE49-F238E27FC236}">
                <a16:creationId xmlns:a16="http://schemas.microsoft.com/office/drawing/2014/main" id="{C4F10820-22EF-4668-B327-B07F331EA8FB}"/>
              </a:ext>
            </a:extLst>
          </p:cNvPr>
          <p:cNvSpPr txBox="1"/>
          <p:nvPr/>
        </p:nvSpPr>
        <p:spPr>
          <a:xfrm>
            <a:off x="10925622" y="5473250"/>
            <a:ext cx="1278385" cy="276999"/>
          </a:xfrm>
          <a:prstGeom prst="rect">
            <a:avLst/>
          </a:prstGeom>
          <a:noFill/>
        </p:spPr>
        <p:txBody>
          <a:bodyPr wrap="square" rtlCol="0">
            <a:spAutoFit/>
          </a:bodyPr>
          <a:lstStyle/>
          <a:p>
            <a:r>
              <a:rPr lang="es-CO" sz="1200" dirty="0"/>
              <a:t>Unidad</a:t>
            </a:r>
          </a:p>
        </p:txBody>
      </p:sp>
      <p:sp>
        <p:nvSpPr>
          <p:cNvPr id="113" name="Rectángulo 112">
            <a:extLst>
              <a:ext uri="{FF2B5EF4-FFF2-40B4-BE49-F238E27FC236}">
                <a16:creationId xmlns:a16="http://schemas.microsoft.com/office/drawing/2014/main" id="{2C7EFA08-8E2E-46D0-8086-323E7CAC3936}"/>
              </a:ext>
            </a:extLst>
          </p:cNvPr>
          <p:cNvSpPr/>
          <p:nvPr/>
        </p:nvSpPr>
        <p:spPr>
          <a:xfrm>
            <a:off x="10971278" y="5972592"/>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KG</a:t>
            </a:r>
          </a:p>
        </p:txBody>
      </p:sp>
      <p:cxnSp>
        <p:nvCxnSpPr>
          <p:cNvPr id="114" name="Conector recto de flecha 113">
            <a:extLst>
              <a:ext uri="{FF2B5EF4-FFF2-40B4-BE49-F238E27FC236}">
                <a16:creationId xmlns:a16="http://schemas.microsoft.com/office/drawing/2014/main" id="{C05E980A-B792-44DD-88DC-06420C1A690B}"/>
              </a:ext>
            </a:extLst>
          </p:cNvPr>
          <p:cNvCxnSpPr>
            <a:cxnSpLocks/>
          </p:cNvCxnSpPr>
          <p:nvPr/>
        </p:nvCxnSpPr>
        <p:spPr>
          <a:xfrm flipH="1" flipV="1">
            <a:off x="11009468" y="4429786"/>
            <a:ext cx="78168" cy="1458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uadroTexto 114">
                <a:extLst>
                  <a:ext uri="{FF2B5EF4-FFF2-40B4-BE49-F238E27FC236}">
                    <a16:creationId xmlns:a16="http://schemas.microsoft.com/office/drawing/2014/main" id="{BFD7AE09-F5AF-4EC4-90CE-2CF447C10051}"/>
                  </a:ext>
                </a:extLst>
              </p:cNvPr>
              <p:cNvSpPr txBox="1"/>
              <p:nvPr/>
            </p:nvSpPr>
            <p:spPr>
              <a:xfrm>
                <a:off x="10037603" y="4018715"/>
                <a:ext cx="1716990" cy="461665"/>
              </a:xfrm>
              <a:prstGeom prst="rect">
                <a:avLst/>
              </a:prstGeom>
              <a:noFill/>
            </p:spPr>
            <p:txBody>
              <a:bodyPr wrap="square" rtlCol="0">
                <a:spAutoFit/>
              </a:bodyPr>
              <a:lstStyle/>
              <a:p>
                <a:r>
                  <a:rPr lang="es-CO" sz="1200" dirty="0"/>
                  <a:t>Combo con: kg, unidad, </a:t>
                </a:r>
                <a14:m>
                  <m:oMath xmlns:m="http://schemas.openxmlformats.org/officeDocument/2006/math">
                    <m:sSup>
                      <m:sSupPr>
                        <m:ctrlPr>
                          <a:rPr lang="es-CO" sz="1200" i="1" smtClean="0">
                            <a:latin typeface="Cambria Math" panose="02040503050406030204" pitchFamily="18" charset="0"/>
                          </a:rPr>
                        </m:ctrlPr>
                      </m:sSupPr>
                      <m:e>
                        <m:r>
                          <a:rPr lang="es-CO" sz="1200" b="0" i="1" smtClean="0">
                            <a:latin typeface="Cambria Math" panose="02040503050406030204" pitchFamily="18" charset="0"/>
                          </a:rPr>
                          <m:t>𝐶𝑚</m:t>
                        </m:r>
                      </m:e>
                      <m:sup>
                        <m:r>
                          <a:rPr lang="es-CO" sz="1200" b="0" i="1" smtClean="0">
                            <a:latin typeface="Cambria Math" panose="02040503050406030204" pitchFamily="18" charset="0"/>
                          </a:rPr>
                          <m:t>3</m:t>
                        </m:r>
                      </m:sup>
                    </m:sSup>
                    <m:r>
                      <a:rPr lang="es-CO" sz="1200" b="0" i="1" smtClean="0">
                        <a:latin typeface="Cambria Math" panose="02040503050406030204" pitchFamily="18" charset="0"/>
                      </a:rPr>
                      <m:t>, </m:t>
                    </m:r>
                    <m:r>
                      <a:rPr lang="es-CO" sz="1200" b="0" i="1" smtClean="0">
                        <a:latin typeface="Cambria Math" panose="02040503050406030204" pitchFamily="18" charset="0"/>
                      </a:rPr>
                      <m:t>𝑙𝑖𝑡𝑟𝑜𝑠</m:t>
                    </m:r>
                    <m:r>
                      <a:rPr lang="es-CO" sz="1200" b="0" i="1" smtClean="0">
                        <a:latin typeface="Cambria Math" panose="02040503050406030204" pitchFamily="18" charset="0"/>
                      </a:rPr>
                      <m:t>.</m:t>
                    </m:r>
                  </m:oMath>
                </a14:m>
                <a:endParaRPr lang="es-CO" sz="1200" dirty="0"/>
              </a:p>
            </p:txBody>
          </p:sp>
        </mc:Choice>
        <mc:Fallback xmlns="">
          <p:sp>
            <p:nvSpPr>
              <p:cNvPr id="115" name="CuadroTexto 114">
                <a:extLst>
                  <a:ext uri="{FF2B5EF4-FFF2-40B4-BE49-F238E27FC236}">
                    <a16:creationId xmlns:a16="http://schemas.microsoft.com/office/drawing/2014/main" id="{BFD7AE09-F5AF-4EC4-90CE-2CF447C10051}"/>
                  </a:ext>
                </a:extLst>
              </p:cNvPr>
              <p:cNvSpPr txBox="1">
                <a:spLocks noRot="1" noChangeAspect="1" noMove="1" noResize="1" noEditPoints="1" noAdjustHandles="1" noChangeArrowheads="1" noChangeShapeType="1" noTextEdit="1"/>
              </p:cNvSpPr>
              <p:nvPr/>
            </p:nvSpPr>
            <p:spPr>
              <a:xfrm>
                <a:off x="10037603" y="4018715"/>
                <a:ext cx="1716990" cy="461665"/>
              </a:xfrm>
              <a:prstGeom prst="rect">
                <a:avLst/>
              </a:prstGeom>
              <a:blipFill>
                <a:blip r:embed="rId3"/>
                <a:stretch>
                  <a:fillRect l="-356"/>
                </a:stretch>
              </a:blipFill>
            </p:spPr>
            <p:txBody>
              <a:bodyPr/>
              <a:lstStyle/>
              <a:p>
                <a:r>
                  <a:rPr lang="es-CO">
                    <a:noFill/>
                  </a:rPr>
                  <a:t> </a:t>
                </a:r>
              </a:p>
            </p:txBody>
          </p:sp>
        </mc:Fallback>
      </mc:AlternateContent>
      <p:cxnSp>
        <p:nvCxnSpPr>
          <p:cNvPr id="116" name="Conector recto de flecha 115">
            <a:extLst>
              <a:ext uri="{FF2B5EF4-FFF2-40B4-BE49-F238E27FC236}">
                <a16:creationId xmlns:a16="http://schemas.microsoft.com/office/drawing/2014/main" id="{5A489272-A8B8-493C-B78D-232E324E121E}"/>
              </a:ext>
            </a:extLst>
          </p:cNvPr>
          <p:cNvCxnSpPr>
            <a:cxnSpLocks/>
          </p:cNvCxnSpPr>
          <p:nvPr/>
        </p:nvCxnSpPr>
        <p:spPr>
          <a:xfrm flipH="1" flipV="1">
            <a:off x="11523274" y="2123443"/>
            <a:ext cx="231320" cy="4521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CuadroTexto 116">
            <a:extLst>
              <a:ext uri="{FF2B5EF4-FFF2-40B4-BE49-F238E27FC236}">
                <a16:creationId xmlns:a16="http://schemas.microsoft.com/office/drawing/2014/main" id="{F871E8BA-14D3-4ABC-8B29-4991D08B2F37}"/>
              </a:ext>
            </a:extLst>
          </p:cNvPr>
          <p:cNvSpPr txBox="1"/>
          <p:nvPr/>
        </p:nvSpPr>
        <p:spPr>
          <a:xfrm>
            <a:off x="9095568" y="1826438"/>
            <a:ext cx="2694374" cy="276999"/>
          </a:xfrm>
          <a:prstGeom prst="rect">
            <a:avLst/>
          </a:prstGeom>
          <a:noFill/>
        </p:spPr>
        <p:txBody>
          <a:bodyPr wrap="square" rtlCol="0">
            <a:spAutoFit/>
          </a:bodyPr>
          <a:lstStyle/>
          <a:p>
            <a:r>
              <a:rPr lang="es-CO" sz="1200" dirty="0"/>
              <a:t>Ir a vista 1</a:t>
            </a:r>
          </a:p>
        </p:txBody>
      </p:sp>
      <p:sp>
        <p:nvSpPr>
          <p:cNvPr id="78" name="CuadroTexto 77">
            <a:extLst>
              <a:ext uri="{FF2B5EF4-FFF2-40B4-BE49-F238E27FC236}">
                <a16:creationId xmlns:a16="http://schemas.microsoft.com/office/drawing/2014/main" id="{0A2F1033-E6F2-4548-A2D5-2C13A7957986}"/>
              </a:ext>
            </a:extLst>
          </p:cNvPr>
          <p:cNvSpPr txBox="1"/>
          <p:nvPr/>
        </p:nvSpPr>
        <p:spPr>
          <a:xfrm>
            <a:off x="9962205" y="6472770"/>
            <a:ext cx="1278385" cy="276999"/>
          </a:xfrm>
          <a:prstGeom prst="rect">
            <a:avLst/>
          </a:prstGeom>
          <a:noFill/>
        </p:spPr>
        <p:txBody>
          <a:bodyPr wrap="square" rtlCol="0">
            <a:spAutoFit/>
          </a:bodyPr>
          <a:lstStyle/>
          <a:p>
            <a:r>
              <a:rPr lang="es-CO" sz="1200" dirty="0"/>
              <a:t>Cancelar</a:t>
            </a:r>
          </a:p>
        </p:txBody>
      </p:sp>
      <p:cxnSp>
        <p:nvCxnSpPr>
          <p:cNvPr id="80" name="Conector recto de flecha 79">
            <a:extLst>
              <a:ext uri="{FF2B5EF4-FFF2-40B4-BE49-F238E27FC236}">
                <a16:creationId xmlns:a16="http://schemas.microsoft.com/office/drawing/2014/main" id="{85E06448-0EAB-4735-9F2B-7CE65B38FB03}"/>
              </a:ext>
            </a:extLst>
          </p:cNvPr>
          <p:cNvCxnSpPr>
            <a:cxnSpLocks/>
            <a:stCxn id="78" idx="1"/>
          </p:cNvCxnSpPr>
          <p:nvPr/>
        </p:nvCxnSpPr>
        <p:spPr>
          <a:xfrm flipH="1" flipV="1">
            <a:off x="9434904" y="6611269"/>
            <a:ext cx="527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uadroTexto 83">
            <a:extLst>
              <a:ext uri="{FF2B5EF4-FFF2-40B4-BE49-F238E27FC236}">
                <a16:creationId xmlns:a16="http://schemas.microsoft.com/office/drawing/2014/main" id="{B2632EAD-DD21-4603-BE8F-DE861CD02252}"/>
              </a:ext>
            </a:extLst>
          </p:cNvPr>
          <p:cNvSpPr txBox="1"/>
          <p:nvPr/>
        </p:nvSpPr>
        <p:spPr>
          <a:xfrm>
            <a:off x="6843305" y="6466971"/>
            <a:ext cx="2636799" cy="276999"/>
          </a:xfrm>
          <a:prstGeom prst="rect">
            <a:avLst/>
          </a:prstGeom>
          <a:noFill/>
        </p:spPr>
        <p:txBody>
          <a:bodyPr wrap="square" rtlCol="0">
            <a:spAutoFit/>
          </a:bodyPr>
          <a:lstStyle/>
          <a:p>
            <a:r>
              <a:rPr lang="es-CO" sz="1200" dirty="0"/>
              <a:t>Vuelve a la vista 1 y no guarda nada.</a:t>
            </a:r>
          </a:p>
        </p:txBody>
      </p:sp>
    </p:spTree>
    <p:extLst>
      <p:ext uri="{BB962C8B-B14F-4D97-AF65-F5344CB8AC3E}">
        <p14:creationId xmlns:p14="http://schemas.microsoft.com/office/powerpoint/2010/main" val="235228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526075" cy="369332"/>
          </a:xfrm>
          <a:prstGeom prst="rect">
            <a:avLst/>
          </a:prstGeom>
          <a:noFill/>
        </p:spPr>
        <p:txBody>
          <a:bodyPr wrap="square" rtlCol="0">
            <a:spAutoFit/>
          </a:bodyPr>
          <a:lstStyle/>
          <a:p>
            <a:r>
              <a:rPr lang="es-CO" dirty="0"/>
              <a:t>Gestión materiales vista 3: gestión de transacción</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F77F5CEC-3D00-4A36-82B2-4860068563C9}"/>
              </a:ext>
            </a:extLst>
          </p:cNvPr>
          <p:cNvSpPr/>
          <p:nvPr/>
        </p:nvSpPr>
        <p:spPr>
          <a:xfrm>
            <a:off x="502165" y="3847582"/>
            <a:ext cx="10958907" cy="24129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813387" y="3972667"/>
            <a:ext cx="2840855" cy="369332"/>
          </a:xfrm>
          <a:prstGeom prst="rect">
            <a:avLst/>
          </a:prstGeom>
          <a:noFill/>
        </p:spPr>
        <p:txBody>
          <a:bodyPr wrap="square" rtlCol="0">
            <a:spAutoFit/>
          </a:bodyPr>
          <a:lstStyle/>
          <a:p>
            <a:r>
              <a:rPr lang="es-CO" dirty="0"/>
              <a:t>Seleccionar transacciones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885216" y="4341999"/>
            <a:ext cx="1404340" cy="276999"/>
          </a:xfrm>
          <a:prstGeom prst="rect">
            <a:avLst/>
          </a:prstGeom>
          <a:noFill/>
        </p:spPr>
        <p:txBody>
          <a:bodyPr wrap="square" rtlCol="0">
            <a:spAutoFit/>
          </a:bodyPr>
          <a:lstStyle/>
          <a:p>
            <a:r>
              <a:rPr lang="es-CO" sz="1200" dirty="0"/>
              <a:t>NIT/CC proveedor</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2311842" y="4366541"/>
            <a:ext cx="1488560" cy="276999"/>
          </a:xfrm>
          <a:prstGeom prst="rect">
            <a:avLst/>
          </a:prstGeom>
          <a:noFill/>
        </p:spPr>
        <p:txBody>
          <a:bodyPr wrap="square" rtlCol="0">
            <a:spAutoFit/>
          </a:bodyPr>
          <a:lstStyle/>
          <a:p>
            <a:r>
              <a:rPr lang="es-CO" sz="1200" dirty="0"/>
              <a:t>Nombre proveedor</a:t>
            </a:r>
          </a:p>
        </p:txBody>
      </p:sp>
      <p:sp>
        <p:nvSpPr>
          <p:cNvPr id="26" name="CuadroTexto 25">
            <a:extLst>
              <a:ext uri="{FF2B5EF4-FFF2-40B4-BE49-F238E27FC236}">
                <a16:creationId xmlns:a16="http://schemas.microsoft.com/office/drawing/2014/main" id="{C2E41942-639A-406A-A5AA-64988BA04D75}"/>
              </a:ext>
            </a:extLst>
          </p:cNvPr>
          <p:cNvSpPr txBox="1"/>
          <p:nvPr/>
        </p:nvSpPr>
        <p:spPr>
          <a:xfrm>
            <a:off x="1223983" y="4742350"/>
            <a:ext cx="746859" cy="276999"/>
          </a:xfrm>
          <a:prstGeom prst="rect">
            <a:avLst/>
          </a:prstGeom>
          <a:noFill/>
        </p:spPr>
        <p:txBody>
          <a:bodyPr wrap="square" rtlCol="0">
            <a:spAutoFit/>
          </a:bodyPr>
          <a:lstStyle/>
          <a:p>
            <a:r>
              <a:rPr lang="es-CO" sz="1200" dirty="0"/>
              <a:t>12345</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2410729" y="4742350"/>
            <a:ext cx="1278385" cy="276999"/>
          </a:xfrm>
          <a:prstGeom prst="rect">
            <a:avLst/>
          </a:prstGeom>
          <a:noFill/>
        </p:spPr>
        <p:txBody>
          <a:bodyPr wrap="square" rtlCol="0">
            <a:spAutoFit/>
          </a:bodyPr>
          <a:lstStyle/>
          <a:p>
            <a:r>
              <a:rPr lang="es-CO" sz="1200" dirty="0" err="1"/>
              <a:t>andres</a:t>
            </a:r>
            <a:endParaRPr lang="es-CO" sz="1200" dirty="0"/>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a:off x="1223983" y="5159357"/>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1249878" y="4687944"/>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7DF0E8B-9C92-4D7D-8CDC-FB2698D96774}"/>
              </a:ext>
            </a:extLst>
          </p:cNvPr>
          <p:cNvSpPr txBox="1"/>
          <p:nvPr/>
        </p:nvSpPr>
        <p:spPr>
          <a:xfrm>
            <a:off x="9655759" y="2526695"/>
            <a:ext cx="1278385" cy="276999"/>
          </a:xfrm>
          <a:prstGeom prst="rect">
            <a:avLst/>
          </a:prstGeom>
          <a:noFill/>
        </p:spPr>
        <p:txBody>
          <a:bodyPr wrap="square" rtlCol="0">
            <a:spAutoFit/>
          </a:bodyPr>
          <a:lstStyle/>
          <a:p>
            <a:r>
              <a:rPr lang="es-CO" sz="1200" dirty="0"/>
              <a:t>Buscar</a:t>
            </a:r>
          </a:p>
        </p:txBody>
      </p:sp>
      <p:cxnSp>
        <p:nvCxnSpPr>
          <p:cNvPr id="45" name="Conector recto de flecha 44">
            <a:extLst>
              <a:ext uri="{FF2B5EF4-FFF2-40B4-BE49-F238E27FC236}">
                <a16:creationId xmlns:a16="http://schemas.microsoft.com/office/drawing/2014/main" id="{B7B6FB5B-E480-4B64-B7A4-380401C320CC}"/>
              </a:ext>
            </a:extLst>
          </p:cNvPr>
          <p:cNvCxnSpPr>
            <a:cxnSpLocks/>
          </p:cNvCxnSpPr>
          <p:nvPr/>
        </p:nvCxnSpPr>
        <p:spPr>
          <a:xfrm flipV="1">
            <a:off x="10218198" y="3461327"/>
            <a:ext cx="292785" cy="1419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906E28BC-6CA2-452D-97A8-38E6A2ED8842}"/>
              </a:ext>
            </a:extLst>
          </p:cNvPr>
          <p:cNvSpPr txBox="1"/>
          <p:nvPr/>
        </p:nvSpPr>
        <p:spPr>
          <a:xfrm>
            <a:off x="8769286" y="2871691"/>
            <a:ext cx="2694374" cy="646331"/>
          </a:xfrm>
          <a:prstGeom prst="rect">
            <a:avLst/>
          </a:prstGeom>
          <a:noFill/>
        </p:spPr>
        <p:txBody>
          <a:bodyPr wrap="square" rtlCol="0">
            <a:spAutoFit/>
          </a:bodyPr>
          <a:lstStyle/>
          <a:p>
            <a:r>
              <a:rPr lang="es-CO" sz="1200" dirty="0"/>
              <a:t>Permite seleccionar una sola transacción cuando se presiona en la fila, cuando se da </a:t>
            </a:r>
            <a:r>
              <a:rPr lang="es-CO" sz="1200" dirty="0" err="1"/>
              <a:t>click</a:t>
            </a:r>
            <a:r>
              <a:rPr lang="es-CO" sz="1200" dirty="0"/>
              <a:t> va a la vista 4</a:t>
            </a:r>
          </a:p>
        </p:txBody>
      </p:sp>
      <p:sp>
        <p:nvSpPr>
          <p:cNvPr id="51" name="Rectángulo 50">
            <a:extLst>
              <a:ext uri="{FF2B5EF4-FFF2-40B4-BE49-F238E27FC236}">
                <a16:creationId xmlns:a16="http://schemas.microsoft.com/office/drawing/2014/main" id="{AFC937C7-E021-471D-A87C-862C3120D6B7}"/>
              </a:ext>
            </a:extLst>
          </p:cNvPr>
          <p:cNvSpPr/>
          <p:nvPr/>
        </p:nvSpPr>
        <p:spPr>
          <a:xfrm>
            <a:off x="560793" y="942781"/>
            <a:ext cx="9843836" cy="1923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6DF73876-FD94-40F2-A794-AF0D84BDE008}"/>
              </a:ext>
            </a:extLst>
          </p:cNvPr>
          <p:cNvSpPr txBox="1"/>
          <p:nvPr/>
        </p:nvSpPr>
        <p:spPr>
          <a:xfrm>
            <a:off x="560793" y="1125906"/>
            <a:ext cx="2840855" cy="369332"/>
          </a:xfrm>
          <a:prstGeom prst="rect">
            <a:avLst/>
          </a:prstGeom>
          <a:noFill/>
        </p:spPr>
        <p:txBody>
          <a:bodyPr wrap="square" rtlCol="0">
            <a:spAutoFit/>
          </a:bodyPr>
          <a:lstStyle/>
          <a:p>
            <a:r>
              <a:rPr lang="es-CO" dirty="0"/>
              <a:t>Buscar transacciones</a:t>
            </a:r>
          </a:p>
        </p:txBody>
      </p:sp>
      <p:sp>
        <p:nvSpPr>
          <p:cNvPr id="53" name="Rectángulo 52">
            <a:extLst>
              <a:ext uri="{FF2B5EF4-FFF2-40B4-BE49-F238E27FC236}">
                <a16:creationId xmlns:a16="http://schemas.microsoft.com/office/drawing/2014/main" id="{F8CE5455-E4B1-4873-AACF-DD35F1DAFCD2}"/>
              </a:ext>
            </a:extLst>
          </p:cNvPr>
          <p:cNvSpPr/>
          <p:nvPr/>
        </p:nvSpPr>
        <p:spPr>
          <a:xfrm>
            <a:off x="1448560" y="1737037"/>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Rectángulo 53">
            <a:extLst>
              <a:ext uri="{FF2B5EF4-FFF2-40B4-BE49-F238E27FC236}">
                <a16:creationId xmlns:a16="http://schemas.microsoft.com/office/drawing/2014/main" id="{DACC46D3-85AA-4CEA-AD76-B36A70F2C6AE}"/>
              </a:ext>
            </a:extLst>
          </p:cNvPr>
          <p:cNvSpPr/>
          <p:nvPr/>
        </p:nvSpPr>
        <p:spPr>
          <a:xfrm>
            <a:off x="3921101" y="1695891"/>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7" name="CuadroTexto 56">
            <a:extLst>
              <a:ext uri="{FF2B5EF4-FFF2-40B4-BE49-F238E27FC236}">
                <a16:creationId xmlns:a16="http://schemas.microsoft.com/office/drawing/2014/main" id="{A406F9C0-8D33-4E97-BCDF-81539B6729EF}"/>
              </a:ext>
            </a:extLst>
          </p:cNvPr>
          <p:cNvSpPr txBox="1"/>
          <p:nvPr/>
        </p:nvSpPr>
        <p:spPr>
          <a:xfrm>
            <a:off x="614060" y="1701552"/>
            <a:ext cx="1278385" cy="276999"/>
          </a:xfrm>
          <a:prstGeom prst="rect">
            <a:avLst/>
          </a:prstGeom>
          <a:noFill/>
        </p:spPr>
        <p:txBody>
          <a:bodyPr wrap="square" rtlCol="0">
            <a:spAutoFit/>
          </a:bodyPr>
          <a:lstStyle/>
          <a:p>
            <a:r>
              <a:rPr lang="es-CO" sz="1200" dirty="0"/>
              <a:t>estado</a:t>
            </a:r>
          </a:p>
        </p:txBody>
      </p:sp>
      <p:sp>
        <p:nvSpPr>
          <p:cNvPr id="58" name="CuadroTexto 57">
            <a:extLst>
              <a:ext uri="{FF2B5EF4-FFF2-40B4-BE49-F238E27FC236}">
                <a16:creationId xmlns:a16="http://schemas.microsoft.com/office/drawing/2014/main" id="{2E37F6DA-48F3-4548-B2A5-FA4930918FD7}"/>
              </a:ext>
            </a:extLst>
          </p:cNvPr>
          <p:cNvSpPr txBox="1"/>
          <p:nvPr/>
        </p:nvSpPr>
        <p:spPr>
          <a:xfrm>
            <a:off x="2635961" y="1668066"/>
            <a:ext cx="1511689" cy="461665"/>
          </a:xfrm>
          <a:prstGeom prst="rect">
            <a:avLst/>
          </a:prstGeom>
          <a:noFill/>
        </p:spPr>
        <p:txBody>
          <a:bodyPr wrap="square" rtlCol="0">
            <a:spAutoFit/>
          </a:bodyPr>
          <a:lstStyle/>
          <a:p>
            <a:r>
              <a:rPr lang="es-CO" sz="1200" dirty="0"/>
              <a:t>Fecha limite de entrega:</a:t>
            </a:r>
          </a:p>
        </p:txBody>
      </p:sp>
      <p:sp>
        <p:nvSpPr>
          <p:cNvPr id="62" name="CuadroTexto 61">
            <a:extLst>
              <a:ext uri="{FF2B5EF4-FFF2-40B4-BE49-F238E27FC236}">
                <a16:creationId xmlns:a16="http://schemas.microsoft.com/office/drawing/2014/main" id="{9822FBED-BB78-49D7-ADEB-4B1D636B6472}"/>
              </a:ext>
            </a:extLst>
          </p:cNvPr>
          <p:cNvSpPr txBox="1"/>
          <p:nvPr/>
        </p:nvSpPr>
        <p:spPr>
          <a:xfrm>
            <a:off x="4576621" y="4351955"/>
            <a:ext cx="1278385" cy="276999"/>
          </a:xfrm>
          <a:prstGeom prst="rect">
            <a:avLst/>
          </a:prstGeom>
          <a:noFill/>
        </p:spPr>
        <p:txBody>
          <a:bodyPr wrap="square" rtlCol="0">
            <a:spAutoFit/>
          </a:bodyPr>
          <a:lstStyle/>
          <a:p>
            <a:r>
              <a:rPr lang="es-CO" sz="1200" dirty="0"/>
              <a:t>Orden de compra</a:t>
            </a:r>
          </a:p>
        </p:txBody>
      </p:sp>
      <p:sp>
        <p:nvSpPr>
          <p:cNvPr id="63" name="CuadroTexto 62">
            <a:extLst>
              <a:ext uri="{FF2B5EF4-FFF2-40B4-BE49-F238E27FC236}">
                <a16:creationId xmlns:a16="http://schemas.microsoft.com/office/drawing/2014/main" id="{77DBBA76-5F13-4E82-A723-B9710A4BAAA6}"/>
              </a:ext>
            </a:extLst>
          </p:cNvPr>
          <p:cNvSpPr txBox="1"/>
          <p:nvPr/>
        </p:nvSpPr>
        <p:spPr>
          <a:xfrm>
            <a:off x="6137259" y="4361257"/>
            <a:ext cx="1652043" cy="276999"/>
          </a:xfrm>
          <a:prstGeom prst="rect">
            <a:avLst/>
          </a:prstGeom>
          <a:noFill/>
        </p:spPr>
        <p:txBody>
          <a:bodyPr wrap="square" rtlCol="0">
            <a:spAutoFit/>
          </a:bodyPr>
          <a:lstStyle/>
          <a:p>
            <a:r>
              <a:rPr lang="es-CO" sz="1200" dirty="0"/>
              <a:t>Fecha limite entrega</a:t>
            </a:r>
          </a:p>
        </p:txBody>
      </p:sp>
      <p:sp>
        <p:nvSpPr>
          <p:cNvPr id="71" name="CuadroTexto 70">
            <a:extLst>
              <a:ext uri="{FF2B5EF4-FFF2-40B4-BE49-F238E27FC236}">
                <a16:creationId xmlns:a16="http://schemas.microsoft.com/office/drawing/2014/main" id="{7A1C9593-B2CA-4B56-8DFA-1DC67C04B16A}"/>
              </a:ext>
            </a:extLst>
          </p:cNvPr>
          <p:cNvSpPr txBox="1"/>
          <p:nvPr/>
        </p:nvSpPr>
        <p:spPr>
          <a:xfrm>
            <a:off x="4669944" y="4769727"/>
            <a:ext cx="968862" cy="276999"/>
          </a:xfrm>
          <a:prstGeom prst="rect">
            <a:avLst/>
          </a:prstGeom>
          <a:noFill/>
        </p:spPr>
        <p:txBody>
          <a:bodyPr wrap="square" rtlCol="0">
            <a:spAutoFit/>
          </a:bodyPr>
          <a:lstStyle/>
          <a:p>
            <a:r>
              <a:rPr lang="es-CO" sz="1200" dirty="0"/>
              <a:t>123</a:t>
            </a:r>
          </a:p>
        </p:txBody>
      </p:sp>
      <p:sp>
        <p:nvSpPr>
          <p:cNvPr id="72" name="CuadroTexto 71">
            <a:extLst>
              <a:ext uri="{FF2B5EF4-FFF2-40B4-BE49-F238E27FC236}">
                <a16:creationId xmlns:a16="http://schemas.microsoft.com/office/drawing/2014/main" id="{0C8DE259-69F3-40A4-87AE-78E69CCA382F}"/>
              </a:ext>
            </a:extLst>
          </p:cNvPr>
          <p:cNvSpPr txBox="1"/>
          <p:nvPr/>
        </p:nvSpPr>
        <p:spPr>
          <a:xfrm>
            <a:off x="6321473" y="4743488"/>
            <a:ext cx="968862" cy="276999"/>
          </a:xfrm>
          <a:prstGeom prst="rect">
            <a:avLst/>
          </a:prstGeom>
          <a:noFill/>
        </p:spPr>
        <p:txBody>
          <a:bodyPr wrap="square" rtlCol="0">
            <a:spAutoFit/>
          </a:bodyPr>
          <a:lstStyle/>
          <a:p>
            <a:r>
              <a:rPr lang="es-CO" sz="1200" dirty="0"/>
              <a:t>2020/05/01</a:t>
            </a:r>
          </a:p>
        </p:txBody>
      </p:sp>
      <p:sp>
        <p:nvSpPr>
          <p:cNvPr id="65" name="Rectángulo 64">
            <a:extLst>
              <a:ext uri="{FF2B5EF4-FFF2-40B4-BE49-F238E27FC236}">
                <a16:creationId xmlns:a16="http://schemas.microsoft.com/office/drawing/2014/main" id="{F4708AF0-7E00-4F15-AD58-60357ED09D85}"/>
              </a:ext>
            </a:extLst>
          </p:cNvPr>
          <p:cNvSpPr/>
          <p:nvPr/>
        </p:nvSpPr>
        <p:spPr>
          <a:xfrm>
            <a:off x="6388245" y="1668066"/>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6" name="CuadroTexto 65">
            <a:extLst>
              <a:ext uri="{FF2B5EF4-FFF2-40B4-BE49-F238E27FC236}">
                <a16:creationId xmlns:a16="http://schemas.microsoft.com/office/drawing/2014/main" id="{397B1721-D735-4F61-B876-17B3854C1BDB}"/>
              </a:ext>
            </a:extLst>
          </p:cNvPr>
          <p:cNvSpPr txBox="1"/>
          <p:nvPr/>
        </p:nvSpPr>
        <p:spPr>
          <a:xfrm>
            <a:off x="4945013" y="1650039"/>
            <a:ext cx="1511689" cy="461665"/>
          </a:xfrm>
          <a:prstGeom prst="rect">
            <a:avLst/>
          </a:prstGeom>
          <a:noFill/>
        </p:spPr>
        <p:txBody>
          <a:bodyPr wrap="square" rtlCol="0">
            <a:spAutoFit/>
          </a:bodyPr>
          <a:lstStyle/>
          <a:p>
            <a:r>
              <a:rPr lang="es-CO" sz="1200" dirty="0"/>
              <a:t>Nombre o NIT/CC de Proveedor:</a:t>
            </a:r>
          </a:p>
        </p:txBody>
      </p:sp>
      <p:sp>
        <p:nvSpPr>
          <p:cNvPr id="69" name="Rectángulo 68">
            <a:extLst>
              <a:ext uri="{FF2B5EF4-FFF2-40B4-BE49-F238E27FC236}">
                <a16:creationId xmlns:a16="http://schemas.microsoft.com/office/drawing/2014/main" id="{FCC37EDF-CE89-4F35-998F-E1D60B4E39C2}"/>
              </a:ext>
            </a:extLst>
          </p:cNvPr>
          <p:cNvSpPr/>
          <p:nvPr/>
        </p:nvSpPr>
        <p:spPr>
          <a:xfrm>
            <a:off x="9074617" y="1650039"/>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6" name="CuadroTexto 75">
            <a:extLst>
              <a:ext uri="{FF2B5EF4-FFF2-40B4-BE49-F238E27FC236}">
                <a16:creationId xmlns:a16="http://schemas.microsoft.com/office/drawing/2014/main" id="{81BE314C-0DBE-438C-9311-9DF418C779B6}"/>
              </a:ext>
            </a:extLst>
          </p:cNvPr>
          <p:cNvSpPr txBox="1"/>
          <p:nvPr/>
        </p:nvSpPr>
        <p:spPr>
          <a:xfrm>
            <a:off x="7279977" y="1628687"/>
            <a:ext cx="1511689" cy="276999"/>
          </a:xfrm>
          <a:prstGeom prst="rect">
            <a:avLst/>
          </a:prstGeom>
          <a:noFill/>
        </p:spPr>
        <p:txBody>
          <a:bodyPr wrap="square" rtlCol="0">
            <a:spAutoFit/>
          </a:bodyPr>
          <a:lstStyle/>
          <a:p>
            <a:r>
              <a:rPr lang="es-CO" sz="1200" dirty="0"/>
              <a:t>Id orden de compra:</a:t>
            </a:r>
          </a:p>
        </p:txBody>
      </p:sp>
      <p:sp>
        <p:nvSpPr>
          <p:cNvPr id="77" name="CuadroTexto 76">
            <a:extLst>
              <a:ext uri="{FF2B5EF4-FFF2-40B4-BE49-F238E27FC236}">
                <a16:creationId xmlns:a16="http://schemas.microsoft.com/office/drawing/2014/main" id="{B7995DFB-56E7-4A1E-9452-D5B8DE36D424}"/>
              </a:ext>
            </a:extLst>
          </p:cNvPr>
          <p:cNvSpPr txBox="1"/>
          <p:nvPr/>
        </p:nvSpPr>
        <p:spPr>
          <a:xfrm>
            <a:off x="1223983" y="5213763"/>
            <a:ext cx="746859" cy="276999"/>
          </a:xfrm>
          <a:prstGeom prst="rect">
            <a:avLst/>
          </a:prstGeom>
          <a:noFill/>
        </p:spPr>
        <p:txBody>
          <a:bodyPr wrap="square" rtlCol="0">
            <a:spAutoFit/>
          </a:bodyPr>
          <a:lstStyle/>
          <a:p>
            <a:r>
              <a:rPr lang="es-CO" sz="1200" dirty="0"/>
              <a:t>65798</a:t>
            </a:r>
          </a:p>
        </p:txBody>
      </p:sp>
      <p:sp>
        <p:nvSpPr>
          <p:cNvPr id="78" name="CuadroTexto 77">
            <a:extLst>
              <a:ext uri="{FF2B5EF4-FFF2-40B4-BE49-F238E27FC236}">
                <a16:creationId xmlns:a16="http://schemas.microsoft.com/office/drawing/2014/main" id="{8FF15ECC-D3AB-4631-85FA-1FB4298B5036}"/>
              </a:ext>
            </a:extLst>
          </p:cNvPr>
          <p:cNvSpPr txBox="1"/>
          <p:nvPr/>
        </p:nvSpPr>
        <p:spPr>
          <a:xfrm>
            <a:off x="2410729" y="5213763"/>
            <a:ext cx="1278385" cy="276999"/>
          </a:xfrm>
          <a:prstGeom prst="rect">
            <a:avLst/>
          </a:prstGeom>
          <a:noFill/>
        </p:spPr>
        <p:txBody>
          <a:bodyPr wrap="square" rtlCol="0">
            <a:spAutoFit/>
          </a:bodyPr>
          <a:lstStyle/>
          <a:p>
            <a:r>
              <a:rPr lang="es-CO" sz="1200" dirty="0" err="1"/>
              <a:t>jacobo</a:t>
            </a:r>
            <a:endParaRPr lang="es-CO" sz="1200" dirty="0"/>
          </a:p>
        </p:txBody>
      </p:sp>
      <p:cxnSp>
        <p:nvCxnSpPr>
          <p:cNvPr id="79" name="Conector recto 78">
            <a:extLst>
              <a:ext uri="{FF2B5EF4-FFF2-40B4-BE49-F238E27FC236}">
                <a16:creationId xmlns:a16="http://schemas.microsoft.com/office/drawing/2014/main" id="{13392BC4-EA11-429F-BB1C-1FC28323DF49}"/>
              </a:ext>
            </a:extLst>
          </p:cNvPr>
          <p:cNvCxnSpPr>
            <a:cxnSpLocks/>
          </p:cNvCxnSpPr>
          <p:nvPr/>
        </p:nvCxnSpPr>
        <p:spPr>
          <a:xfrm>
            <a:off x="1223983" y="5630770"/>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Conector recto 79">
            <a:extLst>
              <a:ext uri="{FF2B5EF4-FFF2-40B4-BE49-F238E27FC236}">
                <a16:creationId xmlns:a16="http://schemas.microsoft.com/office/drawing/2014/main" id="{1272724F-DC33-49CA-8A0F-C149999A677D}"/>
              </a:ext>
            </a:extLst>
          </p:cNvPr>
          <p:cNvCxnSpPr>
            <a:cxnSpLocks/>
          </p:cNvCxnSpPr>
          <p:nvPr/>
        </p:nvCxnSpPr>
        <p:spPr>
          <a:xfrm>
            <a:off x="1249878" y="5159357"/>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CuadroTexto 80">
            <a:extLst>
              <a:ext uri="{FF2B5EF4-FFF2-40B4-BE49-F238E27FC236}">
                <a16:creationId xmlns:a16="http://schemas.microsoft.com/office/drawing/2014/main" id="{96B404C7-4E95-4D87-A749-6A57EA4D158E}"/>
              </a:ext>
            </a:extLst>
          </p:cNvPr>
          <p:cNvSpPr txBox="1"/>
          <p:nvPr/>
        </p:nvSpPr>
        <p:spPr>
          <a:xfrm>
            <a:off x="4669944" y="5241140"/>
            <a:ext cx="968862" cy="276999"/>
          </a:xfrm>
          <a:prstGeom prst="rect">
            <a:avLst/>
          </a:prstGeom>
          <a:noFill/>
        </p:spPr>
        <p:txBody>
          <a:bodyPr wrap="square" rtlCol="0">
            <a:spAutoFit/>
          </a:bodyPr>
          <a:lstStyle/>
          <a:p>
            <a:r>
              <a:rPr lang="es-CO" sz="1200" dirty="0"/>
              <a:t>456</a:t>
            </a:r>
          </a:p>
        </p:txBody>
      </p:sp>
      <p:sp>
        <p:nvSpPr>
          <p:cNvPr id="82" name="CuadroTexto 81">
            <a:extLst>
              <a:ext uri="{FF2B5EF4-FFF2-40B4-BE49-F238E27FC236}">
                <a16:creationId xmlns:a16="http://schemas.microsoft.com/office/drawing/2014/main" id="{04839D84-16E3-4426-9C37-58E6538EF60D}"/>
              </a:ext>
            </a:extLst>
          </p:cNvPr>
          <p:cNvSpPr txBox="1"/>
          <p:nvPr/>
        </p:nvSpPr>
        <p:spPr>
          <a:xfrm>
            <a:off x="6321473" y="5214901"/>
            <a:ext cx="968862" cy="276999"/>
          </a:xfrm>
          <a:prstGeom prst="rect">
            <a:avLst/>
          </a:prstGeom>
          <a:noFill/>
        </p:spPr>
        <p:txBody>
          <a:bodyPr wrap="square" rtlCol="0">
            <a:spAutoFit/>
          </a:bodyPr>
          <a:lstStyle/>
          <a:p>
            <a:r>
              <a:rPr lang="es-CO" sz="1200" dirty="0"/>
              <a:t>2020/04/01</a:t>
            </a:r>
          </a:p>
        </p:txBody>
      </p:sp>
      <p:sp>
        <p:nvSpPr>
          <p:cNvPr id="83" name="CuadroTexto 82">
            <a:extLst>
              <a:ext uri="{FF2B5EF4-FFF2-40B4-BE49-F238E27FC236}">
                <a16:creationId xmlns:a16="http://schemas.microsoft.com/office/drawing/2014/main" id="{B8DE6DA1-2762-4245-ADC4-03FC5A6BEFA4}"/>
              </a:ext>
            </a:extLst>
          </p:cNvPr>
          <p:cNvSpPr txBox="1"/>
          <p:nvPr/>
        </p:nvSpPr>
        <p:spPr>
          <a:xfrm>
            <a:off x="8051770" y="4351955"/>
            <a:ext cx="1652043" cy="276999"/>
          </a:xfrm>
          <a:prstGeom prst="rect">
            <a:avLst/>
          </a:prstGeom>
          <a:noFill/>
        </p:spPr>
        <p:txBody>
          <a:bodyPr wrap="square" rtlCol="0">
            <a:spAutoFit/>
          </a:bodyPr>
          <a:lstStyle/>
          <a:p>
            <a:r>
              <a:rPr lang="es-CO" sz="1200" dirty="0"/>
              <a:t>Estado de transacción</a:t>
            </a:r>
          </a:p>
        </p:txBody>
      </p:sp>
      <p:sp>
        <p:nvSpPr>
          <p:cNvPr id="84" name="CuadroTexto 83">
            <a:extLst>
              <a:ext uri="{FF2B5EF4-FFF2-40B4-BE49-F238E27FC236}">
                <a16:creationId xmlns:a16="http://schemas.microsoft.com/office/drawing/2014/main" id="{B5C35F15-213B-424E-AA54-92B24D58D970}"/>
              </a:ext>
            </a:extLst>
          </p:cNvPr>
          <p:cNvSpPr txBox="1"/>
          <p:nvPr/>
        </p:nvSpPr>
        <p:spPr>
          <a:xfrm>
            <a:off x="8393360" y="4763745"/>
            <a:ext cx="968862" cy="276999"/>
          </a:xfrm>
          <a:prstGeom prst="rect">
            <a:avLst/>
          </a:prstGeom>
          <a:noFill/>
        </p:spPr>
        <p:txBody>
          <a:bodyPr wrap="square" rtlCol="0">
            <a:spAutoFit/>
          </a:bodyPr>
          <a:lstStyle/>
          <a:p>
            <a:r>
              <a:rPr lang="es-CO" sz="1200" dirty="0"/>
              <a:t>En proceso</a:t>
            </a:r>
          </a:p>
        </p:txBody>
      </p:sp>
      <p:sp>
        <p:nvSpPr>
          <p:cNvPr id="85" name="CuadroTexto 84">
            <a:extLst>
              <a:ext uri="{FF2B5EF4-FFF2-40B4-BE49-F238E27FC236}">
                <a16:creationId xmlns:a16="http://schemas.microsoft.com/office/drawing/2014/main" id="{1E989DD8-B4ED-452F-AD77-AF11A7FA5950}"/>
              </a:ext>
            </a:extLst>
          </p:cNvPr>
          <p:cNvSpPr txBox="1"/>
          <p:nvPr/>
        </p:nvSpPr>
        <p:spPr>
          <a:xfrm>
            <a:off x="8382630" y="5213619"/>
            <a:ext cx="968862" cy="276999"/>
          </a:xfrm>
          <a:prstGeom prst="rect">
            <a:avLst/>
          </a:prstGeom>
          <a:noFill/>
        </p:spPr>
        <p:txBody>
          <a:bodyPr wrap="square" rtlCol="0">
            <a:spAutoFit/>
          </a:bodyPr>
          <a:lstStyle/>
          <a:p>
            <a:r>
              <a:rPr lang="es-CO" sz="1200" dirty="0"/>
              <a:t>rechazada</a:t>
            </a:r>
          </a:p>
        </p:txBody>
      </p:sp>
      <p:sp>
        <p:nvSpPr>
          <p:cNvPr id="38" name="Rectángulo 37">
            <a:extLst>
              <a:ext uri="{FF2B5EF4-FFF2-40B4-BE49-F238E27FC236}">
                <a16:creationId xmlns:a16="http://schemas.microsoft.com/office/drawing/2014/main" id="{7FCE5F64-AA95-49BA-8E0E-6EABC66E935A}"/>
              </a:ext>
            </a:extLst>
          </p:cNvPr>
          <p:cNvSpPr/>
          <p:nvPr/>
        </p:nvSpPr>
        <p:spPr>
          <a:xfrm>
            <a:off x="9655759" y="4813443"/>
            <a:ext cx="143473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Ver </a:t>
            </a:r>
            <a:r>
              <a:rPr lang="es-CO" sz="1050" dirty="0" err="1">
                <a:solidFill>
                  <a:schemeClr val="tx1"/>
                </a:solidFill>
              </a:rPr>
              <a:t>transaccion</a:t>
            </a:r>
            <a:endParaRPr lang="es-CO" sz="1050" dirty="0">
              <a:solidFill>
                <a:schemeClr val="tx1"/>
              </a:solidFill>
            </a:endParaRPr>
          </a:p>
        </p:txBody>
      </p:sp>
      <p:sp>
        <p:nvSpPr>
          <p:cNvPr id="39" name="Rectángulo 38">
            <a:extLst>
              <a:ext uri="{FF2B5EF4-FFF2-40B4-BE49-F238E27FC236}">
                <a16:creationId xmlns:a16="http://schemas.microsoft.com/office/drawing/2014/main" id="{F8903785-1728-49AA-92F5-AA532F38F5D0}"/>
              </a:ext>
            </a:extLst>
          </p:cNvPr>
          <p:cNvSpPr/>
          <p:nvPr/>
        </p:nvSpPr>
        <p:spPr>
          <a:xfrm>
            <a:off x="9655759" y="5283822"/>
            <a:ext cx="143473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Ver </a:t>
            </a:r>
            <a:r>
              <a:rPr lang="es-CO" sz="1050" dirty="0" err="1">
                <a:solidFill>
                  <a:schemeClr val="tx1"/>
                </a:solidFill>
              </a:rPr>
              <a:t>transaccion</a:t>
            </a:r>
            <a:endParaRPr lang="es-CO" sz="1050" dirty="0">
              <a:solidFill>
                <a:schemeClr val="tx1"/>
              </a:solidFill>
            </a:endParaRPr>
          </a:p>
        </p:txBody>
      </p:sp>
    </p:spTree>
    <p:extLst>
      <p:ext uri="{BB962C8B-B14F-4D97-AF65-F5344CB8AC3E}">
        <p14:creationId xmlns:p14="http://schemas.microsoft.com/office/powerpoint/2010/main" val="6681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6968971" cy="369332"/>
          </a:xfrm>
          <a:prstGeom prst="rect">
            <a:avLst/>
          </a:prstGeom>
          <a:noFill/>
        </p:spPr>
        <p:txBody>
          <a:bodyPr wrap="square" rtlCol="0">
            <a:spAutoFit/>
          </a:bodyPr>
          <a:lstStyle/>
          <a:p>
            <a:r>
              <a:rPr lang="es-CO" dirty="0"/>
              <a:t>Gestión materiales vista 4: gestión de transacción</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6035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F77F5CEC-3D00-4A36-82B2-4860068563C9}"/>
              </a:ext>
            </a:extLst>
          </p:cNvPr>
          <p:cNvSpPr/>
          <p:nvPr/>
        </p:nvSpPr>
        <p:spPr>
          <a:xfrm>
            <a:off x="549674" y="2904422"/>
            <a:ext cx="11174564" cy="37770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DA9F484B-5D8D-43A0-8AD2-92EE6FE01606}"/>
              </a:ext>
            </a:extLst>
          </p:cNvPr>
          <p:cNvSpPr txBox="1"/>
          <p:nvPr/>
        </p:nvSpPr>
        <p:spPr>
          <a:xfrm>
            <a:off x="616454" y="3052361"/>
            <a:ext cx="2840855" cy="369332"/>
          </a:xfrm>
          <a:prstGeom prst="rect">
            <a:avLst/>
          </a:prstGeom>
          <a:noFill/>
        </p:spPr>
        <p:txBody>
          <a:bodyPr wrap="square" rtlCol="0">
            <a:spAutoFit/>
          </a:bodyPr>
          <a:lstStyle/>
          <a:p>
            <a:r>
              <a:rPr lang="es-CO" dirty="0"/>
              <a:t>Gestionar transacción</a:t>
            </a:r>
          </a:p>
        </p:txBody>
      </p: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797954" y="4243215"/>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E632AEAE-8A72-4B8E-9241-7FC587F24AC2}"/>
              </a:ext>
            </a:extLst>
          </p:cNvPr>
          <p:cNvSpPr txBox="1"/>
          <p:nvPr/>
        </p:nvSpPr>
        <p:spPr>
          <a:xfrm>
            <a:off x="10317389" y="6385219"/>
            <a:ext cx="1278385" cy="276999"/>
          </a:xfrm>
          <a:prstGeom prst="rect">
            <a:avLst/>
          </a:prstGeom>
          <a:noFill/>
        </p:spPr>
        <p:txBody>
          <a:bodyPr wrap="square" rtlCol="0">
            <a:spAutoFit/>
          </a:bodyPr>
          <a:lstStyle/>
          <a:p>
            <a:r>
              <a:rPr lang="es-CO" sz="1200" dirty="0"/>
              <a:t>Cancelar</a:t>
            </a:r>
          </a:p>
        </p:txBody>
      </p:sp>
      <p:sp>
        <p:nvSpPr>
          <p:cNvPr id="46" name="Rectángulo 45">
            <a:extLst>
              <a:ext uri="{FF2B5EF4-FFF2-40B4-BE49-F238E27FC236}">
                <a16:creationId xmlns:a16="http://schemas.microsoft.com/office/drawing/2014/main" id="{E8D743E9-CC25-47F2-97DE-41B7734FD1D7}"/>
              </a:ext>
            </a:extLst>
          </p:cNvPr>
          <p:cNvSpPr/>
          <p:nvPr/>
        </p:nvSpPr>
        <p:spPr>
          <a:xfrm>
            <a:off x="490165" y="915107"/>
            <a:ext cx="6856683" cy="1921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a:extLst>
              <a:ext uri="{FF2B5EF4-FFF2-40B4-BE49-F238E27FC236}">
                <a16:creationId xmlns:a16="http://schemas.microsoft.com/office/drawing/2014/main" id="{2CCCE65D-92A7-4043-9741-C2286A18B677}"/>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8" name="CuadroTexto 47">
            <a:extLst>
              <a:ext uri="{FF2B5EF4-FFF2-40B4-BE49-F238E27FC236}">
                <a16:creationId xmlns:a16="http://schemas.microsoft.com/office/drawing/2014/main" id="{ADD71FDE-3481-43EF-B0C9-9C00E9223F95}"/>
              </a:ext>
            </a:extLst>
          </p:cNvPr>
          <p:cNvSpPr txBox="1"/>
          <p:nvPr/>
        </p:nvSpPr>
        <p:spPr>
          <a:xfrm>
            <a:off x="727967" y="984378"/>
            <a:ext cx="1696375" cy="276999"/>
          </a:xfrm>
          <a:prstGeom prst="rect">
            <a:avLst/>
          </a:prstGeom>
          <a:noFill/>
        </p:spPr>
        <p:txBody>
          <a:bodyPr wrap="square" rtlCol="0">
            <a:spAutoFit/>
          </a:bodyPr>
          <a:lstStyle/>
          <a:p>
            <a:r>
              <a:rPr lang="es-CO" sz="1200" dirty="0"/>
              <a:t>Descripción</a:t>
            </a:r>
          </a:p>
        </p:txBody>
      </p:sp>
      <p:sp>
        <p:nvSpPr>
          <p:cNvPr id="49" name="CuadroTexto 48">
            <a:extLst>
              <a:ext uri="{FF2B5EF4-FFF2-40B4-BE49-F238E27FC236}">
                <a16:creationId xmlns:a16="http://schemas.microsoft.com/office/drawing/2014/main" id="{BE5C61BA-3836-44E4-BB4B-9EB1775ACB12}"/>
              </a:ext>
            </a:extLst>
          </p:cNvPr>
          <p:cNvSpPr txBox="1"/>
          <p:nvPr/>
        </p:nvSpPr>
        <p:spPr>
          <a:xfrm>
            <a:off x="744983" y="1297400"/>
            <a:ext cx="1696375" cy="276999"/>
          </a:xfrm>
          <a:prstGeom prst="rect">
            <a:avLst/>
          </a:prstGeom>
          <a:noFill/>
        </p:spPr>
        <p:txBody>
          <a:bodyPr wrap="square" rtlCol="0">
            <a:spAutoFit/>
          </a:bodyPr>
          <a:lstStyle/>
          <a:p>
            <a:r>
              <a:rPr lang="es-CO" sz="1200" dirty="0"/>
              <a:t>fecha limite de entrega</a:t>
            </a:r>
          </a:p>
        </p:txBody>
      </p:sp>
      <p:sp>
        <p:nvSpPr>
          <p:cNvPr id="51" name="Rectángulo 50">
            <a:extLst>
              <a:ext uri="{FF2B5EF4-FFF2-40B4-BE49-F238E27FC236}">
                <a16:creationId xmlns:a16="http://schemas.microsoft.com/office/drawing/2014/main" id="{7414F4D9-7BDC-48B9-BBC3-936DAD3E6DA8}"/>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2" name="CuadroTexto 51">
            <a:extLst>
              <a:ext uri="{FF2B5EF4-FFF2-40B4-BE49-F238E27FC236}">
                <a16:creationId xmlns:a16="http://schemas.microsoft.com/office/drawing/2014/main" id="{DCF87BF5-F532-4EDD-92B9-3A184541274D}"/>
              </a:ext>
            </a:extLst>
          </p:cNvPr>
          <p:cNvSpPr txBox="1"/>
          <p:nvPr/>
        </p:nvSpPr>
        <p:spPr>
          <a:xfrm>
            <a:off x="761994" y="1671796"/>
            <a:ext cx="1696375" cy="276999"/>
          </a:xfrm>
          <a:prstGeom prst="rect">
            <a:avLst/>
          </a:prstGeom>
          <a:noFill/>
        </p:spPr>
        <p:txBody>
          <a:bodyPr wrap="square" rtlCol="0">
            <a:spAutoFit/>
          </a:bodyPr>
          <a:lstStyle/>
          <a:p>
            <a:r>
              <a:rPr lang="es-CO" sz="1200" dirty="0"/>
              <a:t>Id de orden de compra</a:t>
            </a:r>
          </a:p>
        </p:txBody>
      </p:sp>
      <p:sp>
        <p:nvSpPr>
          <p:cNvPr id="53" name="Rectángulo 52">
            <a:extLst>
              <a:ext uri="{FF2B5EF4-FFF2-40B4-BE49-F238E27FC236}">
                <a16:creationId xmlns:a16="http://schemas.microsoft.com/office/drawing/2014/main" id="{D582C182-6571-4264-9E49-197799D69D61}"/>
              </a:ext>
            </a:extLst>
          </p:cNvPr>
          <p:cNvSpPr/>
          <p:nvPr/>
        </p:nvSpPr>
        <p:spPr>
          <a:xfrm>
            <a:off x="2747269" y="1689718"/>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CuadroTexto 53">
            <a:extLst>
              <a:ext uri="{FF2B5EF4-FFF2-40B4-BE49-F238E27FC236}">
                <a16:creationId xmlns:a16="http://schemas.microsoft.com/office/drawing/2014/main" id="{4BD78157-1B36-412B-94D8-D2048C2AC6B5}"/>
              </a:ext>
            </a:extLst>
          </p:cNvPr>
          <p:cNvSpPr txBox="1"/>
          <p:nvPr/>
        </p:nvSpPr>
        <p:spPr>
          <a:xfrm>
            <a:off x="735361" y="2123443"/>
            <a:ext cx="2011908" cy="276999"/>
          </a:xfrm>
          <a:prstGeom prst="rect">
            <a:avLst/>
          </a:prstGeom>
          <a:noFill/>
        </p:spPr>
        <p:txBody>
          <a:bodyPr wrap="square" rtlCol="0">
            <a:spAutoFit/>
          </a:bodyPr>
          <a:lstStyle/>
          <a:p>
            <a:r>
              <a:rPr lang="es-CO" sz="1200" dirty="0"/>
              <a:t>Descargar orden de compra</a:t>
            </a:r>
          </a:p>
        </p:txBody>
      </p:sp>
      <p:sp>
        <p:nvSpPr>
          <p:cNvPr id="55" name="Rectángulo 54">
            <a:extLst>
              <a:ext uri="{FF2B5EF4-FFF2-40B4-BE49-F238E27FC236}">
                <a16:creationId xmlns:a16="http://schemas.microsoft.com/office/drawing/2014/main" id="{B5ADFAAA-4FFE-4B60-B0B6-AC9697DDEE14}"/>
              </a:ext>
            </a:extLst>
          </p:cNvPr>
          <p:cNvSpPr/>
          <p:nvPr/>
        </p:nvSpPr>
        <p:spPr>
          <a:xfrm>
            <a:off x="2709168" y="2126746"/>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rPr>
              <a:t>Descargar</a:t>
            </a:r>
          </a:p>
        </p:txBody>
      </p:sp>
      <p:cxnSp>
        <p:nvCxnSpPr>
          <p:cNvPr id="56" name="Conector recto de flecha 55">
            <a:extLst>
              <a:ext uri="{FF2B5EF4-FFF2-40B4-BE49-F238E27FC236}">
                <a16:creationId xmlns:a16="http://schemas.microsoft.com/office/drawing/2014/main" id="{E38D3AD4-7F01-47FD-9DAC-B8ACDBFA63DC}"/>
              </a:ext>
            </a:extLst>
          </p:cNvPr>
          <p:cNvCxnSpPr>
            <a:cxnSpLocks/>
          </p:cNvCxnSpPr>
          <p:nvPr/>
        </p:nvCxnSpPr>
        <p:spPr>
          <a:xfrm flipV="1">
            <a:off x="7173395" y="1162107"/>
            <a:ext cx="1308531" cy="769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CuadroTexto 56">
            <a:extLst>
              <a:ext uri="{FF2B5EF4-FFF2-40B4-BE49-F238E27FC236}">
                <a16:creationId xmlns:a16="http://schemas.microsoft.com/office/drawing/2014/main" id="{E010BC98-D9CD-48F1-98BC-F99FB1028635}"/>
              </a:ext>
            </a:extLst>
          </p:cNvPr>
          <p:cNvSpPr txBox="1"/>
          <p:nvPr/>
        </p:nvSpPr>
        <p:spPr>
          <a:xfrm>
            <a:off x="8481926" y="984378"/>
            <a:ext cx="2694374" cy="461665"/>
          </a:xfrm>
          <a:prstGeom prst="rect">
            <a:avLst/>
          </a:prstGeom>
          <a:noFill/>
        </p:spPr>
        <p:txBody>
          <a:bodyPr wrap="square" rtlCol="0">
            <a:spAutoFit/>
          </a:bodyPr>
          <a:lstStyle/>
          <a:p>
            <a:r>
              <a:rPr lang="es-CO" sz="1200" dirty="0"/>
              <a:t>Campos de solo lectura, vienen de base de datos</a:t>
            </a:r>
          </a:p>
        </p:txBody>
      </p:sp>
      <p:sp>
        <p:nvSpPr>
          <p:cNvPr id="66" name="CuadroTexto 65">
            <a:extLst>
              <a:ext uri="{FF2B5EF4-FFF2-40B4-BE49-F238E27FC236}">
                <a16:creationId xmlns:a16="http://schemas.microsoft.com/office/drawing/2014/main" id="{2A80B647-9AF1-4AB9-B1D8-D9892A3389C0}"/>
              </a:ext>
            </a:extLst>
          </p:cNvPr>
          <p:cNvSpPr txBox="1"/>
          <p:nvPr/>
        </p:nvSpPr>
        <p:spPr>
          <a:xfrm>
            <a:off x="677860" y="4005313"/>
            <a:ext cx="1278385" cy="276999"/>
          </a:xfrm>
          <a:prstGeom prst="rect">
            <a:avLst/>
          </a:prstGeom>
          <a:noFill/>
        </p:spPr>
        <p:txBody>
          <a:bodyPr wrap="square" rtlCol="0">
            <a:spAutoFit/>
          </a:bodyPr>
          <a:lstStyle/>
          <a:p>
            <a:r>
              <a:rPr lang="es-CO" sz="1200" b="1" dirty="0"/>
              <a:t>Producto</a:t>
            </a:r>
          </a:p>
        </p:txBody>
      </p:sp>
      <p:sp>
        <p:nvSpPr>
          <p:cNvPr id="68" name="CuadroTexto 67">
            <a:extLst>
              <a:ext uri="{FF2B5EF4-FFF2-40B4-BE49-F238E27FC236}">
                <a16:creationId xmlns:a16="http://schemas.microsoft.com/office/drawing/2014/main" id="{9375462B-22C8-4411-903C-625CA0E9A4DE}"/>
              </a:ext>
            </a:extLst>
          </p:cNvPr>
          <p:cNvSpPr txBox="1"/>
          <p:nvPr/>
        </p:nvSpPr>
        <p:spPr>
          <a:xfrm>
            <a:off x="679706" y="4352329"/>
            <a:ext cx="1547251" cy="461665"/>
          </a:xfrm>
          <a:prstGeom prst="rect">
            <a:avLst/>
          </a:prstGeom>
          <a:noFill/>
        </p:spPr>
        <p:txBody>
          <a:bodyPr wrap="square" rtlCol="0">
            <a:spAutoFit/>
          </a:bodyPr>
          <a:lstStyle/>
          <a:p>
            <a:r>
              <a:rPr lang="es-CO" sz="1200" dirty="0"/>
              <a:t>Parcela para vivienda unifamiliar</a:t>
            </a:r>
          </a:p>
        </p:txBody>
      </p:sp>
      <p:sp>
        <p:nvSpPr>
          <p:cNvPr id="70" name="CuadroTexto 69">
            <a:extLst>
              <a:ext uri="{FF2B5EF4-FFF2-40B4-BE49-F238E27FC236}">
                <a16:creationId xmlns:a16="http://schemas.microsoft.com/office/drawing/2014/main" id="{6FF0058E-FB01-4DEA-9F20-97381BC66631}"/>
              </a:ext>
            </a:extLst>
          </p:cNvPr>
          <p:cNvSpPr txBox="1"/>
          <p:nvPr/>
        </p:nvSpPr>
        <p:spPr>
          <a:xfrm>
            <a:off x="2709168" y="3959560"/>
            <a:ext cx="1609558" cy="276999"/>
          </a:xfrm>
          <a:prstGeom prst="rect">
            <a:avLst/>
          </a:prstGeom>
          <a:noFill/>
        </p:spPr>
        <p:txBody>
          <a:bodyPr wrap="square" rtlCol="0">
            <a:spAutoFit/>
          </a:bodyPr>
          <a:lstStyle/>
          <a:p>
            <a:r>
              <a:rPr lang="es-CO" sz="1200" b="1" dirty="0"/>
              <a:t>Cantidad esperada</a:t>
            </a:r>
          </a:p>
        </p:txBody>
      </p:sp>
      <p:sp>
        <p:nvSpPr>
          <p:cNvPr id="71" name="Rectángulo 70">
            <a:extLst>
              <a:ext uri="{FF2B5EF4-FFF2-40B4-BE49-F238E27FC236}">
                <a16:creationId xmlns:a16="http://schemas.microsoft.com/office/drawing/2014/main" id="{D082EC07-25AF-4D82-8DF5-D3F33C4CC011}"/>
              </a:ext>
            </a:extLst>
          </p:cNvPr>
          <p:cNvSpPr/>
          <p:nvPr/>
        </p:nvSpPr>
        <p:spPr>
          <a:xfrm>
            <a:off x="2617815" y="4475598"/>
            <a:ext cx="702816" cy="24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4</a:t>
            </a:r>
          </a:p>
        </p:txBody>
      </p:sp>
      <p:sp>
        <p:nvSpPr>
          <p:cNvPr id="72" name="Rectángulo 71">
            <a:extLst>
              <a:ext uri="{FF2B5EF4-FFF2-40B4-BE49-F238E27FC236}">
                <a16:creationId xmlns:a16="http://schemas.microsoft.com/office/drawing/2014/main" id="{930AE082-10E1-4DCA-A7AB-89C4EBC444DA}"/>
              </a:ext>
            </a:extLst>
          </p:cNvPr>
          <p:cNvSpPr/>
          <p:nvPr/>
        </p:nvSpPr>
        <p:spPr>
          <a:xfrm>
            <a:off x="3397581" y="4475598"/>
            <a:ext cx="702816" cy="24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KG</a:t>
            </a:r>
          </a:p>
        </p:txBody>
      </p:sp>
      <p:sp>
        <p:nvSpPr>
          <p:cNvPr id="73" name="CuadroTexto 72">
            <a:extLst>
              <a:ext uri="{FF2B5EF4-FFF2-40B4-BE49-F238E27FC236}">
                <a16:creationId xmlns:a16="http://schemas.microsoft.com/office/drawing/2014/main" id="{B1BA886A-976C-4EFD-A0FC-A68B8612EB37}"/>
              </a:ext>
            </a:extLst>
          </p:cNvPr>
          <p:cNvSpPr txBox="1"/>
          <p:nvPr/>
        </p:nvSpPr>
        <p:spPr>
          <a:xfrm>
            <a:off x="4486442" y="3929770"/>
            <a:ext cx="1609558" cy="276999"/>
          </a:xfrm>
          <a:prstGeom prst="rect">
            <a:avLst/>
          </a:prstGeom>
          <a:noFill/>
        </p:spPr>
        <p:txBody>
          <a:bodyPr wrap="square" rtlCol="0">
            <a:spAutoFit/>
          </a:bodyPr>
          <a:lstStyle/>
          <a:p>
            <a:r>
              <a:rPr lang="es-CO" sz="1200" b="1" dirty="0"/>
              <a:t>Cantidad recibida</a:t>
            </a:r>
          </a:p>
        </p:txBody>
      </p:sp>
      <p:sp>
        <p:nvSpPr>
          <p:cNvPr id="74" name="Rectángulo 73">
            <a:extLst>
              <a:ext uri="{FF2B5EF4-FFF2-40B4-BE49-F238E27FC236}">
                <a16:creationId xmlns:a16="http://schemas.microsoft.com/office/drawing/2014/main" id="{9A866F6E-EB25-493B-B1AE-8EC685764A19}"/>
              </a:ext>
            </a:extLst>
          </p:cNvPr>
          <p:cNvSpPr/>
          <p:nvPr/>
        </p:nvSpPr>
        <p:spPr>
          <a:xfrm>
            <a:off x="4747057" y="4480858"/>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4</a:t>
            </a:r>
          </a:p>
        </p:txBody>
      </p:sp>
      <p:pic>
        <p:nvPicPr>
          <p:cNvPr id="75" name="Imagen 74">
            <a:extLst>
              <a:ext uri="{FF2B5EF4-FFF2-40B4-BE49-F238E27FC236}">
                <a16:creationId xmlns:a16="http://schemas.microsoft.com/office/drawing/2014/main" id="{62525718-F232-46E3-86F3-F833F6477AF4}"/>
              </a:ext>
            </a:extLst>
          </p:cNvPr>
          <p:cNvPicPr>
            <a:picLocks noChangeAspect="1"/>
          </p:cNvPicPr>
          <p:nvPr/>
        </p:nvPicPr>
        <p:blipFill rotWithShape="1">
          <a:blip r:embed="rId2"/>
          <a:srcRect l="67937" t="59936" r="30230" b="36025"/>
          <a:stretch/>
        </p:blipFill>
        <p:spPr>
          <a:xfrm>
            <a:off x="7033639" y="4436993"/>
            <a:ext cx="223424" cy="276999"/>
          </a:xfrm>
          <a:prstGeom prst="rect">
            <a:avLst/>
          </a:prstGeom>
        </p:spPr>
      </p:pic>
      <p:sp>
        <p:nvSpPr>
          <p:cNvPr id="89" name="CuadroTexto 88">
            <a:extLst>
              <a:ext uri="{FF2B5EF4-FFF2-40B4-BE49-F238E27FC236}">
                <a16:creationId xmlns:a16="http://schemas.microsoft.com/office/drawing/2014/main" id="{D6465951-FAD8-415B-91C5-0FE3787645E3}"/>
              </a:ext>
            </a:extLst>
          </p:cNvPr>
          <p:cNvSpPr txBox="1"/>
          <p:nvPr/>
        </p:nvSpPr>
        <p:spPr>
          <a:xfrm>
            <a:off x="5915099" y="3966216"/>
            <a:ext cx="2460504" cy="276999"/>
          </a:xfrm>
          <a:prstGeom prst="rect">
            <a:avLst/>
          </a:prstGeom>
          <a:noFill/>
        </p:spPr>
        <p:txBody>
          <a:bodyPr wrap="square" rtlCol="0">
            <a:spAutoFit/>
          </a:bodyPr>
          <a:lstStyle/>
          <a:p>
            <a:r>
              <a:rPr lang="es-CO" sz="1200" b="1" dirty="0"/>
              <a:t>Cumple con condiciones de calidad</a:t>
            </a:r>
          </a:p>
        </p:txBody>
      </p:sp>
      <p:sp>
        <p:nvSpPr>
          <p:cNvPr id="90" name="CuadroTexto 89">
            <a:extLst>
              <a:ext uri="{FF2B5EF4-FFF2-40B4-BE49-F238E27FC236}">
                <a16:creationId xmlns:a16="http://schemas.microsoft.com/office/drawing/2014/main" id="{44199594-A52B-4394-81F1-5829E8A77478}"/>
              </a:ext>
            </a:extLst>
          </p:cNvPr>
          <p:cNvSpPr txBox="1"/>
          <p:nvPr/>
        </p:nvSpPr>
        <p:spPr>
          <a:xfrm>
            <a:off x="563382" y="3456304"/>
            <a:ext cx="2952368" cy="276999"/>
          </a:xfrm>
          <a:prstGeom prst="rect">
            <a:avLst/>
          </a:prstGeom>
          <a:noFill/>
        </p:spPr>
        <p:txBody>
          <a:bodyPr wrap="square" rtlCol="0">
            <a:spAutoFit/>
          </a:bodyPr>
          <a:lstStyle/>
          <a:p>
            <a:r>
              <a:rPr lang="es-CO" sz="1200" dirty="0"/>
              <a:t>Cambiar estado de la transacción:</a:t>
            </a:r>
          </a:p>
        </p:txBody>
      </p:sp>
      <p:cxnSp>
        <p:nvCxnSpPr>
          <p:cNvPr id="91" name="Conector recto 90">
            <a:extLst>
              <a:ext uri="{FF2B5EF4-FFF2-40B4-BE49-F238E27FC236}">
                <a16:creationId xmlns:a16="http://schemas.microsoft.com/office/drawing/2014/main" id="{FEE6267A-C473-475B-810D-7F414C333D6C}"/>
              </a:ext>
            </a:extLst>
          </p:cNvPr>
          <p:cNvCxnSpPr>
            <a:cxnSpLocks/>
          </p:cNvCxnSpPr>
          <p:nvPr/>
        </p:nvCxnSpPr>
        <p:spPr>
          <a:xfrm>
            <a:off x="761738" y="4938105"/>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4DECC2CC-EBD0-45E3-8107-61C89662B739}"/>
              </a:ext>
            </a:extLst>
          </p:cNvPr>
          <p:cNvSpPr txBox="1"/>
          <p:nvPr/>
        </p:nvSpPr>
        <p:spPr>
          <a:xfrm>
            <a:off x="676070" y="5069756"/>
            <a:ext cx="1174248" cy="276999"/>
          </a:xfrm>
          <a:prstGeom prst="rect">
            <a:avLst/>
          </a:prstGeom>
          <a:noFill/>
        </p:spPr>
        <p:txBody>
          <a:bodyPr wrap="square" rtlCol="0">
            <a:spAutoFit/>
          </a:bodyPr>
          <a:lstStyle/>
          <a:p>
            <a:r>
              <a:rPr lang="es-CO" sz="1200" dirty="0"/>
              <a:t>ladrillos</a:t>
            </a:r>
          </a:p>
        </p:txBody>
      </p:sp>
      <p:sp>
        <p:nvSpPr>
          <p:cNvPr id="93" name="Rectángulo 92">
            <a:extLst>
              <a:ext uri="{FF2B5EF4-FFF2-40B4-BE49-F238E27FC236}">
                <a16:creationId xmlns:a16="http://schemas.microsoft.com/office/drawing/2014/main" id="{2C205E5B-6F75-41A4-BE7B-B75AA957E448}"/>
              </a:ext>
            </a:extLst>
          </p:cNvPr>
          <p:cNvSpPr/>
          <p:nvPr/>
        </p:nvSpPr>
        <p:spPr>
          <a:xfrm>
            <a:off x="2617815" y="5170488"/>
            <a:ext cx="702816" cy="24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200</a:t>
            </a:r>
          </a:p>
        </p:txBody>
      </p:sp>
      <p:sp>
        <p:nvSpPr>
          <p:cNvPr id="94" name="Rectángulo 93">
            <a:extLst>
              <a:ext uri="{FF2B5EF4-FFF2-40B4-BE49-F238E27FC236}">
                <a16:creationId xmlns:a16="http://schemas.microsoft.com/office/drawing/2014/main" id="{DB0C28AA-EB87-4D06-B141-21B2285AB0DF}"/>
              </a:ext>
            </a:extLst>
          </p:cNvPr>
          <p:cNvSpPr/>
          <p:nvPr/>
        </p:nvSpPr>
        <p:spPr>
          <a:xfrm>
            <a:off x="3397580" y="5170488"/>
            <a:ext cx="921145" cy="24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Unidad</a:t>
            </a:r>
          </a:p>
        </p:txBody>
      </p:sp>
      <p:sp>
        <p:nvSpPr>
          <p:cNvPr id="95" name="Rectángulo 94">
            <a:extLst>
              <a:ext uri="{FF2B5EF4-FFF2-40B4-BE49-F238E27FC236}">
                <a16:creationId xmlns:a16="http://schemas.microsoft.com/office/drawing/2014/main" id="{0BAB7606-7E48-4D09-96BF-D4D3B0E61B51}"/>
              </a:ext>
            </a:extLst>
          </p:cNvPr>
          <p:cNvSpPr/>
          <p:nvPr/>
        </p:nvSpPr>
        <p:spPr>
          <a:xfrm>
            <a:off x="4747057" y="5175748"/>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200</a:t>
            </a:r>
          </a:p>
        </p:txBody>
      </p:sp>
      <p:pic>
        <p:nvPicPr>
          <p:cNvPr id="96" name="Imagen 95">
            <a:extLst>
              <a:ext uri="{FF2B5EF4-FFF2-40B4-BE49-F238E27FC236}">
                <a16:creationId xmlns:a16="http://schemas.microsoft.com/office/drawing/2014/main" id="{B6AE4106-B546-4955-AA84-E71C846C1E75}"/>
              </a:ext>
            </a:extLst>
          </p:cNvPr>
          <p:cNvPicPr>
            <a:picLocks noChangeAspect="1"/>
          </p:cNvPicPr>
          <p:nvPr/>
        </p:nvPicPr>
        <p:blipFill rotWithShape="1">
          <a:blip r:embed="rId2"/>
          <a:srcRect l="67937" t="59936" r="30230" b="36025"/>
          <a:stretch/>
        </p:blipFill>
        <p:spPr>
          <a:xfrm>
            <a:off x="7033639" y="5131883"/>
            <a:ext cx="223424" cy="276999"/>
          </a:xfrm>
          <a:prstGeom prst="rect">
            <a:avLst/>
          </a:prstGeom>
        </p:spPr>
      </p:pic>
      <p:sp>
        <p:nvSpPr>
          <p:cNvPr id="97" name="Rectángulo 96">
            <a:extLst>
              <a:ext uri="{FF2B5EF4-FFF2-40B4-BE49-F238E27FC236}">
                <a16:creationId xmlns:a16="http://schemas.microsoft.com/office/drawing/2014/main" id="{517DD885-C5C2-401F-88E4-DBBDE91F8622}"/>
              </a:ext>
            </a:extLst>
          </p:cNvPr>
          <p:cNvSpPr/>
          <p:nvPr/>
        </p:nvSpPr>
        <p:spPr>
          <a:xfrm>
            <a:off x="2969223" y="3453448"/>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rPr>
              <a:t>Finalizada</a:t>
            </a:r>
          </a:p>
        </p:txBody>
      </p:sp>
      <p:cxnSp>
        <p:nvCxnSpPr>
          <p:cNvPr id="98" name="Conector recto de flecha 97">
            <a:extLst>
              <a:ext uri="{FF2B5EF4-FFF2-40B4-BE49-F238E27FC236}">
                <a16:creationId xmlns:a16="http://schemas.microsoft.com/office/drawing/2014/main" id="{60ED2EEA-59FC-42BF-A6A0-29C1F9B7A355}"/>
              </a:ext>
            </a:extLst>
          </p:cNvPr>
          <p:cNvCxnSpPr>
            <a:cxnSpLocks/>
          </p:cNvCxnSpPr>
          <p:nvPr/>
        </p:nvCxnSpPr>
        <p:spPr>
          <a:xfrm flipV="1">
            <a:off x="6688953" y="2419233"/>
            <a:ext cx="1531075" cy="988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CuadroTexto 98">
            <a:extLst>
              <a:ext uri="{FF2B5EF4-FFF2-40B4-BE49-F238E27FC236}">
                <a16:creationId xmlns:a16="http://schemas.microsoft.com/office/drawing/2014/main" id="{0A7E4A16-AA83-408B-9DD0-CEE4B5DAD013}"/>
              </a:ext>
            </a:extLst>
          </p:cNvPr>
          <p:cNvSpPr txBox="1"/>
          <p:nvPr/>
        </p:nvSpPr>
        <p:spPr>
          <a:xfrm>
            <a:off x="8262208" y="2196131"/>
            <a:ext cx="2694374" cy="646331"/>
          </a:xfrm>
          <a:prstGeom prst="rect">
            <a:avLst/>
          </a:prstGeom>
          <a:noFill/>
        </p:spPr>
        <p:txBody>
          <a:bodyPr wrap="square" rtlCol="0">
            <a:spAutoFit/>
          </a:bodyPr>
          <a:lstStyle/>
          <a:p>
            <a:r>
              <a:rPr lang="es-CO" sz="1200" dirty="0"/>
              <a:t>Combo con estados: </a:t>
            </a:r>
            <a:r>
              <a:rPr lang="es-MX" sz="1200" dirty="0"/>
              <a:t> "finalizada", "finalizada con observaciones" y "rechazada".</a:t>
            </a:r>
            <a:endParaRPr lang="es-CO" sz="1200" dirty="0"/>
          </a:p>
        </p:txBody>
      </p:sp>
      <p:sp>
        <p:nvSpPr>
          <p:cNvPr id="100" name="CuadroTexto 99">
            <a:extLst>
              <a:ext uri="{FF2B5EF4-FFF2-40B4-BE49-F238E27FC236}">
                <a16:creationId xmlns:a16="http://schemas.microsoft.com/office/drawing/2014/main" id="{35E84167-2F0B-4BED-AF55-B8C48BF3F258}"/>
              </a:ext>
            </a:extLst>
          </p:cNvPr>
          <p:cNvSpPr txBox="1"/>
          <p:nvPr/>
        </p:nvSpPr>
        <p:spPr>
          <a:xfrm>
            <a:off x="8651057" y="3970370"/>
            <a:ext cx="2460504" cy="276999"/>
          </a:xfrm>
          <a:prstGeom prst="rect">
            <a:avLst/>
          </a:prstGeom>
          <a:noFill/>
        </p:spPr>
        <p:txBody>
          <a:bodyPr wrap="square" rtlCol="0">
            <a:spAutoFit/>
          </a:bodyPr>
          <a:lstStyle/>
          <a:p>
            <a:r>
              <a:rPr lang="es-CO" sz="1200" b="1" dirty="0"/>
              <a:t>Observaciones</a:t>
            </a:r>
          </a:p>
        </p:txBody>
      </p:sp>
      <p:sp>
        <p:nvSpPr>
          <p:cNvPr id="101" name="Rectángulo 100">
            <a:extLst>
              <a:ext uri="{FF2B5EF4-FFF2-40B4-BE49-F238E27FC236}">
                <a16:creationId xmlns:a16="http://schemas.microsoft.com/office/drawing/2014/main" id="{9BFC38BC-FCC8-454E-9C43-C0D22201E7CC}"/>
              </a:ext>
            </a:extLst>
          </p:cNvPr>
          <p:cNvSpPr/>
          <p:nvPr/>
        </p:nvSpPr>
        <p:spPr>
          <a:xfrm>
            <a:off x="8686495" y="4497907"/>
            <a:ext cx="1547250"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2" name="Rectángulo 101">
            <a:extLst>
              <a:ext uri="{FF2B5EF4-FFF2-40B4-BE49-F238E27FC236}">
                <a16:creationId xmlns:a16="http://schemas.microsoft.com/office/drawing/2014/main" id="{BCA9B2EB-D551-44A1-A319-C7F7432B2A43}"/>
              </a:ext>
            </a:extLst>
          </p:cNvPr>
          <p:cNvSpPr/>
          <p:nvPr/>
        </p:nvSpPr>
        <p:spPr>
          <a:xfrm>
            <a:off x="8651057" y="5149624"/>
            <a:ext cx="1547250"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cxnSp>
        <p:nvCxnSpPr>
          <p:cNvPr id="103" name="Conector recto de flecha 102">
            <a:extLst>
              <a:ext uri="{FF2B5EF4-FFF2-40B4-BE49-F238E27FC236}">
                <a16:creationId xmlns:a16="http://schemas.microsoft.com/office/drawing/2014/main" id="{CFDFAF02-71CA-439E-9637-16594A28EEC5}"/>
              </a:ext>
            </a:extLst>
          </p:cNvPr>
          <p:cNvCxnSpPr>
            <a:cxnSpLocks/>
          </p:cNvCxnSpPr>
          <p:nvPr/>
        </p:nvCxnSpPr>
        <p:spPr>
          <a:xfrm flipV="1">
            <a:off x="9643414" y="3537351"/>
            <a:ext cx="273433" cy="103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167AE05D-B16F-4E19-89C0-AFDE675D9D06}"/>
              </a:ext>
            </a:extLst>
          </p:cNvPr>
          <p:cNvSpPr txBox="1"/>
          <p:nvPr/>
        </p:nvSpPr>
        <p:spPr>
          <a:xfrm>
            <a:off x="8569660" y="2955748"/>
            <a:ext cx="2694374" cy="646331"/>
          </a:xfrm>
          <a:prstGeom prst="rect">
            <a:avLst/>
          </a:prstGeom>
          <a:noFill/>
        </p:spPr>
        <p:txBody>
          <a:bodyPr wrap="square" rtlCol="0">
            <a:spAutoFit/>
          </a:bodyPr>
          <a:lstStyle/>
          <a:p>
            <a:r>
              <a:rPr lang="es-CO" sz="1200" dirty="0"/>
              <a:t>Solo obligatorias si se coloca el estado: finalizada con observaciones, o rechazada.</a:t>
            </a:r>
          </a:p>
        </p:txBody>
      </p:sp>
      <p:sp>
        <p:nvSpPr>
          <p:cNvPr id="105" name="CuadroTexto 104">
            <a:extLst>
              <a:ext uri="{FF2B5EF4-FFF2-40B4-BE49-F238E27FC236}">
                <a16:creationId xmlns:a16="http://schemas.microsoft.com/office/drawing/2014/main" id="{BDF6BFBA-D93A-416B-A662-CE7AAE9DDE3A}"/>
              </a:ext>
            </a:extLst>
          </p:cNvPr>
          <p:cNvSpPr txBox="1"/>
          <p:nvPr/>
        </p:nvSpPr>
        <p:spPr>
          <a:xfrm>
            <a:off x="860127" y="5977978"/>
            <a:ext cx="2460504" cy="276999"/>
          </a:xfrm>
          <a:prstGeom prst="rect">
            <a:avLst/>
          </a:prstGeom>
          <a:noFill/>
        </p:spPr>
        <p:txBody>
          <a:bodyPr wrap="square" rtlCol="0">
            <a:spAutoFit/>
          </a:bodyPr>
          <a:lstStyle/>
          <a:p>
            <a:r>
              <a:rPr lang="es-CO" sz="1200" b="1" dirty="0"/>
              <a:t>Observaciones generales: </a:t>
            </a:r>
          </a:p>
        </p:txBody>
      </p:sp>
      <p:sp>
        <p:nvSpPr>
          <p:cNvPr id="106" name="Rectángulo 105">
            <a:extLst>
              <a:ext uri="{FF2B5EF4-FFF2-40B4-BE49-F238E27FC236}">
                <a16:creationId xmlns:a16="http://schemas.microsoft.com/office/drawing/2014/main" id="{42B0FC2C-DC5C-46E3-895B-C9B98294F8C2}"/>
              </a:ext>
            </a:extLst>
          </p:cNvPr>
          <p:cNvSpPr/>
          <p:nvPr/>
        </p:nvSpPr>
        <p:spPr>
          <a:xfrm>
            <a:off x="2869389" y="6000287"/>
            <a:ext cx="7364355" cy="5558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107" name="CuadroTexto 106">
            <a:extLst>
              <a:ext uri="{FF2B5EF4-FFF2-40B4-BE49-F238E27FC236}">
                <a16:creationId xmlns:a16="http://schemas.microsoft.com/office/drawing/2014/main" id="{4B3195B7-1904-4E81-87E6-001F510ABD65}"/>
              </a:ext>
            </a:extLst>
          </p:cNvPr>
          <p:cNvSpPr txBox="1"/>
          <p:nvPr/>
        </p:nvSpPr>
        <p:spPr>
          <a:xfrm>
            <a:off x="727967" y="2484983"/>
            <a:ext cx="2011908" cy="276999"/>
          </a:xfrm>
          <a:prstGeom prst="rect">
            <a:avLst/>
          </a:prstGeom>
          <a:noFill/>
        </p:spPr>
        <p:txBody>
          <a:bodyPr wrap="square" rtlCol="0">
            <a:spAutoFit/>
          </a:bodyPr>
          <a:lstStyle/>
          <a:p>
            <a:r>
              <a:rPr lang="es-CO" sz="1200" dirty="0"/>
              <a:t>Imprimir transacción</a:t>
            </a:r>
          </a:p>
        </p:txBody>
      </p:sp>
      <p:sp>
        <p:nvSpPr>
          <p:cNvPr id="108" name="Rectángulo 107">
            <a:extLst>
              <a:ext uri="{FF2B5EF4-FFF2-40B4-BE49-F238E27FC236}">
                <a16:creationId xmlns:a16="http://schemas.microsoft.com/office/drawing/2014/main" id="{3431D6DF-EDD6-44DD-891B-3FA0097AE702}"/>
              </a:ext>
            </a:extLst>
          </p:cNvPr>
          <p:cNvSpPr/>
          <p:nvPr/>
        </p:nvSpPr>
        <p:spPr>
          <a:xfrm>
            <a:off x="2705089" y="2487962"/>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dirty="0">
                <a:solidFill>
                  <a:schemeClr val="tx1"/>
                </a:solidFill>
              </a:rPr>
              <a:t>Imprimir</a:t>
            </a:r>
          </a:p>
        </p:txBody>
      </p:sp>
      <p:sp>
        <p:nvSpPr>
          <p:cNvPr id="50" name="CuadroTexto 49">
            <a:extLst>
              <a:ext uri="{FF2B5EF4-FFF2-40B4-BE49-F238E27FC236}">
                <a16:creationId xmlns:a16="http://schemas.microsoft.com/office/drawing/2014/main" id="{E20DC467-4B01-47D5-A78B-4E119C26E851}"/>
              </a:ext>
            </a:extLst>
          </p:cNvPr>
          <p:cNvSpPr txBox="1"/>
          <p:nvPr/>
        </p:nvSpPr>
        <p:spPr>
          <a:xfrm>
            <a:off x="11102391" y="6380956"/>
            <a:ext cx="1278385" cy="276999"/>
          </a:xfrm>
          <a:prstGeom prst="rect">
            <a:avLst/>
          </a:prstGeom>
          <a:noFill/>
        </p:spPr>
        <p:txBody>
          <a:bodyPr wrap="square" rtlCol="0">
            <a:spAutoFit/>
          </a:bodyPr>
          <a:lstStyle/>
          <a:p>
            <a:r>
              <a:rPr lang="es-CO" sz="1200" dirty="0"/>
              <a:t>Guardar</a:t>
            </a:r>
          </a:p>
        </p:txBody>
      </p:sp>
      <p:cxnSp>
        <p:nvCxnSpPr>
          <p:cNvPr id="58" name="Conector recto de flecha 57">
            <a:extLst>
              <a:ext uri="{FF2B5EF4-FFF2-40B4-BE49-F238E27FC236}">
                <a16:creationId xmlns:a16="http://schemas.microsoft.com/office/drawing/2014/main" id="{2A0B01B4-BD5E-4842-A7DF-C3C0915439B2}"/>
              </a:ext>
            </a:extLst>
          </p:cNvPr>
          <p:cNvCxnSpPr>
            <a:cxnSpLocks/>
          </p:cNvCxnSpPr>
          <p:nvPr/>
        </p:nvCxnSpPr>
        <p:spPr>
          <a:xfrm flipV="1">
            <a:off x="10692783" y="5272374"/>
            <a:ext cx="273433" cy="103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CuadroTexto 58">
            <a:extLst>
              <a:ext uri="{FF2B5EF4-FFF2-40B4-BE49-F238E27FC236}">
                <a16:creationId xmlns:a16="http://schemas.microsoft.com/office/drawing/2014/main" id="{53218A1E-1CA5-4673-B30F-8DC3DDB4A821}"/>
              </a:ext>
            </a:extLst>
          </p:cNvPr>
          <p:cNvSpPr txBox="1"/>
          <p:nvPr/>
        </p:nvSpPr>
        <p:spPr>
          <a:xfrm>
            <a:off x="10397238" y="4711467"/>
            <a:ext cx="1347187" cy="461665"/>
          </a:xfrm>
          <a:prstGeom prst="rect">
            <a:avLst/>
          </a:prstGeom>
          <a:noFill/>
        </p:spPr>
        <p:txBody>
          <a:bodyPr wrap="square" rtlCol="0">
            <a:spAutoFit/>
          </a:bodyPr>
          <a:lstStyle/>
          <a:p>
            <a:r>
              <a:rPr lang="es-CO" sz="1200" dirty="0"/>
              <a:t>Vuelve a la vista 1 y no guarda nada.</a:t>
            </a:r>
          </a:p>
        </p:txBody>
      </p:sp>
    </p:spTree>
    <p:extLst>
      <p:ext uri="{BB962C8B-B14F-4D97-AF65-F5344CB8AC3E}">
        <p14:creationId xmlns:p14="http://schemas.microsoft.com/office/powerpoint/2010/main" val="189897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7A0A9CD-047F-4EDE-95B3-F3E4F8EAD3E2}"/>
              </a:ext>
            </a:extLst>
          </p:cNvPr>
          <p:cNvSpPr/>
          <p:nvPr/>
        </p:nvSpPr>
        <p:spPr>
          <a:xfrm>
            <a:off x="1500327" y="1402672"/>
            <a:ext cx="1395272" cy="630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Usuario</a:t>
            </a:r>
          </a:p>
        </p:txBody>
      </p:sp>
      <p:sp>
        <p:nvSpPr>
          <p:cNvPr id="5" name="Rectángulo 4">
            <a:extLst>
              <a:ext uri="{FF2B5EF4-FFF2-40B4-BE49-F238E27FC236}">
                <a16:creationId xmlns:a16="http://schemas.microsoft.com/office/drawing/2014/main" id="{032AB9CE-ED5C-4E13-92E6-775B8A06DD52}"/>
              </a:ext>
            </a:extLst>
          </p:cNvPr>
          <p:cNvSpPr/>
          <p:nvPr/>
        </p:nvSpPr>
        <p:spPr>
          <a:xfrm>
            <a:off x="4475826" y="1402672"/>
            <a:ext cx="1395272" cy="630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proveedor</a:t>
            </a:r>
          </a:p>
        </p:txBody>
      </p:sp>
      <p:sp>
        <p:nvSpPr>
          <p:cNvPr id="6" name="CuadroTexto 5">
            <a:extLst>
              <a:ext uri="{FF2B5EF4-FFF2-40B4-BE49-F238E27FC236}">
                <a16:creationId xmlns:a16="http://schemas.microsoft.com/office/drawing/2014/main" id="{F285D237-60E5-4584-B55F-01162F125366}"/>
              </a:ext>
            </a:extLst>
          </p:cNvPr>
          <p:cNvSpPr txBox="1"/>
          <p:nvPr/>
        </p:nvSpPr>
        <p:spPr>
          <a:xfrm>
            <a:off x="1655987" y="2150744"/>
            <a:ext cx="1746760" cy="1477328"/>
          </a:xfrm>
          <a:prstGeom prst="rect">
            <a:avLst/>
          </a:prstGeom>
          <a:noFill/>
        </p:spPr>
        <p:txBody>
          <a:bodyPr wrap="none" rtlCol="0">
            <a:spAutoFit/>
          </a:bodyPr>
          <a:lstStyle/>
          <a:p>
            <a:r>
              <a:rPr lang="es-CO" dirty="0" err="1"/>
              <a:t>idUsuario</a:t>
            </a:r>
            <a:endParaRPr lang="es-CO" dirty="0"/>
          </a:p>
          <a:p>
            <a:r>
              <a:rPr lang="es-CO" dirty="0"/>
              <a:t>Usuario (NIT/CC)</a:t>
            </a:r>
          </a:p>
          <a:p>
            <a:r>
              <a:rPr lang="es-CO" dirty="0"/>
              <a:t>Correo</a:t>
            </a:r>
          </a:p>
          <a:p>
            <a:r>
              <a:rPr lang="es-CO" dirty="0"/>
              <a:t>Contraseña</a:t>
            </a:r>
          </a:p>
          <a:p>
            <a:endParaRPr lang="es-CO" dirty="0"/>
          </a:p>
        </p:txBody>
      </p:sp>
      <p:cxnSp>
        <p:nvCxnSpPr>
          <p:cNvPr id="8" name="Conector recto de flecha 7">
            <a:extLst>
              <a:ext uri="{FF2B5EF4-FFF2-40B4-BE49-F238E27FC236}">
                <a16:creationId xmlns:a16="http://schemas.microsoft.com/office/drawing/2014/main" id="{5F43A7AE-3E92-40E1-9AB1-2672105E45F8}"/>
              </a:ext>
            </a:extLst>
          </p:cNvPr>
          <p:cNvCxnSpPr>
            <a:stCxn id="4" idx="3"/>
            <a:endCxn id="5" idx="1"/>
          </p:cNvCxnSpPr>
          <p:nvPr/>
        </p:nvCxnSpPr>
        <p:spPr>
          <a:xfrm>
            <a:off x="2895599" y="1717829"/>
            <a:ext cx="15802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7FD1361-C088-4835-BD0F-58BFCBE96D29}"/>
              </a:ext>
            </a:extLst>
          </p:cNvPr>
          <p:cNvSpPr txBox="1"/>
          <p:nvPr/>
        </p:nvSpPr>
        <p:spPr>
          <a:xfrm>
            <a:off x="4591236" y="2152192"/>
            <a:ext cx="1336648" cy="923330"/>
          </a:xfrm>
          <a:prstGeom prst="rect">
            <a:avLst/>
          </a:prstGeom>
          <a:noFill/>
        </p:spPr>
        <p:txBody>
          <a:bodyPr wrap="none" rtlCol="0">
            <a:spAutoFit/>
          </a:bodyPr>
          <a:lstStyle/>
          <a:p>
            <a:r>
              <a:rPr lang="es-CO" dirty="0" err="1"/>
              <a:t>IdProveedor</a:t>
            </a:r>
            <a:endParaRPr lang="es-CO" dirty="0"/>
          </a:p>
          <a:p>
            <a:r>
              <a:rPr lang="es-CO" dirty="0" err="1"/>
              <a:t>Razon</a:t>
            </a:r>
            <a:r>
              <a:rPr lang="es-CO" dirty="0"/>
              <a:t> social</a:t>
            </a:r>
          </a:p>
          <a:p>
            <a:r>
              <a:rPr lang="es-CO" dirty="0"/>
              <a:t>estado</a:t>
            </a:r>
          </a:p>
        </p:txBody>
      </p:sp>
      <p:cxnSp>
        <p:nvCxnSpPr>
          <p:cNvPr id="11" name="Conector: angular 10">
            <a:extLst>
              <a:ext uri="{FF2B5EF4-FFF2-40B4-BE49-F238E27FC236}">
                <a16:creationId xmlns:a16="http://schemas.microsoft.com/office/drawing/2014/main" id="{65B6F195-10E7-4F62-A53B-416C117E2419}"/>
              </a:ext>
            </a:extLst>
          </p:cNvPr>
          <p:cNvCxnSpPr>
            <a:cxnSpLocks/>
          </p:cNvCxnSpPr>
          <p:nvPr/>
        </p:nvCxnSpPr>
        <p:spPr>
          <a:xfrm flipV="1">
            <a:off x="3402747" y="2348143"/>
            <a:ext cx="1188489" cy="2530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A0A724C-0343-4453-84E9-D5FF43827DFE}"/>
              </a:ext>
            </a:extLst>
          </p:cNvPr>
          <p:cNvSpPr/>
          <p:nvPr/>
        </p:nvSpPr>
        <p:spPr>
          <a:xfrm>
            <a:off x="3402747" y="4342660"/>
            <a:ext cx="1395272" cy="630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tipos</a:t>
            </a:r>
          </a:p>
        </p:txBody>
      </p:sp>
      <p:sp>
        <p:nvSpPr>
          <p:cNvPr id="14" name="Rectángulo 13">
            <a:extLst>
              <a:ext uri="{FF2B5EF4-FFF2-40B4-BE49-F238E27FC236}">
                <a16:creationId xmlns:a16="http://schemas.microsoft.com/office/drawing/2014/main" id="{5FE6E452-9DEA-4931-9B40-5CC6581551E0}"/>
              </a:ext>
            </a:extLst>
          </p:cNvPr>
          <p:cNvSpPr/>
          <p:nvPr/>
        </p:nvSpPr>
        <p:spPr>
          <a:xfrm>
            <a:off x="6680087" y="4344139"/>
            <a:ext cx="1395272" cy="630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documentos</a:t>
            </a:r>
          </a:p>
        </p:txBody>
      </p:sp>
      <p:sp>
        <p:nvSpPr>
          <p:cNvPr id="15" name="Rectángulo 14">
            <a:extLst>
              <a:ext uri="{FF2B5EF4-FFF2-40B4-BE49-F238E27FC236}">
                <a16:creationId xmlns:a16="http://schemas.microsoft.com/office/drawing/2014/main" id="{F2DF123D-D26B-4BA8-A735-83482F32C2F1}"/>
              </a:ext>
            </a:extLst>
          </p:cNvPr>
          <p:cNvSpPr/>
          <p:nvPr/>
        </p:nvSpPr>
        <p:spPr>
          <a:xfrm>
            <a:off x="4975574" y="4344139"/>
            <a:ext cx="1395272" cy="630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clasificación</a:t>
            </a:r>
          </a:p>
        </p:txBody>
      </p:sp>
      <p:sp>
        <p:nvSpPr>
          <p:cNvPr id="16" name="Rectángulo 15">
            <a:extLst>
              <a:ext uri="{FF2B5EF4-FFF2-40B4-BE49-F238E27FC236}">
                <a16:creationId xmlns:a16="http://schemas.microsoft.com/office/drawing/2014/main" id="{AC3F9562-09D3-452B-B45D-01563D000508}"/>
              </a:ext>
            </a:extLst>
          </p:cNvPr>
          <p:cNvSpPr/>
          <p:nvPr/>
        </p:nvSpPr>
        <p:spPr>
          <a:xfrm>
            <a:off x="2982896" y="4202044"/>
            <a:ext cx="5948039"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cxnSp>
        <p:nvCxnSpPr>
          <p:cNvPr id="17" name="Conector: angular 16">
            <a:extLst>
              <a:ext uri="{FF2B5EF4-FFF2-40B4-BE49-F238E27FC236}">
                <a16:creationId xmlns:a16="http://schemas.microsoft.com/office/drawing/2014/main" id="{75E68BF6-87D9-46D3-9758-B8D083451FE6}"/>
              </a:ext>
            </a:extLst>
          </p:cNvPr>
          <p:cNvCxnSpPr>
            <a:cxnSpLocks/>
          </p:cNvCxnSpPr>
          <p:nvPr/>
        </p:nvCxnSpPr>
        <p:spPr>
          <a:xfrm rot="10800000">
            <a:off x="5927885" y="2348144"/>
            <a:ext cx="2328351" cy="18539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86CFF746-FA24-46F8-B176-54026CB76A0E}"/>
              </a:ext>
            </a:extLst>
          </p:cNvPr>
          <p:cNvSpPr txBox="1"/>
          <p:nvPr/>
        </p:nvSpPr>
        <p:spPr>
          <a:xfrm>
            <a:off x="932155" y="301841"/>
            <a:ext cx="6125593" cy="369332"/>
          </a:xfrm>
          <a:prstGeom prst="rect">
            <a:avLst/>
          </a:prstGeom>
          <a:noFill/>
        </p:spPr>
        <p:txBody>
          <a:bodyPr wrap="square" rtlCol="0">
            <a:spAutoFit/>
          </a:bodyPr>
          <a:lstStyle/>
          <a:p>
            <a:r>
              <a:rPr lang="es-CO" dirty="0"/>
              <a:t>Registro de usuarios: relación en base de datos</a:t>
            </a:r>
          </a:p>
        </p:txBody>
      </p:sp>
    </p:spTree>
    <p:extLst>
      <p:ext uri="{BB962C8B-B14F-4D97-AF65-F5344CB8AC3E}">
        <p14:creationId xmlns:p14="http://schemas.microsoft.com/office/powerpoint/2010/main" val="359393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424257" cy="369332"/>
          </a:xfrm>
          <a:prstGeom prst="rect">
            <a:avLst/>
          </a:prstGeom>
          <a:noFill/>
        </p:spPr>
        <p:txBody>
          <a:bodyPr wrap="square" rtlCol="0">
            <a:spAutoFit/>
          </a:bodyPr>
          <a:lstStyle/>
          <a:p>
            <a:r>
              <a:rPr lang="es-CO" dirty="0"/>
              <a:t>Selección de proveedores historia de usuario:</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013710D-0275-489E-9711-6C9C1BA19AB6}"/>
              </a:ext>
            </a:extLst>
          </p:cNvPr>
          <p:cNvSpPr/>
          <p:nvPr/>
        </p:nvSpPr>
        <p:spPr>
          <a:xfrm>
            <a:off x="541538" y="1305341"/>
            <a:ext cx="11283518" cy="3785652"/>
          </a:xfrm>
          <a:prstGeom prst="rect">
            <a:avLst/>
          </a:prstGeom>
        </p:spPr>
        <p:txBody>
          <a:bodyPr wrap="square">
            <a:spAutoFit/>
          </a:bodyPr>
          <a:lstStyle/>
          <a:p>
            <a:r>
              <a:rPr lang="es-MX" sz="1200" dirty="0"/>
              <a:t>1. El sistema debe contar con dos sub menús: creación de transacción y gestión de transacción.</a:t>
            </a:r>
          </a:p>
          <a:p>
            <a:r>
              <a:rPr lang="es-MX" sz="1200" dirty="0"/>
              <a:t>2. Cuando se crea una transacción, el sistema debe permitir asociar una descripción, materiales, cantidades, fecha limite de entrega e id de orden de compra (también se debe permitir adjuntar como evidencia una copia de la orden de compra).</a:t>
            </a:r>
          </a:p>
          <a:p>
            <a:r>
              <a:rPr lang="es-MX" sz="1200" dirty="0"/>
              <a:t>Nota: Para la búsqueda de materiales se debe contar con un buscador del UNSPSC que permitirá buscar por código o nombre cualquier categoría de la clasificación para posteriormente seleccionar materiales y guardarlos.</a:t>
            </a:r>
          </a:p>
          <a:p>
            <a:r>
              <a:rPr lang="es-MX" sz="1200" dirty="0"/>
              <a:t>3. Cuando se crea una transacción se le debe asignar el estado "en proceso".</a:t>
            </a:r>
          </a:p>
          <a:p>
            <a:r>
              <a:rPr lang="es-MX" sz="1200" dirty="0"/>
              <a:t>4. Las transacciones podrán tener los siguientes estados: "en proceso", "finalizada", "finalizada con observaciones" y "rechazada".</a:t>
            </a:r>
          </a:p>
          <a:p>
            <a:r>
              <a:rPr lang="es-MX" sz="1200" dirty="0"/>
              <a:t>5. En el sub menú "gestión de transacción" se debe mostrar el listado de transacciones con los estados: "en proceso", "finalizada", "finalizada con observaciones" y "rechazada".</a:t>
            </a:r>
          </a:p>
          <a:p>
            <a:r>
              <a:rPr lang="es-MX" sz="1200" dirty="0"/>
              <a:t>6. Se debe contar con filtros para buscar transacciones por estado y por fecha limite de entrega.</a:t>
            </a:r>
          </a:p>
          <a:p>
            <a:r>
              <a:rPr lang="es-MX" sz="1200" dirty="0"/>
              <a:t>7. Cuando se seleccione una transacción del sub menú "gestión de transacción", el sistema debe contar con un campo que permita comparar la cantidad de los materiales  esperados versus los recibidos. También se debe contar con una opción para descargar la orden de compra previamente adjuntada.</a:t>
            </a:r>
          </a:p>
          <a:p>
            <a:r>
              <a:rPr lang="es-MX" sz="1200" dirty="0"/>
              <a:t>8. Cuando se seleccione una transacción del sub menú "gestión de transacción", el sistema debe contar con un campo que permita marcar la aceptación en términos de calidad de cada material recibido.</a:t>
            </a:r>
          </a:p>
          <a:p>
            <a:r>
              <a:rPr lang="es-MX" sz="1200" dirty="0"/>
              <a:t>9. El sistema debe permitir al usuario cerrar la transacción con los estados: "finalizada", "finalizada con observaciones" y "rechazada".</a:t>
            </a:r>
          </a:p>
          <a:p>
            <a:r>
              <a:rPr lang="es-MX" sz="1200" dirty="0"/>
              <a:t>10. Cuando se cierra una transacción con estado "finalizada con observaciones", el sistema debe generar campos de entrada tipo texto por cada material que no cumplió con la aceptación de calidad o cantidad esperada. </a:t>
            </a:r>
          </a:p>
          <a:p>
            <a:r>
              <a:rPr lang="es-MX" sz="1200" dirty="0"/>
              <a:t>11. Cuando una transacción se cierra con estado "finalizada con observaciones", el sistema debe permitir la edición de la transacción cuando el proveedor entregue lo que hacia falta, es decir, se puede cambiar el estado a "rechazada" o finalizada".</a:t>
            </a:r>
          </a:p>
          <a:p>
            <a:r>
              <a:rPr lang="es-MX" sz="1200" dirty="0"/>
              <a:t>12. Cuando una transacción tiene estado "finalizada", se debe contar con un botón que permita imprimir sus datos relevantes: materiales, cantidades, NIT/CC, nombre del proveedor, fecha de cierre e id de orden de compra.</a:t>
            </a:r>
            <a:endParaRPr lang="es-CO" sz="1200" dirty="0"/>
          </a:p>
        </p:txBody>
      </p:sp>
      <p:sp>
        <p:nvSpPr>
          <p:cNvPr id="6" name="CuadroTexto 5">
            <a:extLst>
              <a:ext uri="{FF2B5EF4-FFF2-40B4-BE49-F238E27FC236}">
                <a16:creationId xmlns:a16="http://schemas.microsoft.com/office/drawing/2014/main" id="{690F1AD6-3BE3-4AA3-988D-6F9295E41492}"/>
              </a:ext>
            </a:extLst>
          </p:cNvPr>
          <p:cNvSpPr txBox="1"/>
          <p:nvPr/>
        </p:nvSpPr>
        <p:spPr>
          <a:xfrm>
            <a:off x="4564370" y="5321826"/>
            <a:ext cx="5913414" cy="646331"/>
          </a:xfrm>
          <a:prstGeom prst="rect">
            <a:avLst/>
          </a:prstGeom>
          <a:noFill/>
        </p:spPr>
        <p:txBody>
          <a:bodyPr wrap="none" rtlCol="0">
            <a:spAutoFit/>
          </a:bodyPr>
          <a:lstStyle/>
          <a:p>
            <a:r>
              <a:rPr lang="es-CO" sz="1200" b="1" dirty="0" err="1"/>
              <a:t>Selección_proveedor</a:t>
            </a:r>
            <a:r>
              <a:rPr lang="es-CO" sz="1200" b="1" dirty="0"/>
              <a:t>: </a:t>
            </a:r>
            <a:r>
              <a:rPr lang="es-CO" sz="1200" dirty="0"/>
              <a:t>Id, titulo, descripción, </a:t>
            </a:r>
            <a:r>
              <a:rPr lang="es-CO" sz="1200" dirty="0" err="1"/>
              <a:t>fecha_creación</a:t>
            </a:r>
            <a:r>
              <a:rPr lang="es-CO" sz="1200" dirty="0"/>
              <a:t>.</a:t>
            </a:r>
          </a:p>
          <a:p>
            <a:r>
              <a:rPr lang="es-CO" sz="1200" b="1" dirty="0" err="1"/>
              <a:t>Datos_selección</a:t>
            </a:r>
            <a:r>
              <a:rPr lang="es-CO" sz="1200" b="1" dirty="0"/>
              <a:t>: </a:t>
            </a:r>
            <a:r>
              <a:rPr lang="es-CO" sz="1200" dirty="0"/>
              <a:t>id, </a:t>
            </a:r>
            <a:r>
              <a:rPr lang="es-CO" sz="1200" dirty="0" err="1"/>
              <a:t>id_selección</a:t>
            </a:r>
            <a:r>
              <a:rPr lang="es-CO" sz="1200" dirty="0"/>
              <a:t>, </a:t>
            </a:r>
            <a:r>
              <a:rPr lang="es-CO" sz="1200" dirty="0" err="1"/>
              <a:t>id_proveedor</a:t>
            </a:r>
            <a:r>
              <a:rPr lang="es-CO" sz="1200" dirty="0"/>
              <a:t>, </a:t>
            </a:r>
            <a:r>
              <a:rPr lang="es-CO" sz="1200" dirty="0" err="1"/>
              <a:t>calificación_proveedor</a:t>
            </a:r>
            <a:r>
              <a:rPr lang="es-CO" sz="1200" dirty="0"/>
              <a:t>, </a:t>
            </a:r>
            <a:r>
              <a:rPr lang="es-CO" sz="1200" dirty="0" err="1"/>
              <a:t>ranking_proveedor</a:t>
            </a:r>
            <a:r>
              <a:rPr lang="es-CO" sz="1200" dirty="0"/>
              <a:t>.</a:t>
            </a:r>
          </a:p>
          <a:p>
            <a:r>
              <a:rPr lang="es-CO" sz="1200" b="1" dirty="0" err="1"/>
              <a:t>Criterios_selección</a:t>
            </a:r>
            <a:r>
              <a:rPr lang="es-CO" sz="1200" b="1" dirty="0"/>
              <a:t>: </a:t>
            </a:r>
            <a:r>
              <a:rPr lang="es-CO" sz="1200" dirty="0"/>
              <a:t>id, criterio, descripción.</a:t>
            </a:r>
          </a:p>
        </p:txBody>
      </p:sp>
      <p:sp>
        <p:nvSpPr>
          <p:cNvPr id="7" name="CuadroTexto 6">
            <a:extLst>
              <a:ext uri="{FF2B5EF4-FFF2-40B4-BE49-F238E27FC236}">
                <a16:creationId xmlns:a16="http://schemas.microsoft.com/office/drawing/2014/main" id="{61F4291D-CDC8-44E7-995A-D9396DF2B349}"/>
              </a:ext>
            </a:extLst>
          </p:cNvPr>
          <p:cNvSpPr txBox="1"/>
          <p:nvPr/>
        </p:nvSpPr>
        <p:spPr>
          <a:xfrm>
            <a:off x="2022265" y="5367992"/>
            <a:ext cx="2467407" cy="369332"/>
          </a:xfrm>
          <a:prstGeom prst="rect">
            <a:avLst/>
          </a:prstGeom>
          <a:noFill/>
        </p:spPr>
        <p:txBody>
          <a:bodyPr wrap="none" rtlCol="0">
            <a:spAutoFit/>
          </a:bodyPr>
          <a:lstStyle/>
          <a:p>
            <a:r>
              <a:rPr lang="es-CO" dirty="0"/>
              <a:t>Tablas en base de datos:</a:t>
            </a:r>
          </a:p>
        </p:txBody>
      </p:sp>
    </p:spTree>
    <p:extLst>
      <p:ext uri="{BB962C8B-B14F-4D97-AF65-F5344CB8AC3E}">
        <p14:creationId xmlns:p14="http://schemas.microsoft.com/office/powerpoint/2010/main" val="414521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299751" cy="369332"/>
          </a:xfrm>
          <a:prstGeom prst="rect">
            <a:avLst/>
          </a:prstGeom>
          <a:noFill/>
        </p:spPr>
        <p:txBody>
          <a:bodyPr wrap="square" rtlCol="0">
            <a:spAutoFit/>
          </a:bodyPr>
          <a:lstStyle/>
          <a:p>
            <a:r>
              <a:rPr lang="es-CO" dirty="0"/>
              <a:t>Selección de proveedores vista 1</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532660" y="1691314"/>
            <a:ext cx="6862439" cy="14115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532660" y="1742946"/>
            <a:ext cx="2840855" cy="369332"/>
          </a:xfrm>
          <a:prstGeom prst="rect">
            <a:avLst/>
          </a:prstGeom>
          <a:noFill/>
        </p:spPr>
        <p:txBody>
          <a:bodyPr wrap="square" rtlCol="0">
            <a:spAutoFit/>
          </a:bodyPr>
          <a:lstStyle/>
          <a:p>
            <a:r>
              <a:rPr lang="es-CO" dirty="0"/>
              <a:t>Buscar proveedores</a:t>
            </a:r>
          </a:p>
        </p:txBody>
      </p:sp>
      <p:sp>
        <p:nvSpPr>
          <p:cNvPr id="8" name="Rectángulo 7">
            <a:extLst>
              <a:ext uri="{FF2B5EF4-FFF2-40B4-BE49-F238E27FC236}">
                <a16:creationId xmlns:a16="http://schemas.microsoft.com/office/drawing/2014/main" id="{7C0405CB-FFE4-4650-A67A-1051FB25D17F}"/>
              </a:ext>
            </a:extLst>
          </p:cNvPr>
          <p:cNvSpPr/>
          <p:nvPr/>
        </p:nvSpPr>
        <p:spPr>
          <a:xfrm>
            <a:off x="1367160" y="2150903"/>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0208BE60-7B84-4448-B7A8-185E798961CE}"/>
              </a:ext>
            </a:extLst>
          </p:cNvPr>
          <p:cNvSpPr/>
          <p:nvPr/>
        </p:nvSpPr>
        <p:spPr>
          <a:xfrm>
            <a:off x="4529090" y="2150903"/>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1269FD19-C605-4738-804E-D6268B221704}"/>
              </a:ext>
            </a:extLst>
          </p:cNvPr>
          <p:cNvSpPr/>
          <p:nvPr/>
        </p:nvSpPr>
        <p:spPr>
          <a:xfrm>
            <a:off x="1367160" y="2626883"/>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99B77B08-78E9-42FE-82A4-9F7FB3EC51D7}"/>
              </a:ext>
            </a:extLst>
          </p:cNvPr>
          <p:cNvSpPr/>
          <p:nvPr/>
        </p:nvSpPr>
        <p:spPr>
          <a:xfrm>
            <a:off x="4529090" y="2610492"/>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2A5C8F85-CB9A-4C97-AD43-34A0D1269ABB}"/>
              </a:ext>
            </a:extLst>
          </p:cNvPr>
          <p:cNvSpPr txBox="1"/>
          <p:nvPr/>
        </p:nvSpPr>
        <p:spPr>
          <a:xfrm>
            <a:off x="532660" y="2115418"/>
            <a:ext cx="1278385" cy="276999"/>
          </a:xfrm>
          <a:prstGeom prst="rect">
            <a:avLst/>
          </a:prstGeom>
          <a:noFill/>
        </p:spPr>
        <p:txBody>
          <a:bodyPr wrap="square" rtlCol="0">
            <a:spAutoFit/>
          </a:bodyPr>
          <a:lstStyle/>
          <a:p>
            <a:r>
              <a:rPr lang="es-CO" sz="1200" dirty="0"/>
              <a:t>Segmento</a:t>
            </a:r>
          </a:p>
        </p:txBody>
      </p:sp>
      <p:sp>
        <p:nvSpPr>
          <p:cNvPr id="13" name="CuadroTexto 12">
            <a:extLst>
              <a:ext uri="{FF2B5EF4-FFF2-40B4-BE49-F238E27FC236}">
                <a16:creationId xmlns:a16="http://schemas.microsoft.com/office/drawing/2014/main" id="{FC01B87E-FF2F-45AF-9672-4994C55AFA62}"/>
              </a:ext>
            </a:extLst>
          </p:cNvPr>
          <p:cNvSpPr txBox="1"/>
          <p:nvPr/>
        </p:nvSpPr>
        <p:spPr>
          <a:xfrm>
            <a:off x="3685713" y="2109812"/>
            <a:ext cx="1278385" cy="276999"/>
          </a:xfrm>
          <a:prstGeom prst="rect">
            <a:avLst/>
          </a:prstGeom>
          <a:noFill/>
        </p:spPr>
        <p:txBody>
          <a:bodyPr wrap="square" rtlCol="0">
            <a:spAutoFit/>
          </a:bodyPr>
          <a:lstStyle/>
          <a:p>
            <a:r>
              <a:rPr lang="es-CO" sz="1200" dirty="0"/>
              <a:t>Familia</a:t>
            </a:r>
          </a:p>
        </p:txBody>
      </p:sp>
      <p:sp>
        <p:nvSpPr>
          <p:cNvPr id="14" name="CuadroTexto 13">
            <a:extLst>
              <a:ext uri="{FF2B5EF4-FFF2-40B4-BE49-F238E27FC236}">
                <a16:creationId xmlns:a16="http://schemas.microsoft.com/office/drawing/2014/main" id="{E117CA89-198D-4725-807F-0EE62E06F64A}"/>
              </a:ext>
            </a:extLst>
          </p:cNvPr>
          <p:cNvSpPr txBox="1"/>
          <p:nvPr/>
        </p:nvSpPr>
        <p:spPr>
          <a:xfrm>
            <a:off x="613298" y="2592749"/>
            <a:ext cx="1278385" cy="276999"/>
          </a:xfrm>
          <a:prstGeom prst="rect">
            <a:avLst/>
          </a:prstGeom>
          <a:noFill/>
        </p:spPr>
        <p:txBody>
          <a:bodyPr wrap="square" rtlCol="0">
            <a:spAutoFit/>
          </a:bodyPr>
          <a:lstStyle/>
          <a:p>
            <a:r>
              <a:rPr lang="es-CO" sz="1200" dirty="0"/>
              <a:t>Clase</a:t>
            </a:r>
          </a:p>
        </p:txBody>
      </p:sp>
      <p:sp>
        <p:nvSpPr>
          <p:cNvPr id="15" name="CuadroTexto 14">
            <a:extLst>
              <a:ext uri="{FF2B5EF4-FFF2-40B4-BE49-F238E27FC236}">
                <a16:creationId xmlns:a16="http://schemas.microsoft.com/office/drawing/2014/main" id="{AD548A42-70BC-46E6-8FBF-12526A45491E}"/>
              </a:ext>
            </a:extLst>
          </p:cNvPr>
          <p:cNvSpPr txBox="1"/>
          <p:nvPr/>
        </p:nvSpPr>
        <p:spPr>
          <a:xfrm>
            <a:off x="3711604" y="2584741"/>
            <a:ext cx="1278385" cy="276999"/>
          </a:xfrm>
          <a:prstGeom prst="rect">
            <a:avLst/>
          </a:prstGeom>
          <a:noFill/>
        </p:spPr>
        <p:txBody>
          <a:bodyPr wrap="square" rtlCol="0">
            <a:spAutoFit/>
          </a:bodyPr>
          <a:lstStyle/>
          <a:p>
            <a:r>
              <a:rPr lang="es-CO" sz="1200" dirty="0"/>
              <a:t>Producto</a:t>
            </a:r>
          </a:p>
        </p:txBody>
      </p:sp>
      <p:sp>
        <p:nvSpPr>
          <p:cNvPr id="16" name="Rectángulo 15">
            <a:extLst>
              <a:ext uri="{FF2B5EF4-FFF2-40B4-BE49-F238E27FC236}">
                <a16:creationId xmlns:a16="http://schemas.microsoft.com/office/drawing/2014/main" id="{F77F5CEC-3D00-4A36-82B2-4860068563C9}"/>
              </a:ext>
            </a:extLst>
          </p:cNvPr>
          <p:cNvSpPr/>
          <p:nvPr/>
        </p:nvSpPr>
        <p:spPr>
          <a:xfrm>
            <a:off x="549674" y="4209132"/>
            <a:ext cx="10911398" cy="2051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D5649E26-C770-439A-B2BF-49FBCC3DC7FA}"/>
              </a:ext>
            </a:extLst>
          </p:cNvPr>
          <p:cNvSpPr/>
          <p:nvPr/>
        </p:nvSpPr>
        <p:spPr>
          <a:xfrm>
            <a:off x="532660" y="3095569"/>
            <a:ext cx="6862439" cy="980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70C522F4-F31A-4F35-B90C-4C56BCD7BB67}"/>
              </a:ext>
            </a:extLst>
          </p:cNvPr>
          <p:cNvSpPr/>
          <p:nvPr/>
        </p:nvSpPr>
        <p:spPr>
          <a:xfrm>
            <a:off x="1447798" y="3269697"/>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uadroTexto 18">
            <a:extLst>
              <a:ext uri="{FF2B5EF4-FFF2-40B4-BE49-F238E27FC236}">
                <a16:creationId xmlns:a16="http://schemas.microsoft.com/office/drawing/2014/main" id="{F1D5513E-C0BD-40CD-8CD2-6FA80075669E}"/>
              </a:ext>
            </a:extLst>
          </p:cNvPr>
          <p:cNvSpPr txBox="1"/>
          <p:nvPr/>
        </p:nvSpPr>
        <p:spPr>
          <a:xfrm>
            <a:off x="613298" y="3234212"/>
            <a:ext cx="1278385" cy="276999"/>
          </a:xfrm>
          <a:prstGeom prst="rect">
            <a:avLst/>
          </a:prstGeom>
          <a:noFill/>
        </p:spPr>
        <p:txBody>
          <a:bodyPr wrap="square" rtlCol="0">
            <a:spAutoFit/>
          </a:bodyPr>
          <a:lstStyle/>
          <a:p>
            <a:r>
              <a:rPr lang="es-CO" sz="1200" dirty="0"/>
              <a:t>NIT/CC</a:t>
            </a:r>
          </a:p>
        </p:txBody>
      </p:sp>
      <p:sp>
        <p:nvSpPr>
          <p:cNvPr id="20" name="Rectángulo 19">
            <a:extLst>
              <a:ext uri="{FF2B5EF4-FFF2-40B4-BE49-F238E27FC236}">
                <a16:creationId xmlns:a16="http://schemas.microsoft.com/office/drawing/2014/main" id="{B362DC10-BF7A-4AE0-A047-FE337FAFE7CE}"/>
              </a:ext>
            </a:extLst>
          </p:cNvPr>
          <p:cNvSpPr/>
          <p:nvPr/>
        </p:nvSpPr>
        <p:spPr>
          <a:xfrm>
            <a:off x="4504676" y="3279847"/>
            <a:ext cx="702816"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uadroTexto 20">
            <a:extLst>
              <a:ext uri="{FF2B5EF4-FFF2-40B4-BE49-F238E27FC236}">
                <a16:creationId xmlns:a16="http://schemas.microsoft.com/office/drawing/2014/main" id="{ED9FE5AC-2AC3-4045-AE9A-810024CDDD5F}"/>
              </a:ext>
            </a:extLst>
          </p:cNvPr>
          <p:cNvSpPr txBox="1"/>
          <p:nvPr/>
        </p:nvSpPr>
        <p:spPr>
          <a:xfrm>
            <a:off x="3670176" y="3244362"/>
            <a:ext cx="1278385" cy="276999"/>
          </a:xfrm>
          <a:prstGeom prst="rect">
            <a:avLst/>
          </a:prstGeom>
          <a:noFill/>
        </p:spPr>
        <p:txBody>
          <a:bodyPr wrap="square" rtlCol="0">
            <a:spAutoFit/>
          </a:bodyPr>
          <a:lstStyle/>
          <a:p>
            <a:r>
              <a:rPr lang="es-CO" sz="1200" dirty="0"/>
              <a:t>Cotización</a:t>
            </a:r>
          </a:p>
        </p:txBody>
      </p:sp>
      <p:sp>
        <p:nvSpPr>
          <p:cNvPr id="22" name="CuadroTexto 21">
            <a:extLst>
              <a:ext uri="{FF2B5EF4-FFF2-40B4-BE49-F238E27FC236}">
                <a16:creationId xmlns:a16="http://schemas.microsoft.com/office/drawing/2014/main" id="{DA9F484B-5D8D-43A0-8AD2-92EE6FE01606}"/>
              </a:ext>
            </a:extLst>
          </p:cNvPr>
          <p:cNvSpPr txBox="1"/>
          <p:nvPr/>
        </p:nvSpPr>
        <p:spPr>
          <a:xfrm>
            <a:off x="649548" y="4313807"/>
            <a:ext cx="2840855" cy="369332"/>
          </a:xfrm>
          <a:prstGeom prst="rect">
            <a:avLst/>
          </a:prstGeom>
          <a:noFill/>
        </p:spPr>
        <p:txBody>
          <a:bodyPr wrap="square" rtlCol="0">
            <a:spAutoFit/>
          </a:bodyPr>
          <a:lstStyle/>
          <a:p>
            <a:r>
              <a:rPr lang="es-CO" dirty="0"/>
              <a:t>Seleccionar proveedores</a:t>
            </a:r>
          </a:p>
        </p:txBody>
      </p:sp>
      <p:sp>
        <p:nvSpPr>
          <p:cNvPr id="23" name="CuadroTexto 22">
            <a:extLst>
              <a:ext uri="{FF2B5EF4-FFF2-40B4-BE49-F238E27FC236}">
                <a16:creationId xmlns:a16="http://schemas.microsoft.com/office/drawing/2014/main" id="{C0CD1A5D-FFA6-4E6E-A287-B981DD0A1D3A}"/>
              </a:ext>
            </a:extLst>
          </p:cNvPr>
          <p:cNvSpPr txBox="1"/>
          <p:nvPr/>
        </p:nvSpPr>
        <p:spPr>
          <a:xfrm>
            <a:off x="1079375" y="4782157"/>
            <a:ext cx="1278385" cy="276999"/>
          </a:xfrm>
          <a:prstGeom prst="rect">
            <a:avLst/>
          </a:prstGeom>
          <a:noFill/>
        </p:spPr>
        <p:txBody>
          <a:bodyPr wrap="square" rtlCol="0">
            <a:spAutoFit/>
          </a:bodyPr>
          <a:lstStyle/>
          <a:p>
            <a:r>
              <a:rPr lang="es-CO" sz="1200" dirty="0"/>
              <a:t>NIT/CC</a:t>
            </a:r>
          </a:p>
        </p:txBody>
      </p:sp>
      <p:sp>
        <p:nvSpPr>
          <p:cNvPr id="24" name="CuadroTexto 23">
            <a:extLst>
              <a:ext uri="{FF2B5EF4-FFF2-40B4-BE49-F238E27FC236}">
                <a16:creationId xmlns:a16="http://schemas.microsoft.com/office/drawing/2014/main" id="{74A81E5F-8671-4C66-AB4C-B460A01A7E0E}"/>
              </a:ext>
            </a:extLst>
          </p:cNvPr>
          <p:cNvSpPr txBox="1"/>
          <p:nvPr/>
        </p:nvSpPr>
        <p:spPr>
          <a:xfrm>
            <a:off x="2938508" y="4816559"/>
            <a:ext cx="1278385" cy="276999"/>
          </a:xfrm>
          <a:prstGeom prst="rect">
            <a:avLst/>
          </a:prstGeom>
          <a:noFill/>
        </p:spPr>
        <p:txBody>
          <a:bodyPr wrap="square" rtlCol="0">
            <a:spAutoFit/>
          </a:bodyPr>
          <a:lstStyle/>
          <a:p>
            <a:r>
              <a:rPr lang="es-CO" sz="1200" dirty="0"/>
              <a:t>Nombre</a:t>
            </a:r>
          </a:p>
        </p:txBody>
      </p:sp>
      <p:sp>
        <p:nvSpPr>
          <p:cNvPr id="25" name="CuadroTexto 24">
            <a:extLst>
              <a:ext uri="{FF2B5EF4-FFF2-40B4-BE49-F238E27FC236}">
                <a16:creationId xmlns:a16="http://schemas.microsoft.com/office/drawing/2014/main" id="{ECE900FA-0BA3-4882-AF09-489E8C9A7EAD}"/>
              </a:ext>
            </a:extLst>
          </p:cNvPr>
          <p:cNvSpPr txBox="1"/>
          <p:nvPr/>
        </p:nvSpPr>
        <p:spPr>
          <a:xfrm>
            <a:off x="7173395" y="4672376"/>
            <a:ext cx="1689164" cy="461665"/>
          </a:xfrm>
          <a:prstGeom prst="rect">
            <a:avLst/>
          </a:prstGeom>
          <a:noFill/>
        </p:spPr>
        <p:txBody>
          <a:bodyPr wrap="square" rtlCol="0">
            <a:spAutoFit/>
          </a:bodyPr>
          <a:lstStyle/>
          <a:p>
            <a:r>
              <a:rPr lang="es-CO" sz="1200" dirty="0"/>
              <a:t>Adicionar para selección AHP</a:t>
            </a:r>
          </a:p>
        </p:txBody>
      </p:sp>
      <p:pic>
        <p:nvPicPr>
          <p:cNvPr id="2" name="Imagen 1">
            <a:extLst>
              <a:ext uri="{FF2B5EF4-FFF2-40B4-BE49-F238E27FC236}">
                <a16:creationId xmlns:a16="http://schemas.microsoft.com/office/drawing/2014/main" id="{B64A5F9B-3982-4A0F-8ED8-8225DD54EB00}"/>
              </a:ext>
            </a:extLst>
          </p:cNvPr>
          <p:cNvPicPr>
            <a:picLocks noChangeAspect="1"/>
          </p:cNvPicPr>
          <p:nvPr/>
        </p:nvPicPr>
        <p:blipFill rotWithShape="1">
          <a:blip r:embed="rId2"/>
          <a:srcRect l="67937" t="59936" r="30230" b="36025"/>
          <a:stretch/>
        </p:blipFill>
        <p:spPr>
          <a:xfrm>
            <a:off x="7528264" y="5174523"/>
            <a:ext cx="223424" cy="276999"/>
          </a:xfrm>
          <a:prstGeom prst="rect">
            <a:avLst/>
          </a:prstGeom>
        </p:spPr>
      </p:pic>
      <p:sp>
        <p:nvSpPr>
          <p:cNvPr id="26" name="CuadroTexto 25">
            <a:extLst>
              <a:ext uri="{FF2B5EF4-FFF2-40B4-BE49-F238E27FC236}">
                <a16:creationId xmlns:a16="http://schemas.microsoft.com/office/drawing/2014/main" id="{C2E41942-639A-406A-A5AA-64988BA04D75}"/>
              </a:ext>
            </a:extLst>
          </p:cNvPr>
          <p:cNvSpPr txBox="1"/>
          <p:nvPr/>
        </p:nvSpPr>
        <p:spPr>
          <a:xfrm>
            <a:off x="1145957" y="5147964"/>
            <a:ext cx="1278385" cy="276999"/>
          </a:xfrm>
          <a:prstGeom prst="rect">
            <a:avLst/>
          </a:prstGeom>
          <a:noFill/>
        </p:spPr>
        <p:txBody>
          <a:bodyPr wrap="square" rtlCol="0">
            <a:spAutoFit/>
          </a:bodyPr>
          <a:lstStyle/>
          <a:p>
            <a:r>
              <a:rPr lang="es-CO" sz="1200" dirty="0"/>
              <a:t>123</a:t>
            </a:r>
          </a:p>
        </p:txBody>
      </p:sp>
      <p:sp>
        <p:nvSpPr>
          <p:cNvPr id="27" name="CuadroTexto 26">
            <a:extLst>
              <a:ext uri="{FF2B5EF4-FFF2-40B4-BE49-F238E27FC236}">
                <a16:creationId xmlns:a16="http://schemas.microsoft.com/office/drawing/2014/main" id="{FF1C5F34-6993-41BE-9C9F-3E1CEB3DEFB5}"/>
              </a:ext>
            </a:extLst>
          </p:cNvPr>
          <p:cNvSpPr txBox="1"/>
          <p:nvPr/>
        </p:nvSpPr>
        <p:spPr>
          <a:xfrm>
            <a:off x="3058725" y="5147964"/>
            <a:ext cx="1278385" cy="276999"/>
          </a:xfrm>
          <a:prstGeom prst="rect">
            <a:avLst/>
          </a:prstGeom>
          <a:noFill/>
        </p:spPr>
        <p:txBody>
          <a:bodyPr wrap="square" rtlCol="0">
            <a:spAutoFit/>
          </a:bodyPr>
          <a:lstStyle/>
          <a:p>
            <a:r>
              <a:rPr lang="es-CO" sz="1200" dirty="0" err="1"/>
              <a:t>Andres</a:t>
            </a:r>
            <a:endParaRPr lang="es-CO" sz="1200" dirty="0"/>
          </a:p>
        </p:txBody>
      </p:sp>
      <p:cxnSp>
        <p:nvCxnSpPr>
          <p:cNvPr id="28" name="Conector recto 27">
            <a:extLst>
              <a:ext uri="{FF2B5EF4-FFF2-40B4-BE49-F238E27FC236}">
                <a16:creationId xmlns:a16="http://schemas.microsoft.com/office/drawing/2014/main" id="{387FC53F-C945-4FE4-99D6-FC3BB111A242}"/>
              </a:ext>
            </a:extLst>
          </p:cNvPr>
          <p:cNvCxnSpPr>
            <a:cxnSpLocks/>
          </p:cNvCxnSpPr>
          <p:nvPr/>
        </p:nvCxnSpPr>
        <p:spPr>
          <a:xfrm>
            <a:off x="1171852" y="5424963"/>
            <a:ext cx="9339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0094909C-01D7-427D-BEEC-6D2763EE0F55}"/>
              </a:ext>
            </a:extLst>
          </p:cNvPr>
          <p:cNvCxnSpPr>
            <a:cxnSpLocks/>
          </p:cNvCxnSpPr>
          <p:nvPr/>
        </p:nvCxnSpPr>
        <p:spPr>
          <a:xfrm>
            <a:off x="1171852" y="5093558"/>
            <a:ext cx="933913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7DF0E8B-9C92-4D7D-8CDC-FB2698D96774}"/>
              </a:ext>
            </a:extLst>
          </p:cNvPr>
          <p:cNvSpPr txBox="1"/>
          <p:nvPr/>
        </p:nvSpPr>
        <p:spPr>
          <a:xfrm>
            <a:off x="613298" y="3773089"/>
            <a:ext cx="1278385" cy="276999"/>
          </a:xfrm>
          <a:prstGeom prst="rect">
            <a:avLst/>
          </a:prstGeom>
          <a:noFill/>
        </p:spPr>
        <p:txBody>
          <a:bodyPr wrap="square" rtlCol="0">
            <a:spAutoFit/>
          </a:bodyPr>
          <a:lstStyle/>
          <a:p>
            <a:r>
              <a:rPr lang="es-CO" sz="1200" dirty="0"/>
              <a:t>Buscar</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744983" y="6326184"/>
            <a:ext cx="1278385" cy="276999"/>
          </a:xfrm>
          <a:prstGeom prst="rect">
            <a:avLst/>
          </a:prstGeom>
          <a:noFill/>
        </p:spPr>
        <p:txBody>
          <a:bodyPr wrap="square" rtlCol="0">
            <a:spAutoFit/>
          </a:bodyPr>
          <a:lstStyle/>
          <a:p>
            <a:r>
              <a:rPr lang="es-CO" sz="1200" dirty="0"/>
              <a:t>Guardar</a:t>
            </a:r>
          </a:p>
        </p:txBody>
      </p:sp>
      <p:sp>
        <p:nvSpPr>
          <p:cNvPr id="33" name="CuadroTexto 32">
            <a:extLst>
              <a:ext uri="{FF2B5EF4-FFF2-40B4-BE49-F238E27FC236}">
                <a16:creationId xmlns:a16="http://schemas.microsoft.com/office/drawing/2014/main" id="{33BADF13-D345-4425-94D6-F68D77E62521}"/>
              </a:ext>
            </a:extLst>
          </p:cNvPr>
          <p:cNvSpPr txBox="1"/>
          <p:nvPr/>
        </p:nvSpPr>
        <p:spPr>
          <a:xfrm>
            <a:off x="1528436" y="3239534"/>
            <a:ext cx="1278385" cy="276999"/>
          </a:xfrm>
          <a:prstGeom prst="rect">
            <a:avLst/>
          </a:prstGeom>
          <a:noFill/>
        </p:spPr>
        <p:txBody>
          <a:bodyPr wrap="square" rtlCol="0">
            <a:spAutoFit/>
          </a:bodyPr>
          <a:lstStyle/>
          <a:p>
            <a:r>
              <a:rPr lang="es-CO" sz="1200" dirty="0"/>
              <a:t>123</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818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a:t>
            </a:r>
            <a:r>
              <a:rPr lang="es-CO" sz="1200" dirty="0" err="1"/>
              <a:t>seleccion</a:t>
            </a:r>
            <a:endParaRPr lang="es-CO" sz="1200" dirty="0"/>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a:extLst>
              <a:ext uri="{FF2B5EF4-FFF2-40B4-BE49-F238E27FC236}">
                <a16:creationId xmlns:a16="http://schemas.microsoft.com/office/drawing/2014/main" id="{B8D92B5E-C069-4D67-A771-4F402E3B2EEF}"/>
              </a:ext>
            </a:extLst>
          </p:cNvPr>
          <p:cNvCxnSpPr/>
          <p:nvPr/>
        </p:nvCxnSpPr>
        <p:spPr>
          <a:xfrm flipV="1">
            <a:off x="6986726" y="1261377"/>
            <a:ext cx="2281561" cy="1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2BB1D7F-C0BC-4B48-84A5-8CAEAE7931E4}"/>
              </a:ext>
            </a:extLst>
          </p:cNvPr>
          <p:cNvSpPr txBox="1"/>
          <p:nvPr/>
        </p:nvSpPr>
        <p:spPr>
          <a:xfrm>
            <a:off x="9467294" y="1146812"/>
            <a:ext cx="1696375" cy="276999"/>
          </a:xfrm>
          <a:prstGeom prst="rect">
            <a:avLst/>
          </a:prstGeom>
          <a:noFill/>
        </p:spPr>
        <p:txBody>
          <a:bodyPr wrap="square" rtlCol="0">
            <a:spAutoFit/>
          </a:bodyPr>
          <a:lstStyle/>
          <a:p>
            <a:r>
              <a:rPr lang="es-CO" sz="1200" dirty="0"/>
              <a:t>Máximo 100 caracteres</a:t>
            </a:r>
          </a:p>
        </p:txBody>
      </p:sp>
      <p:cxnSp>
        <p:nvCxnSpPr>
          <p:cNvPr id="42" name="Conector recto de flecha 41">
            <a:extLst>
              <a:ext uri="{FF2B5EF4-FFF2-40B4-BE49-F238E27FC236}">
                <a16:creationId xmlns:a16="http://schemas.microsoft.com/office/drawing/2014/main" id="{C0CBDD62-996C-4CE2-A214-9BDB34D47136}"/>
              </a:ext>
            </a:extLst>
          </p:cNvPr>
          <p:cNvCxnSpPr>
            <a:cxnSpLocks/>
          </p:cNvCxnSpPr>
          <p:nvPr/>
        </p:nvCxnSpPr>
        <p:spPr>
          <a:xfrm flipV="1">
            <a:off x="7356628" y="3861637"/>
            <a:ext cx="348448" cy="682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4DF3E391-B5B2-4EFC-8395-52E6DF59650D}"/>
              </a:ext>
            </a:extLst>
          </p:cNvPr>
          <p:cNvSpPr txBox="1"/>
          <p:nvPr/>
        </p:nvSpPr>
        <p:spPr>
          <a:xfrm>
            <a:off x="7770919" y="3005833"/>
            <a:ext cx="1696375" cy="830997"/>
          </a:xfrm>
          <a:prstGeom prst="rect">
            <a:avLst/>
          </a:prstGeom>
          <a:noFill/>
        </p:spPr>
        <p:txBody>
          <a:bodyPr wrap="square" rtlCol="0">
            <a:spAutoFit/>
          </a:bodyPr>
          <a:lstStyle/>
          <a:p>
            <a:r>
              <a:rPr lang="es-CO" sz="1200" dirty="0"/>
              <a:t>Se seleccionan varios proveedores, no hay limite, tienen que ser mínimo 2</a:t>
            </a:r>
          </a:p>
        </p:txBody>
      </p:sp>
      <p:sp>
        <p:nvSpPr>
          <p:cNvPr id="48" name="CuadroTexto 47">
            <a:extLst>
              <a:ext uri="{FF2B5EF4-FFF2-40B4-BE49-F238E27FC236}">
                <a16:creationId xmlns:a16="http://schemas.microsoft.com/office/drawing/2014/main" id="{2B9B2992-F838-46D9-9216-B7BD8BA1A9B6}"/>
              </a:ext>
            </a:extLst>
          </p:cNvPr>
          <p:cNvSpPr txBox="1"/>
          <p:nvPr/>
        </p:nvSpPr>
        <p:spPr>
          <a:xfrm>
            <a:off x="9290718" y="4640997"/>
            <a:ext cx="1855435" cy="461665"/>
          </a:xfrm>
          <a:prstGeom prst="rect">
            <a:avLst/>
          </a:prstGeom>
          <a:noFill/>
        </p:spPr>
        <p:txBody>
          <a:bodyPr wrap="square" rtlCol="0">
            <a:spAutoFit/>
          </a:bodyPr>
          <a:lstStyle/>
          <a:p>
            <a:r>
              <a:rPr lang="es-CO" sz="1200" dirty="0"/>
              <a:t>Seleccionar proveedor sin AHP</a:t>
            </a:r>
          </a:p>
        </p:txBody>
      </p:sp>
      <p:pic>
        <p:nvPicPr>
          <p:cNvPr id="49" name="Imagen 48">
            <a:extLst>
              <a:ext uri="{FF2B5EF4-FFF2-40B4-BE49-F238E27FC236}">
                <a16:creationId xmlns:a16="http://schemas.microsoft.com/office/drawing/2014/main" id="{9FB0364A-7C58-41E7-9C84-77B9D362EC19}"/>
              </a:ext>
            </a:extLst>
          </p:cNvPr>
          <p:cNvPicPr>
            <a:picLocks noChangeAspect="1"/>
          </p:cNvPicPr>
          <p:nvPr/>
        </p:nvPicPr>
        <p:blipFill rotWithShape="1">
          <a:blip r:embed="rId2"/>
          <a:srcRect l="67937" t="59936" r="30230" b="36025"/>
          <a:stretch/>
        </p:blipFill>
        <p:spPr>
          <a:xfrm>
            <a:off x="9753228" y="5122004"/>
            <a:ext cx="223424" cy="276999"/>
          </a:xfrm>
          <a:prstGeom prst="rect">
            <a:avLst/>
          </a:prstGeom>
        </p:spPr>
      </p:pic>
      <p:cxnSp>
        <p:nvCxnSpPr>
          <p:cNvPr id="51" name="Conector recto de flecha 50">
            <a:extLst>
              <a:ext uri="{FF2B5EF4-FFF2-40B4-BE49-F238E27FC236}">
                <a16:creationId xmlns:a16="http://schemas.microsoft.com/office/drawing/2014/main" id="{E76B7CD0-B8AA-4409-BBA2-B8D8D5F3BED3}"/>
              </a:ext>
            </a:extLst>
          </p:cNvPr>
          <p:cNvCxnSpPr>
            <a:cxnSpLocks/>
          </p:cNvCxnSpPr>
          <p:nvPr/>
        </p:nvCxnSpPr>
        <p:spPr>
          <a:xfrm flipV="1">
            <a:off x="9404780" y="4050088"/>
            <a:ext cx="226011" cy="60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uadroTexto 52">
            <a:extLst>
              <a:ext uri="{FF2B5EF4-FFF2-40B4-BE49-F238E27FC236}">
                <a16:creationId xmlns:a16="http://schemas.microsoft.com/office/drawing/2014/main" id="{E2F8F713-283C-448A-83EA-9310B5D77977}"/>
              </a:ext>
            </a:extLst>
          </p:cNvPr>
          <p:cNvSpPr txBox="1"/>
          <p:nvPr/>
        </p:nvSpPr>
        <p:spPr>
          <a:xfrm>
            <a:off x="9441747" y="1636620"/>
            <a:ext cx="2173922" cy="2123658"/>
          </a:xfrm>
          <a:prstGeom prst="rect">
            <a:avLst/>
          </a:prstGeom>
          <a:noFill/>
        </p:spPr>
        <p:txBody>
          <a:bodyPr wrap="square" rtlCol="0">
            <a:spAutoFit/>
          </a:bodyPr>
          <a:lstStyle/>
          <a:p>
            <a:r>
              <a:rPr lang="es-CO" sz="1200" dirty="0"/>
              <a:t>Lo selecciona directamente sin AHP. Si se marca </a:t>
            </a:r>
            <a:r>
              <a:rPr lang="es-CO" sz="1200" dirty="0" err="1"/>
              <a:t>aca</a:t>
            </a:r>
            <a:r>
              <a:rPr lang="es-CO" sz="1200" dirty="0"/>
              <a:t>, el </a:t>
            </a:r>
            <a:r>
              <a:rPr lang="es-CO" sz="1200" dirty="0" err="1"/>
              <a:t>check</a:t>
            </a:r>
            <a:r>
              <a:rPr lang="es-CO" sz="1200" dirty="0"/>
              <a:t> de “adicionar para selección </a:t>
            </a:r>
            <a:r>
              <a:rPr lang="es-CO" sz="1200" dirty="0" err="1"/>
              <a:t>ahp</a:t>
            </a:r>
            <a:r>
              <a:rPr lang="es-CO" sz="1200" dirty="0"/>
              <a:t> se bloquea” y </a:t>
            </a:r>
            <a:r>
              <a:rPr lang="es-CO" sz="1200" dirty="0" err="1"/>
              <a:t>visceversa</a:t>
            </a:r>
            <a:r>
              <a:rPr lang="es-CO" sz="1200" dirty="0"/>
              <a:t>.</a:t>
            </a:r>
          </a:p>
          <a:p>
            <a:r>
              <a:rPr lang="es-CO" sz="1200" dirty="0"/>
              <a:t>Si se presiona y se le da guardar no lo lleva a la vista 2, solo muestra un pop-up diciendo que se selecciono proveedor sin </a:t>
            </a:r>
            <a:r>
              <a:rPr lang="es-CO" sz="1200" dirty="0" err="1"/>
              <a:t>ahp</a:t>
            </a:r>
            <a:r>
              <a:rPr lang="es-CO" sz="1200" dirty="0"/>
              <a:t> (Le coloca al proveedor el estado: “esperando respuesta de aceptación”)</a:t>
            </a:r>
          </a:p>
        </p:txBody>
      </p:sp>
    </p:spTree>
    <p:extLst>
      <p:ext uri="{BB962C8B-B14F-4D97-AF65-F5344CB8AC3E}">
        <p14:creationId xmlns:p14="http://schemas.microsoft.com/office/powerpoint/2010/main" val="329600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660777" cy="369332"/>
          </a:xfrm>
          <a:prstGeom prst="rect">
            <a:avLst/>
          </a:prstGeom>
          <a:noFill/>
        </p:spPr>
        <p:txBody>
          <a:bodyPr wrap="square" rtlCol="0">
            <a:spAutoFit/>
          </a:bodyPr>
          <a:lstStyle/>
          <a:p>
            <a:r>
              <a:rPr lang="es-CO" dirty="0"/>
              <a:t>Selección de proveedores  vista 2</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727969" y="1118585"/>
            <a:ext cx="10635448" cy="54375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727969" y="1170218"/>
            <a:ext cx="2840855" cy="369332"/>
          </a:xfrm>
          <a:prstGeom prst="rect">
            <a:avLst/>
          </a:prstGeom>
          <a:noFill/>
        </p:spPr>
        <p:txBody>
          <a:bodyPr wrap="square" rtlCol="0">
            <a:spAutoFit/>
          </a:bodyPr>
          <a:lstStyle/>
          <a:p>
            <a:r>
              <a:rPr lang="es-CO" dirty="0"/>
              <a:t>Alternativas seleccionadas:</a:t>
            </a:r>
          </a:p>
        </p:txBody>
      </p:sp>
      <p:sp>
        <p:nvSpPr>
          <p:cNvPr id="34" name="Rectángulo 33">
            <a:extLst>
              <a:ext uri="{FF2B5EF4-FFF2-40B4-BE49-F238E27FC236}">
                <a16:creationId xmlns:a16="http://schemas.microsoft.com/office/drawing/2014/main" id="{6B9FD9E4-8E9B-4CB8-96E9-CF99EAD36FAA}"/>
              </a:ext>
            </a:extLst>
          </p:cNvPr>
          <p:cNvSpPr/>
          <p:nvPr/>
        </p:nvSpPr>
        <p:spPr>
          <a:xfrm>
            <a:off x="828583" y="1819689"/>
            <a:ext cx="10005133" cy="2051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9AD6C918-682C-4AFA-9744-8C048EEE7229}"/>
              </a:ext>
            </a:extLst>
          </p:cNvPr>
          <p:cNvSpPr txBox="1"/>
          <p:nvPr/>
        </p:nvSpPr>
        <p:spPr>
          <a:xfrm>
            <a:off x="1358284" y="2021731"/>
            <a:ext cx="1278385" cy="276999"/>
          </a:xfrm>
          <a:prstGeom prst="rect">
            <a:avLst/>
          </a:prstGeom>
          <a:noFill/>
        </p:spPr>
        <p:txBody>
          <a:bodyPr wrap="square" rtlCol="0">
            <a:spAutoFit/>
          </a:bodyPr>
          <a:lstStyle/>
          <a:p>
            <a:r>
              <a:rPr lang="es-CO" sz="1200" dirty="0"/>
              <a:t>NIT/CC</a:t>
            </a:r>
          </a:p>
        </p:txBody>
      </p:sp>
      <p:sp>
        <p:nvSpPr>
          <p:cNvPr id="37" name="CuadroTexto 36">
            <a:extLst>
              <a:ext uri="{FF2B5EF4-FFF2-40B4-BE49-F238E27FC236}">
                <a16:creationId xmlns:a16="http://schemas.microsoft.com/office/drawing/2014/main" id="{53EB3EF2-F902-48CF-83C3-197A75D2816D}"/>
              </a:ext>
            </a:extLst>
          </p:cNvPr>
          <p:cNvSpPr txBox="1"/>
          <p:nvPr/>
        </p:nvSpPr>
        <p:spPr>
          <a:xfrm>
            <a:off x="3217417" y="2056133"/>
            <a:ext cx="1278385" cy="276999"/>
          </a:xfrm>
          <a:prstGeom prst="rect">
            <a:avLst/>
          </a:prstGeom>
          <a:noFill/>
        </p:spPr>
        <p:txBody>
          <a:bodyPr wrap="square" rtlCol="0">
            <a:spAutoFit/>
          </a:bodyPr>
          <a:lstStyle/>
          <a:p>
            <a:r>
              <a:rPr lang="es-CO" sz="1200" dirty="0"/>
              <a:t>Nombre</a:t>
            </a:r>
          </a:p>
        </p:txBody>
      </p:sp>
      <p:sp>
        <p:nvSpPr>
          <p:cNvPr id="40" name="CuadroTexto 39">
            <a:extLst>
              <a:ext uri="{FF2B5EF4-FFF2-40B4-BE49-F238E27FC236}">
                <a16:creationId xmlns:a16="http://schemas.microsoft.com/office/drawing/2014/main" id="{5AAB0EC5-925C-4683-A58C-70CDFBA00626}"/>
              </a:ext>
            </a:extLst>
          </p:cNvPr>
          <p:cNvSpPr txBox="1"/>
          <p:nvPr/>
        </p:nvSpPr>
        <p:spPr>
          <a:xfrm>
            <a:off x="1424866" y="2387538"/>
            <a:ext cx="1278385" cy="276999"/>
          </a:xfrm>
          <a:prstGeom prst="rect">
            <a:avLst/>
          </a:prstGeom>
          <a:noFill/>
        </p:spPr>
        <p:txBody>
          <a:bodyPr wrap="square" rtlCol="0">
            <a:spAutoFit/>
          </a:bodyPr>
          <a:lstStyle/>
          <a:p>
            <a:r>
              <a:rPr lang="es-CO" sz="1200" dirty="0"/>
              <a:t>123</a:t>
            </a:r>
          </a:p>
        </p:txBody>
      </p:sp>
      <p:sp>
        <p:nvSpPr>
          <p:cNvPr id="41" name="CuadroTexto 40">
            <a:extLst>
              <a:ext uri="{FF2B5EF4-FFF2-40B4-BE49-F238E27FC236}">
                <a16:creationId xmlns:a16="http://schemas.microsoft.com/office/drawing/2014/main" id="{540D48B1-5319-4E60-9F62-6AAE304CADA1}"/>
              </a:ext>
            </a:extLst>
          </p:cNvPr>
          <p:cNvSpPr txBox="1"/>
          <p:nvPr/>
        </p:nvSpPr>
        <p:spPr>
          <a:xfrm>
            <a:off x="3337634" y="2387538"/>
            <a:ext cx="1278385" cy="276999"/>
          </a:xfrm>
          <a:prstGeom prst="rect">
            <a:avLst/>
          </a:prstGeom>
          <a:noFill/>
        </p:spPr>
        <p:txBody>
          <a:bodyPr wrap="square" rtlCol="0">
            <a:spAutoFit/>
          </a:bodyPr>
          <a:lstStyle/>
          <a:p>
            <a:r>
              <a:rPr lang="es-CO" sz="1200" dirty="0" err="1"/>
              <a:t>Andres</a:t>
            </a:r>
            <a:endParaRPr lang="es-CO" sz="1200" dirty="0"/>
          </a:p>
        </p:txBody>
      </p:sp>
      <p:cxnSp>
        <p:nvCxnSpPr>
          <p:cNvPr id="42" name="Conector recto 41">
            <a:extLst>
              <a:ext uri="{FF2B5EF4-FFF2-40B4-BE49-F238E27FC236}">
                <a16:creationId xmlns:a16="http://schemas.microsoft.com/office/drawing/2014/main" id="{0FCCD463-E76A-419C-A09A-BAE64F35E7E6}"/>
              </a:ext>
            </a:extLst>
          </p:cNvPr>
          <p:cNvCxnSpPr/>
          <p:nvPr/>
        </p:nvCxnSpPr>
        <p:spPr>
          <a:xfrm>
            <a:off x="1450761" y="2664537"/>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C22D200B-125F-4C5A-BDF4-3F0E56A53CEE}"/>
              </a:ext>
            </a:extLst>
          </p:cNvPr>
          <p:cNvCxnSpPr/>
          <p:nvPr/>
        </p:nvCxnSpPr>
        <p:spPr>
          <a:xfrm>
            <a:off x="1450761" y="2333132"/>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241CBCE9-9334-4C3C-A678-EEA3AF382CD8}"/>
              </a:ext>
            </a:extLst>
          </p:cNvPr>
          <p:cNvSpPr txBox="1"/>
          <p:nvPr/>
        </p:nvSpPr>
        <p:spPr>
          <a:xfrm>
            <a:off x="1424866" y="2716592"/>
            <a:ext cx="1278385" cy="276999"/>
          </a:xfrm>
          <a:prstGeom prst="rect">
            <a:avLst/>
          </a:prstGeom>
          <a:noFill/>
        </p:spPr>
        <p:txBody>
          <a:bodyPr wrap="square" rtlCol="0">
            <a:spAutoFit/>
          </a:bodyPr>
          <a:lstStyle/>
          <a:p>
            <a:r>
              <a:rPr lang="es-CO" sz="1200" dirty="0"/>
              <a:t>456</a:t>
            </a:r>
          </a:p>
        </p:txBody>
      </p:sp>
      <p:sp>
        <p:nvSpPr>
          <p:cNvPr id="46" name="CuadroTexto 45">
            <a:extLst>
              <a:ext uri="{FF2B5EF4-FFF2-40B4-BE49-F238E27FC236}">
                <a16:creationId xmlns:a16="http://schemas.microsoft.com/office/drawing/2014/main" id="{23393123-9696-4442-9C0B-4ED9FC113CD0}"/>
              </a:ext>
            </a:extLst>
          </p:cNvPr>
          <p:cNvSpPr txBox="1"/>
          <p:nvPr/>
        </p:nvSpPr>
        <p:spPr>
          <a:xfrm>
            <a:off x="3337634" y="2716592"/>
            <a:ext cx="1278385" cy="276999"/>
          </a:xfrm>
          <a:prstGeom prst="rect">
            <a:avLst/>
          </a:prstGeom>
          <a:noFill/>
        </p:spPr>
        <p:txBody>
          <a:bodyPr wrap="square" rtlCol="0">
            <a:spAutoFit/>
          </a:bodyPr>
          <a:lstStyle/>
          <a:p>
            <a:r>
              <a:rPr lang="es-CO" sz="1200" dirty="0"/>
              <a:t>Felipe</a:t>
            </a:r>
          </a:p>
        </p:txBody>
      </p:sp>
      <p:cxnSp>
        <p:nvCxnSpPr>
          <p:cNvPr id="47" name="Conector recto 46">
            <a:extLst>
              <a:ext uri="{FF2B5EF4-FFF2-40B4-BE49-F238E27FC236}">
                <a16:creationId xmlns:a16="http://schemas.microsoft.com/office/drawing/2014/main" id="{A012CC9A-4291-47DC-9240-B1FD01CDBE71}"/>
              </a:ext>
            </a:extLst>
          </p:cNvPr>
          <p:cNvCxnSpPr/>
          <p:nvPr/>
        </p:nvCxnSpPr>
        <p:spPr>
          <a:xfrm>
            <a:off x="1450761" y="299359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36C3BFFA-B6D0-4B70-8E6A-0EE0763D9729}"/>
              </a:ext>
            </a:extLst>
          </p:cNvPr>
          <p:cNvCxnSpPr/>
          <p:nvPr/>
        </p:nvCxnSpPr>
        <p:spPr>
          <a:xfrm>
            <a:off x="1450761" y="2662186"/>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FDC5D22C-928F-4FFA-B92C-EA6B6015B742}"/>
              </a:ext>
            </a:extLst>
          </p:cNvPr>
          <p:cNvSpPr txBox="1"/>
          <p:nvPr/>
        </p:nvSpPr>
        <p:spPr>
          <a:xfrm>
            <a:off x="1424866" y="3061088"/>
            <a:ext cx="1278385" cy="276999"/>
          </a:xfrm>
          <a:prstGeom prst="rect">
            <a:avLst/>
          </a:prstGeom>
          <a:noFill/>
        </p:spPr>
        <p:txBody>
          <a:bodyPr wrap="square" rtlCol="0">
            <a:spAutoFit/>
          </a:bodyPr>
          <a:lstStyle/>
          <a:p>
            <a:r>
              <a:rPr lang="es-CO" sz="1200" dirty="0"/>
              <a:t>789</a:t>
            </a:r>
          </a:p>
        </p:txBody>
      </p:sp>
      <p:sp>
        <p:nvSpPr>
          <p:cNvPr id="51" name="CuadroTexto 50">
            <a:extLst>
              <a:ext uri="{FF2B5EF4-FFF2-40B4-BE49-F238E27FC236}">
                <a16:creationId xmlns:a16="http://schemas.microsoft.com/office/drawing/2014/main" id="{766F8155-0D94-4BDC-A78A-53CEC41E2907}"/>
              </a:ext>
            </a:extLst>
          </p:cNvPr>
          <p:cNvSpPr txBox="1"/>
          <p:nvPr/>
        </p:nvSpPr>
        <p:spPr>
          <a:xfrm>
            <a:off x="3337634" y="3061088"/>
            <a:ext cx="1278385" cy="276999"/>
          </a:xfrm>
          <a:prstGeom prst="rect">
            <a:avLst/>
          </a:prstGeom>
          <a:noFill/>
        </p:spPr>
        <p:txBody>
          <a:bodyPr wrap="square" rtlCol="0">
            <a:spAutoFit/>
          </a:bodyPr>
          <a:lstStyle/>
          <a:p>
            <a:r>
              <a:rPr lang="es-CO" sz="1200" dirty="0"/>
              <a:t>Milena</a:t>
            </a:r>
          </a:p>
        </p:txBody>
      </p:sp>
      <p:cxnSp>
        <p:nvCxnSpPr>
          <p:cNvPr id="52" name="Conector recto 51">
            <a:extLst>
              <a:ext uri="{FF2B5EF4-FFF2-40B4-BE49-F238E27FC236}">
                <a16:creationId xmlns:a16="http://schemas.microsoft.com/office/drawing/2014/main" id="{4D20B29F-55F8-4CDD-841C-A9BE197047E7}"/>
              </a:ext>
            </a:extLst>
          </p:cNvPr>
          <p:cNvCxnSpPr/>
          <p:nvPr/>
        </p:nvCxnSpPr>
        <p:spPr>
          <a:xfrm>
            <a:off x="1450761" y="3338087"/>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0B698F33-F5D8-4CBB-A1FD-66968D57EBBB}"/>
              </a:ext>
            </a:extLst>
          </p:cNvPr>
          <p:cNvCxnSpPr/>
          <p:nvPr/>
        </p:nvCxnSpPr>
        <p:spPr>
          <a:xfrm>
            <a:off x="1450761" y="3006682"/>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tángulo 53">
            <a:extLst>
              <a:ext uri="{FF2B5EF4-FFF2-40B4-BE49-F238E27FC236}">
                <a16:creationId xmlns:a16="http://schemas.microsoft.com/office/drawing/2014/main" id="{6CECBCD9-3BFB-41B5-AEE1-5CAA3371ED83}"/>
              </a:ext>
            </a:extLst>
          </p:cNvPr>
          <p:cNvSpPr/>
          <p:nvPr/>
        </p:nvSpPr>
        <p:spPr>
          <a:xfrm>
            <a:off x="828582" y="4444092"/>
            <a:ext cx="10005133" cy="1663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CuadroTexto 54">
            <a:extLst>
              <a:ext uri="{FF2B5EF4-FFF2-40B4-BE49-F238E27FC236}">
                <a16:creationId xmlns:a16="http://schemas.microsoft.com/office/drawing/2014/main" id="{348BD588-78CA-4B2E-8B45-70D909CD882B}"/>
              </a:ext>
            </a:extLst>
          </p:cNvPr>
          <p:cNvSpPr txBox="1"/>
          <p:nvPr/>
        </p:nvSpPr>
        <p:spPr>
          <a:xfrm>
            <a:off x="828582" y="4014072"/>
            <a:ext cx="2840855" cy="369332"/>
          </a:xfrm>
          <a:prstGeom prst="rect">
            <a:avLst/>
          </a:prstGeom>
          <a:noFill/>
        </p:spPr>
        <p:txBody>
          <a:bodyPr wrap="square" rtlCol="0">
            <a:spAutoFit/>
          </a:bodyPr>
          <a:lstStyle/>
          <a:p>
            <a:r>
              <a:rPr lang="es-CO" dirty="0"/>
              <a:t>Criterios de selección:</a:t>
            </a:r>
          </a:p>
        </p:txBody>
      </p:sp>
      <p:sp>
        <p:nvSpPr>
          <p:cNvPr id="56" name="CuadroTexto 55">
            <a:extLst>
              <a:ext uri="{FF2B5EF4-FFF2-40B4-BE49-F238E27FC236}">
                <a16:creationId xmlns:a16="http://schemas.microsoft.com/office/drawing/2014/main" id="{D939D34E-44B5-4E06-BF8A-2D8F2BB36012}"/>
              </a:ext>
            </a:extLst>
          </p:cNvPr>
          <p:cNvSpPr txBox="1"/>
          <p:nvPr/>
        </p:nvSpPr>
        <p:spPr>
          <a:xfrm>
            <a:off x="1265807" y="4702831"/>
            <a:ext cx="1278385" cy="276999"/>
          </a:xfrm>
          <a:prstGeom prst="rect">
            <a:avLst/>
          </a:prstGeom>
          <a:noFill/>
        </p:spPr>
        <p:txBody>
          <a:bodyPr wrap="square" rtlCol="0">
            <a:spAutoFit/>
          </a:bodyPr>
          <a:lstStyle/>
          <a:p>
            <a:r>
              <a:rPr lang="es-CO" sz="1200" dirty="0"/>
              <a:t>Criterio</a:t>
            </a:r>
          </a:p>
        </p:txBody>
      </p:sp>
      <p:sp>
        <p:nvSpPr>
          <p:cNvPr id="57" name="CuadroTexto 56">
            <a:extLst>
              <a:ext uri="{FF2B5EF4-FFF2-40B4-BE49-F238E27FC236}">
                <a16:creationId xmlns:a16="http://schemas.microsoft.com/office/drawing/2014/main" id="{ACB509B7-5714-423E-9A19-20268813EF89}"/>
              </a:ext>
            </a:extLst>
          </p:cNvPr>
          <p:cNvSpPr txBox="1"/>
          <p:nvPr/>
        </p:nvSpPr>
        <p:spPr>
          <a:xfrm>
            <a:off x="3124940" y="4737233"/>
            <a:ext cx="1278385" cy="276999"/>
          </a:xfrm>
          <a:prstGeom prst="rect">
            <a:avLst/>
          </a:prstGeom>
          <a:noFill/>
        </p:spPr>
        <p:txBody>
          <a:bodyPr wrap="square" rtlCol="0">
            <a:spAutoFit/>
          </a:bodyPr>
          <a:lstStyle/>
          <a:p>
            <a:r>
              <a:rPr lang="es-CO" sz="1200" dirty="0"/>
              <a:t>Descripción</a:t>
            </a:r>
          </a:p>
        </p:txBody>
      </p:sp>
      <p:sp>
        <p:nvSpPr>
          <p:cNvPr id="58" name="CuadroTexto 57">
            <a:extLst>
              <a:ext uri="{FF2B5EF4-FFF2-40B4-BE49-F238E27FC236}">
                <a16:creationId xmlns:a16="http://schemas.microsoft.com/office/drawing/2014/main" id="{DB925B2C-05DC-48A6-8E73-CA00ACE40F04}"/>
              </a:ext>
            </a:extLst>
          </p:cNvPr>
          <p:cNvSpPr txBox="1"/>
          <p:nvPr/>
        </p:nvSpPr>
        <p:spPr>
          <a:xfrm>
            <a:off x="1332389" y="5068638"/>
            <a:ext cx="1278385" cy="276999"/>
          </a:xfrm>
          <a:prstGeom prst="rect">
            <a:avLst/>
          </a:prstGeom>
          <a:noFill/>
        </p:spPr>
        <p:txBody>
          <a:bodyPr wrap="square" rtlCol="0">
            <a:spAutoFit/>
          </a:bodyPr>
          <a:lstStyle/>
          <a:p>
            <a:r>
              <a:rPr lang="es-CO" sz="1200" dirty="0"/>
              <a:t>1</a:t>
            </a:r>
          </a:p>
        </p:txBody>
      </p:sp>
      <p:sp>
        <p:nvSpPr>
          <p:cNvPr id="59" name="CuadroTexto 58">
            <a:extLst>
              <a:ext uri="{FF2B5EF4-FFF2-40B4-BE49-F238E27FC236}">
                <a16:creationId xmlns:a16="http://schemas.microsoft.com/office/drawing/2014/main" id="{9DEB085B-7A48-4877-8D03-BBA97AE6F4A2}"/>
              </a:ext>
            </a:extLst>
          </p:cNvPr>
          <p:cNvSpPr txBox="1"/>
          <p:nvPr/>
        </p:nvSpPr>
        <p:spPr>
          <a:xfrm>
            <a:off x="3245157" y="5068638"/>
            <a:ext cx="1939402" cy="276999"/>
          </a:xfrm>
          <a:prstGeom prst="rect">
            <a:avLst/>
          </a:prstGeom>
          <a:noFill/>
        </p:spPr>
        <p:txBody>
          <a:bodyPr wrap="square" rtlCol="0">
            <a:spAutoFit/>
          </a:bodyPr>
          <a:lstStyle/>
          <a:p>
            <a:r>
              <a:rPr lang="es-CO" sz="1200" dirty="0"/>
              <a:t>Calidad del material</a:t>
            </a:r>
          </a:p>
        </p:txBody>
      </p:sp>
      <p:cxnSp>
        <p:nvCxnSpPr>
          <p:cNvPr id="60" name="Conector recto 59">
            <a:extLst>
              <a:ext uri="{FF2B5EF4-FFF2-40B4-BE49-F238E27FC236}">
                <a16:creationId xmlns:a16="http://schemas.microsoft.com/office/drawing/2014/main" id="{B109B358-42BF-4F56-95DB-119A5067FFBC}"/>
              </a:ext>
            </a:extLst>
          </p:cNvPr>
          <p:cNvCxnSpPr/>
          <p:nvPr/>
        </p:nvCxnSpPr>
        <p:spPr>
          <a:xfrm>
            <a:off x="1358284" y="5345637"/>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984831DB-D81A-4DEE-AA3E-184887AB1393}"/>
              </a:ext>
            </a:extLst>
          </p:cNvPr>
          <p:cNvCxnSpPr/>
          <p:nvPr/>
        </p:nvCxnSpPr>
        <p:spPr>
          <a:xfrm>
            <a:off x="1358284" y="5014232"/>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CuadroTexto 61">
            <a:extLst>
              <a:ext uri="{FF2B5EF4-FFF2-40B4-BE49-F238E27FC236}">
                <a16:creationId xmlns:a16="http://schemas.microsoft.com/office/drawing/2014/main" id="{B4E7A21B-1FDF-4433-87EC-945559AAD9BB}"/>
              </a:ext>
            </a:extLst>
          </p:cNvPr>
          <p:cNvSpPr txBox="1"/>
          <p:nvPr/>
        </p:nvSpPr>
        <p:spPr>
          <a:xfrm>
            <a:off x="1332389" y="5397692"/>
            <a:ext cx="1278385" cy="276999"/>
          </a:xfrm>
          <a:prstGeom prst="rect">
            <a:avLst/>
          </a:prstGeom>
          <a:noFill/>
        </p:spPr>
        <p:txBody>
          <a:bodyPr wrap="square" rtlCol="0">
            <a:spAutoFit/>
          </a:bodyPr>
          <a:lstStyle/>
          <a:p>
            <a:r>
              <a:rPr lang="es-CO" sz="1200" dirty="0"/>
              <a:t>2</a:t>
            </a:r>
          </a:p>
        </p:txBody>
      </p:sp>
      <p:sp>
        <p:nvSpPr>
          <p:cNvPr id="63" name="CuadroTexto 62">
            <a:extLst>
              <a:ext uri="{FF2B5EF4-FFF2-40B4-BE49-F238E27FC236}">
                <a16:creationId xmlns:a16="http://schemas.microsoft.com/office/drawing/2014/main" id="{BCF7D89E-445E-44E3-B3F8-9D917597C30B}"/>
              </a:ext>
            </a:extLst>
          </p:cNvPr>
          <p:cNvSpPr txBox="1"/>
          <p:nvPr/>
        </p:nvSpPr>
        <p:spPr>
          <a:xfrm>
            <a:off x="3245157" y="5397692"/>
            <a:ext cx="2850843" cy="276999"/>
          </a:xfrm>
          <a:prstGeom prst="rect">
            <a:avLst/>
          </a:prstGeom>
          <a:noFill/>
        </p:spPr>
        <p:txBody>
          <a:bodyPr wrap="square" rtlCol="0">
            <a:spAutoFit/>
          </a:bodyPr>
          <a:lstStyle/>
          <a:p>
            <a:r>
              <a:rPr lang="es-CO" sz="1200" dirty="0"/>
              <a:t>Precios oportunos</a:t>
            </a:r>
          </a:p>
        </p:txBody>
      </p:sp>
      <p:cxnSp>
        <p:nvCxnSpPr>
          <p:cNvPr id="64" name="Conector recto 63">
            <a:extLst>
              <a:ext uri="{FF2B5EF4-FFF2-40B4-BE49-F238E27FC236}">
                <a16:creationId xmlns:a16="http://schemas.microsoft.com/office/drawing/2014/main" id="{1F61D9C3-BA86-4999-B478-3C109C9DB88C}"/>
              </a:ext>
            </a:extLst>
          </p:cNvPr>
          <p:cNvCxnSpPr/>
          <p:nvPr/>
        </p:nvCxnSpPr>
        <p:spPr>
          <a:xfrm>
            <a:off x="1358284" y="5674691"/>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A2D910F6-4000-41E3-8F40-987B9C9C33F7}"/>
              </a:ext>
            </a:extLst>
          </p:cNvPr>
          <p:cNvCxnSpPr/>
          <p:nvPr/>
        </p:nvCxnSpPr>
        <p:spPr>
          <a:xfrm>
            <a:off x="1358284" y="5343286"/>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14C843FD-531B-4060-AE8B-06C9038AAA21}"/>
              </a:ext>
            </a:extLst>
          </p:cNvPr>
          <p:cNvSpPr txBox="1"/>
          <p:nvPr/>
        </p:nvSpPr>
        <p:spPr>
          <a:xfrm>
            <a:off x="1332389" y="5742188"/>
            <a:ext cx="1278385" cy="276999"/>
          </a:xfrm>
          <a:prstGeom prst="rect">
            <a:avLst/>
          </a:prstGeom>
          <a:noFill/>
        </p:spPr>
        <p:txBody>
          <a:bodyPr wrap="square" rtlCol="0">
            <a:spAutoFit/>
          </a:bodyPr>
          <a:lstStyle/>
          <a:p>
            <a:r>
              <a:rPr lang="es-CO" sz="1200" dirty="0"/>
              <a:t>3</a:t>
            </a:r>
          </a:p>
        </p:txBody>
      </p:sp>
      <p:sp>
        <p:nvSpPr>
          <p:cNvPr id="67" name="CuadroTexto 66">
            <a:extLst>
              <a:ext uri="{FF2B5EF4-FFF2-40B4-BE49-F238E27FC236}">
                <a16:creationId xmlns:a16="http://schemas.microsoft.com/office/drawing/2014/main" id="{A0EEA33F-4D20-40F2-ACAA-76074DC431B8}"/>
              </a:ext>
            </a:extLst>
          </p:cNvPr>
          <p:cNvSpPr txBox="1"/>
          <p:nvPr/>
        </p:nvSpPr>
        <p:spPr>
          <a:xfrm>
            <a:off x="3245157" y="5742188"/>
            <a:ext cx="1939402" cy="276999"/>
          </a:xfrm>
          <a:prstGeom prst="rect">
            <a:avLst/>
          </a:prstGeom>
          <a:noFill/>
        </p:spPr>
        <p:txBody>
          <a:bodyPr wrap="square" rtlCol="0">
            <a:spAutoFit/>
          </a:bodyPr>
          <a:lstStyle/>
          <a:p>
            <a:r>
              <a:rPr lang="es-CO" sz="1200" dirty="0"/>
              <a:t>Entregas oportunas</a:t>
            </a:r>
          </a:p>
        </p:txBody>
      </p:sp>
      <p:cxnSp>
        <p:nvCxnSpPr>
          <p:cNvPr id="68" name="Conector recto 67">
            <a:extLst>
              <a:ext uri="{FF2B5EF4-FFF2-40B4-BE49-F238E27FC236}">
                <a16:creationId xmlns:a16="http://schemas.microsoft.com/office/drawing/2014/main" id="{6662D557-E57F-4D24-A01D-B7852C87C462}"/>
              </a:ext>
            </a:extLst>
          </p:cNvPr>
          <p:cNvCxnSpPr/>
          <p:nvPr/>
        </p:nvCxnSpPr>
        <p:spPr>
          <a:xfrm>
            <a:off x="1358284" y="6019187"/>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ector recto 68">
            <a:extLst>
              <a:ext uri="{FF2B5EF4-FFF2-40B4-BE49-F238E27FC236}">
                <a16:creationId xmlns:a16="http://schemas.microsoft.com/office/drawing/2014/main" id="{B365D50F-83F5-4E46-A7AE-824D009764D4}"/>
              </a:ext>
            </a:extLst>
          </p:cNvPr>
          <p:cNvCxnSpPr/>
          <p:nvPr/>
        </p:nvCxnSpPr>
        <p:spPr>
          <a:xfrm>
            <a:off x="1358284" y="5687782"/>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3B2D4A55-21B8-4C74-87DE-C2C31FD84037}"/>
              </a:ext>
            </a:extLst>
          </p:cNvPr>
          <p:cNvCxnSpPr>
            <a:cxnSpLocks/>
          </p:cNvCxnSpPr>
          <p:nvPr/>
        </p:nvCxnSpPr>
        <p:spPr>
          <a:xfrm flipV="1">
            <a:off x="5779363" y="4243526"/>
            <a:ext cx="2009314" cy="577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uadroTexto 70">
            <a:extLst>
              <a:ext uri="{FF2B5EF4-FFF2-40B4-BE49-F238E27FC236}">
                <a16:creationId xmlns:a16="http://schemas.microsoft.com/office/drawing/2014/main" id="{EC0C1344-FAC7-4CE3-A1AF-D9879F971A87}"/>
              </a:ext>
            </a:extLst>
          </p:cNvPr>
          <p:cNvSpPr txBox="1"/>
          <p:nvPr/>
        </p:nvSpPr>
        <p:spPr>
          <a:xfrm>
            <a:off x="8177810" y="3853867"/>
            <a:ext cx="3144177" cy="646331"/>
          </a:xfrm>
          <a:prstGeom prst="rect">
            <a:avLst/>
          </a:prstGeom>
          <a:noFill/>
        </p:spPr>
        <p:txBody>
          <a:bodyPr wrap="square" rtlCol="0">
            <a:spAutoFit/>
          </a:bodyPr>
          <a:lstStyle/>
          <a:p>
            <a:r>
              <a:rPr lang="es-CO" sz="1200" dirty="0"/>
              <a:t>Estos no tienen peso, en </a:t>
            </a:r>
            <a:r>
              <a:rPr lang="es-CO" sz="1200" dirty="0" err="1"/>
              <a:t>ahp</a:t>
            </a:r>
            <a:r>
              <a:rPr lang="es-CO" sz="1200" dirty="0"/>
              <a:t> no se les da peso. Los criterios se agregan o quitan por base de datos</a:t>
            </a:r>
          </a:p>
        </p:txBody>
      </p:sp>
      <p:sp>
        <p:nvSpPr>
          <p:cNvPr id="72" name="CuadroTexto 71">
            <a:extLst>
              <a:ext uri="{FF2B5EF4-FFF2-40B4-BE49-F238E27FC236}">
                <a16:creationId xmlns:a16="http://schemas.microsoft.com/office/drawing/2014/main" id="{3106BE73-EB2C-4895-BACF-EF72339611C3}"/>
              </a:ext>
            </a:extLst>
          </p:cNvPr>
          <p:cNvSpPr txBox="1"/>
          <p:nvPr/>
        </p:nvSpPr>
        <p:spPr>
          <a:xfrm>
            <a:off x="9555330" y="6200585"/>
            <a:ext cx="1278385" cy="276999"/>
          </a:xfrm>
          <a:prstGeom prst="rect">
            <a:avLst/>
          </a:prstGeom>
          <a:noFill/>
          <a:ln>
            <a:solidFill>
              <a:schemeClr val="tx1"/>
            </a:solidFill>
          </a:ln>
        </p:spPr>
        <p:txBody>
          <a:bodyPr wrap="square" rtlCol="0">
            <a:spAutoFit/>
          </a:bodyPr>
          <a:lstStyle/>
          <a:p>
            <a:r>
              <a:rPr lang="es-CO" sz="1200" dirty="0"/>
              <a:t>Siguiente</a:t>
            </a:r>
          </a:p>
        </p:txBody>
      </p:sp>
      <p:sp>
        <p:nvSpPr>
          <p:cNvPr id="73" name="CuadroTexto 72">
            <a:extLst>
              <a:ext uri="{FF2B5EF4-FFF2-40B4-BE49-F238E27FC236}">
                <a16:creationId xmlns:a16="http://schemas.microsoft.com/office/drawing/2014/main" id="{C4A46D43-B723-456E-8B71-3BE8D198D8AA}"/>
              </a:ext>
            </a:extLst>
          </p:cNvPr>
          <p:cNvSpPr txBox="1"/>
          <p:nvPr/>
        </p:nvSpPr>
        <p:spPr>
          <a:xfrm>
            <a:off x="1034247" y="6175401"/>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cxnSp>
        <p:nvCxnSpPr>
          <p:cNvPr id="74" name="Conector recto 73">
            <a:extLst>
              <a:ext uri="{FF2B5EF4-FFF2-40B4-BE49-F238E27FC236}">
                <a16:creationId xmlns:a16="http://schemas.microsoft.com/office/drawing/2014/main" id="{12F97319-347A-415B-8A76-73CC8DE25D49}"/>
              </a:ext>
            </a:extLst>
          </p:cNvPr>
          <p:cNvCxnSpPr/>
          <p:nvPr/>
        </p:nvCxnSpPr>
        <p:spPr>
          <a:xfrm>
            <a:off x="1450761" y="3337238"/>
            <a:ext cx="7048870"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CuadroTexto 74">
            <a:extLst>
              <a:ext uri="{FF2B5EF4-FFF2-40B4-BE49-F238E27FC236}">
                <a16:creationId xmlns:a16="http://schemas.microsoft.com/office/drawing/2014/main" id="{BFE452E6-E595-4356-9131-1BCBFD4B3D08}"/>
              </a:ext>
            </a:extLst>
          </p:cNvPr>
          <p:cNvSpPr txBox="1"/>
          <p:nvPr/>
        </p:nvSpPr>
        <p:spPr>
          <a:xfrm>
            <a:off x="1424866" y="3404735"/>
            <a:ext cx="1278385" cy="276999"/>
          </a:xfrm>
          <a:prstGeom prst="rect">
            <a:avLst/>
          </a:prstGeom>
          <a:noFill/>
        </p:spPr>
        <p:txBody>
          <a:bodyPr wrap="square" rtlCol="0">
            <a:spAutoFit/>
          </a:bodyPr>
          <a:lstStyle/>
          <a:p>
            <a:r>
              <a:rPr lang="es-CO" sz="1200" dirty="0"/>
              <a:t>101112</a:t>
            </a:r>
          </a:p>
        </p:txBody>
      </p:sp>
      <p:sp>
        <p:nvSpPr>
          <p:cNvPr id="76" name="CuadroTexto 75">
            <a:extLst>
              <a:ext uri="{FF2B5EF4-FFF2-40B4-BE49-F238E27FC236}">
                <a16:creationId xmlns:a16="http://schemas.microsoft.com/office/drawing/2014/main" id="{919AA186-B13C-4404-9466-415CAB9161C5}"/>
              </a:ext>
            </a:extLst>
          </p:cNvPr>
          <p:cNvSpPr txBox="1"/>
          <p:nvPr/>
        </p:nvSpPr>
        <p:spPr>
          <a:xfrm>
            <a:off x="3337634" y="3404735"/>
            <a:ext cx="1278385" cy="276999"/>
          </a:xfrm>
          <a:prstGeom prst="rect">
            <a:avLst/>
          </a:prstGeom>
          <a:noFill/>
        </p:spPr>
        <p:txBody>
          <a:bodyPr wrap="square" rtlCol="0">
            <a:spAutoFit/>
          </a:bodyPr>
          <a:lstStyle/>
          <a:p>
            <a:r>
              <a:rPr lang="es-CO" sz="1200" dirty="0"/>
              <a:t>Ana</a:t>
            </a:r>
          </a:p>
        </p:txBody>
      </p:sp>
      <p:cxnSp>
        <p:nvCxnSpPr>
          <p:cNvPr id="77" name="Conector recto 76">
            <a:extLst>
              <a:ext uri="{FF2B5EF4-FFF2-40B4-BE49-F238E27FC236}">
                <a16:creationId xmlns:a16="http://schemas.microsoft.com/office/drawing/2014/main" id="{F2BBC102-BFD5-44D7-B246-37D5D93DA0D2}"/>
              </a:ext>
            </a:extLst>
          </p:cNvPr>
          <p:cNvCxnSpPr/>
          <p:nvPr/>
        </p:nvCxnSpPr>
        <p:spPr>
          <a:xfrm>
            <a:off x="1450761" y="3681734"/>
            <a:ext cx="7048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49162AD0-3229-4AEB-9C90-5011546BA8C6}"/>
              </a:ext>
            </a:extLst>
          </p:cNvPr>
          <p:cNvCxnSpPr/>
          <p:nvPr/>
        </p:nvCxnSpPr>
        <p:spPr>
          <a:xfrm>
            <a:off x="1450761" y="3350329"/>
            <a:ext cx="70488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4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403325" cy="369332"/>
          </a:xfrm>
          <a:prstGeom prst="rect">
            <a:avLst/>
          </a:prstGeom>
          <a:noFill/>
        </p:spPr>
        <p:txBody>
          <a:bodyPr wrap="square" rtlCol="0">
            <a:spAutoFit/>
          </a:bodyPr>
          <a:lstStyle/>
          <a:p>
            <a:r>
              <a:rPr lang="es-CO" dirty="0"/>
              <a:t>Selección de proveedores vista 3</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532660" y="1691313"/>
            <a:ext cx="11256886" cy="4864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532660" y="1742946"/>
            <a:ext cx="3764132" cy="369332"/>
          </a:xfrm>
          <a:prstGeom prst="rect">
            <a:avLst/>
          </a:prstGeom>
          <a:noFill/>
        </p:spPr>
        <p:txBody>
          <a:bodyPr wrap="square" rtlCol="0">
            <a:spAutoFit/>
          </a:bodyPr>
          <a:lstStyle/>
          <a:p>
            <a:r>
              <a:rPr lang="es-CO" dirty="0"/>
              <a:t>Ponderar alternativas vs criterios</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10824840" y="6281796"/>
            <a:ext cx="1278385" cy="276999"/>
          </a:xfrm>
          <a:prstGeom prst="rect">
            <a:avLst/>
          </a:prstGeom>
          <a:noFill/>
        </p:spPr>
        <p:txBody>
          <a:bodyPr wrap="square" rtlCol="0">
            <a:spAutoFit/>
          </a:bodyPr>
          <a:lstStyle/>
          <a:p>
            <a:r>
              <a:rPr lang="es-CO" sz="1200" dirty="0"/>
              <a:t>Guardar</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818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a:t>
            </a:r>
            <a:r>
              <a:rPr lang="es-CO" sz="1200" dirty="0" err="1"/>
              <a:t>seleccion</a:t>
            </a:r>
            <a:endParaRPr lang="es-CO" sz="1200" dirty="0"/>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CuadroTexto 42">
            <a:extLst>
              <a:ext uri="{FF2B5EF4-FFF2-40B4-BE49-F238E27FC236}">
                <a16:creationId xmlns:a16="http://schemas.microsoft.com/office/drawing/2014/main" id="{AA5FC2BB-F2E6-4D40-B1A3-10C693AFE14A}"/>
              </a:ext>
            </a:extLst>
          </p:cNvPr>
          <p:cNvSpPr txBox="1"/>
          <p:nvPr/>
        </p:nvSpPr>
        <p:spPr>
          <a:xfrm>
            <a:off x="1034247" y="6175401"/>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graphicFrame>
        <p:nvGraphicFramePr>
          <p:cNvPr id="3" name="Tabla 2">
            <a:extLst>
              <a:ext uri="{FF2B5EF4-FFF2-40B4-BE49-F238E27FC236}">
                <a16:creationId xmlns:a16="http://schemas.microsoft.com/office/drawing/2014/main" id="{E4357B56-5CAD-4134-AAC0-4E62218C68AF}"/>
              </a:ext>
            </a:extLst>
          </p:cNvPr>
          <p:cNvGraphicFramePr>
            <a:graphicFrameLocks noGrp="1"/>
          </p:cNvGraphicFramePr>
          <p:nvPr>
            <p:extLst>
              <p:ext uri="{D42A27DB-BD31-4B8C-83A1-F6EECF244321}">
                <p14:modId xmlns:p14="http://schemas.microsoft.com/office/powerpoint/2010/main" val="3278745958"/>
              </p:ext>
            </p:extLst>
          </p:nvPr>
        </p:nvGraphicFramePr>
        <p:xfrm>
          <a:off x="787029" y="2229192"/>
          <a:ext cx="5880100" cy="1162050"/>
        </p:xfrm>
        <a:graphic>
          <a:graphicData uri="http://schemas.openxmlformats.org/drawingml/2006/table">
            <a:tbl>
              <a:tblPr>
                <a:tableStyleId>{5C22544A-7EE6-4342-B048-85BDC9FD1C3A}</a:tableStyleId>
              </a:tblPr>
              <a:tblGrid>
                <a:gridCol w="2843265">
                  <a:extLst>
                    <a:ext uri="{9D8B030D-6E8A-4147-A177-3AD203B41FA5}">
                      <a16:colId xmlns:a16="http://schemas.microsoft.com/office/drawing/2014/main" val="643718724"/>
                    </a:ext>
                  </a:extLst>
                </a:gridCol>
                <a:gridCol w="888520">
                  <a:extLst>
                    <a:ext uri="{9D8B030D-6E8A-4147-A177-3AD203B41FA5}">
                      <a16:colId xmlns:a16="http://schemas.microsoft.com/office/drawing/2014/main" val="955731575"/>
                    </a:ext>
                  </a:extLst>
                </a:gridCol>
                <a:gridCol w="561672">
                  <a:extLst>
                    <a:ext uri="{9D8B030D-6E8A-4147-A177-3AD203B41FA5}">
                      <a16:colId xmlns:a16="http://schemas.microsoft.com/office/drawing/2014/main" val="2148509242"/>
                    </a:ext>
                  </a:extLst>
                </a:gridCol>
                <a:gridCol w="698123">
                  <a:extLst>
                    <a:ext uri="{9D8B030D-6E8A-4147-A177-3AD203B41FA5}">
                      <a16:colId xmlns:a16="http://schemas.microsoft.com/office/drawing/2014/main" val="1355114272"/>
                    </a:ext>
                  </a:extLst>
                </a:gridCol>
                <a:gridCol w="888520">
                  <a:extLst>
                    <a:ext uri="{9D8B030D-6E8A-4147-A177-3AD203B41FA5}">
                      <a16:colId xmlns:a16="http://schemas.microsoft.com/office/drawing/2014/main" val="3126673762"/>
                    </a:ext>
                  </a:extLst>
                </a:gridCol>
              </a:tblGrid>
              <a:tr h="200025">
                <a:tc>
                  <a:txBody>
                    <a:bodyPr/>
                    <a:lstStyle/>
                    <a:p>
                      <a:pPr algn="ctr" fontAlgn="ctr"/>
                      <a:r>
                        <a:rPr lang="es-CO" sz="1100" u="none" strike="noStrike" dirty="0">
                          <a:effectLst/>
                        </a:rPr>
                        <a:t>Criterio 1: Calidad del material </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andres</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Felipe</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milena</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ana</a:t>
                      </a:r>
                      <a:endParaRPr lang="es-CO"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4817806"/>
                  </a:ext>
                </a:extLst>
              </a:tr>
              <a:tr h="190500">
                <a:tc>
                  <a:txBody>
                    <a:bodyPr/>
                    <a:lstStyle/>
                    <a:p>
                      <a:pPr algn="ctr" fontAlgn="ctr"/>
                      <a:r>
                        <a:rPr lang="es-CO" sz="1100" u="none" strike="noStrike" dirty="0" err="1">
                          <a:effectLst/>
                        </a:rPr>
                        <a:t>andres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25274704"/>
                  </a:ext>
                </a:extLst>
              </a:tr>
              <a:tr h="190500">
                <a:tc>
                  <a:txBody>
                    <a:bodyPr/>
                    <a:lstStyle/>
                    <a:p>
                      <a:pPr algn="ctr" fontAlgn="ctr"/>
                      <a:r>
                        <a:rPr lang="es-CO" sz="1100" u="none" strike="noStrike" dirty="0">
                          <a:effectLst/>
                        </a:rPr>
                        <a:t>Felipe</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7462069"/>
                  </a:ext>
                </a:extLst>
              </a:tr>
              <a:tr h="190500">
                <a:tc>
                  <a:txBody>
                    <a:bodyPr/>
                    <a:lstStyle/>
                    <a:p>
                      <a:pPr algn="ctr" fontAlgn="ctr"/>
                      <a:r>
                        <a:rPr lang="es-CO" sz="1100" u="none" strike="noStrike" dirty="0">
                          <a:effectLst/>
                        </a:rPr>
                        <a:t>Milena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6491955"/>
                  </a:ext>
                </a:extLst>
              </a:tr>
              <a:tr h="190500">
                <a:tc>
                  <a:txBody>
                    <a:bodyPr/>
                    <a:lstStyle/>
                    <a:p>
                      <a:pPr algn="ctr" fontAlgn="ctr"/>
                      <a:r>
                        <a:rPr lang="es-CO" sz="1100" u="none" strike="noStrike" dirty="0">
                          <a:effectLst/>
                        </a:rPr>
                        <a:t>Ana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2630498"/>
                  </a:ext>
                </a:extLst>
              </a:tr>
              <a:tr h="200025">
                <a:tc>
                  <a:txBody>
                    <a:bodyPr/>
                    <a:lstStyle/>
                    <a:p>
                      <a:pPr algn="ctr" fontAlgn="ctr"/>
                      <a:r>
                        <a:rPr lang="es-CO" sz="1100" u="none" strike="noStrike" dirty="0">
                          <a:effectLst/>
                        </a:rPr>
                        <a:t>Total</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2221187"/>
                  </a:ext>
                </a:extLst>
              </a:tr>
            </a:tbl>
          </a:graphicData>
        </a:graphic>
      </p:graphicFrame>
      <p:graphicFrame>
        <p:nvGraphicFramePr>
          <p:cNvPr id="45" name="Tabla 44">
            <a:extLst>
              <a:ext uri="{FF2B5EF4-FFF2-40B4-BE49-F238E27FC236}">
                <a16:creationId xmlns:a16="http://schemas.microsoft.com/office/drawing/2014/main" id="{D87E0AA6-C841-48D0-BA46-6A44712DB364}"/>
              </a:ext>
            </a:extLst>
          </p:cNvPr>
          <p:cNvGraphicFramePr>
            <a:graphicFrameLocks noGrp="1"/>
          </p:cNvGraphicFramePr>
          <p:nvPr>
            <p:extLst>
              <p:ext uri="{D42A27DB-BD31-4B8C-83A1-F6EECF244321}">
                <p14:modId xmlns:p14="http://schemas.microsoft.com/office/powerpoint/2010/main" val="1254402355"/>
              </p:ext>
            </p:extLst>
          </p:nvPr>
        </p:nvGraphicFramePr>
        <p:xfrm>
          <a:off x="787029" y="3455332"/>
          <a:ext cx="5880100" cy="1162050"/>
        </p:xfrm>
        <a:graphic>
          <a:graphicData uri="http://schemas.openxmlformats.org/drawingml/2006/table">
            <a:tbl>
              <a:tblPr>
                <a:tableStyleId>{5C22544A-7EE6-4342-B048-85BDC9FD1C3A}</a:tableStyleId>
              </a:tblPr>
              <a:tblGrid>
                <a:gridCol w="2843265">
                  <a:extLst>
                    <a:ext uri="{9D8B030D-6E8A-4147-A177-3AD203B41FA5}">
                      <a16:colId xmlns:a16="http://schemas.microsoft.com/office/drawing/2014/main" val="643718724"/>
                    </a:ext>
                  </a:extLst>
                </a:gridCol>
                <a:gridCol w="888520">
                  <a:extLst>
                    <a:ext uri="{9D8B030D-6E8A-4147-A177-3AD203B41FA5}">
                      <a16:colId xmlns:a16="http://schemas.microsoft.com/office/drawing/2014/main" val="955731575"/>
                    </a:ext>
                  </a:extLst>
                </a:gridCol>
                <a:gridCol w="561672">
                  <a:extLst>
                    <a:ext uri="{9D8B030D-6E8A-4147-A177-3AD203B41FA5}">
                      <a16:colId xmlns:a16="http://schemas.microsoft.com/office/drawing/2014/main" val="2148509242"/>
                    </a:ext>
                  </a:extLst>
                </a:gridCol>
                <a:gridCol w="698123">
                  <a:extLst>
                    <a:ext uri="{9D8B030D-6E8A-4147-A177-3AD203B41FA5}">
                      <a16:colId xmlns:a16="http://schemas.microsoft.com/office/drawing/2014/main" val="1355114272"/>
                    </a:ext>
                  </a:extLst>
                </a:gridCol>
                <a:gridCol w="888520">
                  <a:extLst>
                    <a:ext uri="{9D8B030D-6E8A-4147-A177-3AD203B41FA5}">
                      <a16:colId xmlns:a16="http://schemas.microsoft.com/office/drawing/2014/main" val="3126673762"/>
                    </a:ext>
                  </a:extLst>
                </a:gridCol>
              </a:tblGrid>
              <a:tr h="200025">
                <a:tc>
                  <a:txBody>
                    <a:bodyPr/>
                    <a:lstStyle/>
                    <a:p>
                      <a:pPr algn="ctr" fontAlgn="ctr"/>
                      <a:r>
                        <a:rPr lang="es-CO" sz="1100" u="none" strike="noStrike" dirty="0">
                          <a:effectLst/>
                        </a:rPr>
                        <a:t>Criterio 2: Precios oportunos</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andres</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Felipe</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milena</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ana</a:t>
                      </a:r>
                      <a:endParaRPr lang="es-CO"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4817806"/>
                  </a:ext>
                </a:extLst>
              </a:tr>
              <a:tr h="190500">
                <a:tc>
                  <a:txBody>
                    <a:bodyPr/>
                    <a:lstStyle/>
                    <a:p>
                      <a:pPr algn="ctr" fontAlgn="ctr"/>
                      <a:r>
                        <a:rPr lang="es-CO" sz="1100" u="none" strike="noStrike" dirty="0" err="1">
                          <a:effectLst/>
                        </a:rPr>
                        <a:t>andres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25274704"/>
                  </a:ext>
                </a:extLst>
              </a:tr>
              <a:tr h="190500">
                <a:tc>
                  <a:txBody>
                    <a:bodyPr/>
                    <a:lstStyle/>
                    <a:p>
                      <a:pPr algn="ctr" fontAlgn="ctr"/>
                      <a:r>
                        <a:rPr lang="es-CO" sz="1100" u="none" strike="noStrike" dirty="0">
                          <a:effectLst/>
                        </a:rPr>
                        <a:t>Felipe</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7462069"/>
                  </a:ext>
                </a:extLst>
              </a:tr>
              <a:tr h="190500">
                <a:tc>
                  <a:txBody>
                    <a:bodyPr/>
                    <a:lstStyle/>
                    <a:p>
                      <a:pPr algn="ctr" fontAlgn="ctr"/>
                      <a:r>
                        <a:rPr lang="es-CO" sz="1100" u="none" strike="noStrike" dirty="0">
                          <a:effectLst/>
                        </a:rPr>
                        <a:t>Milena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6491955"/>
                  </a:ext>
                </a:extLst>
              </a:tr>
              <a:tr h="190500">
                <a:tc>
                  <a:txBody>
                    <a:bodyPr/>
                    <a:lstStyle/>
                    <a:p>
                      <a:pPr algn="ctr" fontAlgn="ctr"/>
                      <a:r>
                        <a:rPr lang="es-CO" sz="1100" u="none" strike="noStrike" dirty="0">
                          <a:effectLst/>
                        </a:rPr>
                        <a:t>Ana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2630498"/>
                  </a:ext>
                </a:extLst>
              </a:tr>
              <a:tr h="200025">
                <a:tc>
                  <a:txBody>
                    <a:bodyPr/>
                    <a:lstStyle/>
                    <a:p>
                      <a:pPr algn="ctr" fontAlgn="ctr"/>
                      <a:r>
                        <a:rPr lang="es-CO" sz="1100" u="none" strike="noStrike">
                          <a:effectLst/>
                        </a:rPr>
                        <a:t>Total</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2221187"/>
                  </a:ext>
                </a:extLst>
              </a:tr>
            </a:tbl>
          </a:graphicData>
        </a:graphic>
      </p:graphicFrame>
      <p:graphicFrame>
        <p:nvGraphicFramePr>
          <p:cNvPr id="46" name="Tabla 45">
            <a:extLst>
              <a:ext uri="{FF2B5EF4-FFF2-40B4-BE49-F238E27FC236}">
                <a16:creationId xmlns:a16="http://schemas.microsoft.com/office/drawing/2014/main" id="{59415326-2E1B-42BF-A81C-7BF5A86FD4C5}"/>
              </a:ext>
            </a:extLst>
          </p:cNvPr>
          <p:cNvGraphicFramePr>
            <a:graphicFrameLocks noGrp="1"/>
          </p:cNvGraphicFramePr>
          <p:nvPr>
            <p:extLst>
              <p:ext uri="{D42A27DB-BD31-4B8C-83A1-F6EECF244321}">
                <p14:modId xmlns:p14="http://schemas.microsoft.com/office/powerpoint/2010/main" val="2325895238"/>
              </p:ext>
            </p:extLst>
          </p:nvPr>
        </p:nvGraphicFramePr>
        <p:xfrm>
          <a:off x="744983" y="4685936"/>
          <a:ext cx="5880100" cy="1162050"/>
        </p:xfrm>
        <a:graphic>
          <a:graphicData uri="http://schemas.openxmlformats.org/drawingml/2006/table">
            <a:tbl>
              <a:tblPr>
                <a:tableStyleId>{5C22544A-7EE6-4342-B048-85BDC9FD1C3A}</a:tableStyleId>
              </a:tblPr>
              <a:tblGrid>
                <a:gridCol w="2843265">
                  <a:extLst>
                    <a:ext uri="{9D8B030D-6E8A-4147-A177-3AD203B41FA5}">
                      <a16:colId xmlns:a16="http://schemas.microsoft.com/office/drawing/2014/main" val="643718724"/>
                    </a:ext>
                  </a:extLst>
                </a:gridCol>
                <a:gridCol w="888520">
                  <a:extLst>
                    <a:ext uri="{9D8B030D-6E8A-4147-A177-3AD203B41FA5}">
                      <a16:colId xmlns:a16="http://schemas.microsoft.com/office/drawing/2014/main" val="955731575"/>
                    </a:ext>
                  </a:extLst>
                </a:gridCol>
                <a:gridCol w="561672">
                  <a:extLst>
                    <a:ext uri="{9D8B030D-6E8A-4147-A177-3AD203B41FA5}">
                      <a16:colId xmlns:a16="http://schemas.microsoft.com/office/drawing/2014/main" val="2148509242"/>
                    </a:ext>
                  </a:extLst>
                </a:gridCol>
                <a:gridCol w="698123">
                  <a:extLst>
                    <a:ext uri="{9D8B030D-6E8A-4147-A177-3AD203B41FA5}">
                      <a16:colId xmlns:a16="http://schemas.microsoft.com/office/drawing/2014/main" val="1355114272"/>
                    </a:ext>
                  </a:extLst>
                </a:gridCol>
                <a:gridCol w="888520">
                  <a:extLst>
                    <a:ext uri="{9D8B030D-6E8A-4147-A177-3AD203B41FA5}">
                      <a16:colId xmlns:a16="http://schemas.microsoft.com/office/drawing/2014/main" val="3126673762"/>
                    </a:ext>
                  </a:extLst>
                </a:gridCol>
              </a:tblGrid>
              <a:tr h="200025">
                <a:tc>
                  <a:txBody>
                    <a:bodyPr/>
                    <a:lstStyle/>
                    <a:p>
                      <a:pPr algn="ctr" fontAlgn="ctr"/>
                      <a:r>
                        <a:rPr lang="es-CO" sz="1100" u="none" strike="noStrike" dirty="0">
                          <a:effectLst/>
                        </a:rPr>
                        <a:t>Criterio 3: Entregas oportunas</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andres</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Felipe</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milena</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err="1">
                          <a:effectLst/>
                        </a:rPr>
                        <a:t>ana</a:t>
                      </a:r>
                      <a:endParaRPr lang="es-CO"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4817806"/>
                  </a:ext>
                </a:extLst>
              </a:tr>
              <a:tr h="190500">
                <a:tc>
                  <a:txBody>
                    <a:bodyPr/>
                    <a:lstStyle/>
                    <a:p>
                      <a:pPr algn="ctr" fontAlgn="ctr"/>
                      <a:r>
                        <a:rPr lang="es-CO" sz="1100" u="none" strike="noStrike" dirty="0" err="1">
                          <a:effectLst/>
                        </a:rPr>
                        <a:t>andres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25274704"/>
                  </a:ext>
                </a:extLst>
              </a:tr>
              <a:tr h="190500">
                <a:tc>
                  <a:txBody>
                    <a:bodyPr/>
                    <a:lstStyle/>
                    <a:p>
                      <a:pPr algn="ctr" fontAlgn="ctr"/>
                      <a:r>
                        <a:rPr lang="es-CO" sz="1100" u="none" strike="noStrike" dirty="0">
                          <a:effectLst/>
                        </a:rPr>
                        <a:t>Felipe</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7462069"/>
                  </a:ext>
                </a:extLst>
              </a:tr>
              <a:tr h="190500">
                <a:tc>
                  <a:txBody>
                    <a:bodyPr/>
                    <a:lstStyle/>
                    <a:p>
                      <a:pPr algn="ctr" fontAlgn="ctr"/>
                      <a:r>
                        <a:rPr lang="es-CO" sz="1100" u="none" strike="noStrike" dirty="0">
                          <a:effectLst/>
                        </a:rPr>
                        <a:t>Milena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6491955"/>
                  </a:ext>
                </a:extLst>
              </a:tr>
              <a:tr h="190500">
                <a:tc>
                  <a:txBody>
                    <a:bodyPr/>
                    <a:lstStyle/>
                    <a:p>
                      <a:pPr algn="ctr" fontAlgn="ctr"/>
                      <a:r>
                        <a:rPr lang="es-CO" sz="1100" u="none" strike="noStrike" dirty="0">
                          <a:effectLst/>
                        </a:rPr>
                        <a:t>Ana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82630498"/>
                  </a:ext>
                </a:extLst>
              </a:tr>
              <a:tr h="200025">
                <a:tc>
                  <a:txBody>
                    <a:bodyPr/>
                    <a:lstStyle/>
                    <a:p>
                      <a:pPr algn="ctr" fontAlgn="ctr"/>
                      <a:r>
                        <a:rPr lang="es-CO" sz="1100" u="none" strike="noStrike" dirty="0">
                          <a:effectLst/>
                        </a:rPr>
                        <a:t>Total</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72221187"/>
                  </a:ext>
                </a:extLst>
              </a:tr>
            </a:tbl>
          </a:graphicData>
        </a:graphic>
      </p:graphicFrame>
      <p:graphicFrame>
        <p:nvGraphicFramePr>
          <p:cNvPr id="29" name="Tabla 28">
            <a:extLst>
              <a:ext uri="{FF2B5EF4-FFF2-40B4-BE49-F238E27FC236}">
                <a16:creationId xmlns:a16="http://schemas.microsoft.com/office/drawing/2014/main" id="{7C8F31CD-0E3A-468A-8C29-6332FC5A555B}"/>
              </a:ext>
            </a:extLst>
          </p:cNvPr>
          <p:cNvGraphicFramePr>
            <a:graphicFrameLocks noGrp="1"/>
          </p:cNvGraphicFramePr>
          <p:nvPr>
            <p:extLst>
              <p:ext uri="{D42A27DB-BD31-4B8C-83A1-F6EECF244321}">
                <p14:modId xmlns:p14="http://schemas.microsoft.com/office/powerpoint/2010/main" val="1806321044"/>
              </p:ext>
            </p:extLst>
          </p:nvPr>
        </p:nvGraphicFramePr>
        <p:xfrm>
          <a:off x="6826186" y="2229192"/>
          <a:ext cx="3602896" cy="1958068"/>
        </p:xfrm>
        <a:graphic>
          <a:graphicData uri="http://schemas.openxmlformats.org/drawingml/2006/table">
            <a:tbl>
              <a:tblPr>
                <a:tableStyleId>{5C22544A-7EE6-4342-B048-85BDC9FD1C3A}</a:tableStyleId>
              </a:tblPr>
              <a:tblGrid>
                <a:gridCol w="1193643">
                  <a:extLst>
                    <a:ext uri="{9D8B030D-6E8A-4147-A177-3AD203B41FA5}">
                      <a16:colId xmlns:a16="http://schemas.microsoft.com/office/drawing/2014/main" val="1723577167"/>
                    </a:ext>
                  </a:extLst>
                </a:gridCol>
                <a:gridCol w="695681">
                  <a:extLst>
                    <a:ext uri="{9D8B030D-6E8A-4147-A177-3AD203B41FA5}">
                      <a16:colId xmlns:a16="http://schemas.microsoft.com/office/drawing/2014/main" val="942458488"/>
                    </a:ext>
                  </a:extLst>
                </a:gridCol>
                <a:gridCol w="637097">
                  <a:extLst>
                    <a:ext uri="{9D8B030D-6E8A-4147-A177-3AD203B41FA5}">
                      <a16:colId xmlns:a16="http://schemas.microsoft.com/office/drawing/2014/main" val="3011648163"/>
                    </a:ext>
                  </a:extLst>
                </a:gridCol>
                <a:gridCol w="1076475">
                  <a:extLst>
                    <a:ext uri="{9D8B030D-6E8A-4147-A177-3AD203B41FA5}">
                      <a16:colId xmlns:a16="http://schemas.microsoft.com/office/drawing/2014/main" val="648403242"/>
                    </a:ext>
                  </a:extLst>
                </a:gridCol>
              </a:tblGrid>
              <a:tr h="456784">
                <a:tc>
                  <a:txBody>
                    <a:bodyPr/>
                    <a:lstStyle/>
                    <a:p>
                      <a:pPr algn="ctr" fontAlgn="ctr"/>
                      <a:r>
                        <a:rPr lang="es-CO" sz="1100" u="none" strike="noStrike" dirty="0">
                          <a:effectLst/>
                        </a:rPr>
                        <a:t>Criterios </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CO" sz="1100" u="none" strike="noStrike" dirty="0">
                          <a:effectLst/>
                        </a:rPr>
                        <a:t>Calidad del material </a:t>
                      </a:r>
                      <a:endParaRPr lang="es-CO" sz="1100" b="0" i="0" u="none" strike="noStrike" dirty="0">
                        <a:solidFill>
                          <a:srgbClr val="000000"/>
                        </a:solidFill>
                        <a:effectLst/>
                        <a:latin typeface="Calibri" panose="020F0502020204030204" pitchFamily="34" charset="0"/>
                      </a:endParaRPr>
                    </a:p>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Precios oportunos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Entregas oportunas</a:t>
                      </a: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1723354"/>
                  </a:ext>
                </a:extLst>
              </a:tr>
              <a:tr h="394361">
                <a:tc>
                  <a:txBody>
                    <a:bodyPr/>
                    <a:lstStyle/>
                    <a:p>
                      <a:pPr algn="ctr" fontAlgn="ctr"/>
                      <a:r>
                        <a:rPr lang="es-CO" sz="1100" u="none" strike="noStrike" dirty="0">
                          <a:effectLst/>
                        </a:rPr>
                        <a:t>Calidad del material </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58073799"/>
                  </a:ext>
                </a:extLst>
              </a:tr>
              <a:tr h="304734">
                <a:tc>
                  <a:txBody>
                    <a:bodyPr/>
                    <a:lstStyle/>
                    <a:p>
                      <a:pPr algn="ctr" fontAlgn="ctr"/>
                      <a:r>
                        <a:rPr lang="es-CO" sz="1100" u="none" strike="noStrike" dirty="0">
                          <a:effectLst/>
                        </a:rPr>
                        <a:t>Precios oportunos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0772900"/>
                  </a:ext>
                </a:extLst>
              </a:tr>
              <a:tr h="439175">
                <a:tc>
                  <a:txBody>
                    <a:bodyPr/>
                    <a:lstStyle/>
                    <a:p>
                      <a:pPr algn="ctr" fontAlgn="ctr"/>
                      <a:r>
                        <a:rPr lang="es-CO" sz="1100" u="none" strike="noStrike" dirty="0">
                          <a:effectLst/>
                        </a:rPr>
                        <a:t>Entregas oportunas</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05045033"/>
                  </a:ext>
                </a:extLst>
              </a:tr>
              <a:tr h="307353">
                <a:tc>
                  <a:txBody>
                    <a:bodyPr/>
                    <a:lstStyle/>
                    <a:p>
                      <a:pPr algn="ctr" fontAlgn="ctr"/>
                      <a:r>
                        <a:rPr lang="es-CO" sz="1100" u="none" strike="noStrike" dirty="0">
                          <a:effectLst/>
                        </a:rPr>
                        <a:t>Total</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590949"/>
                  </a:ext>
                </a:extLst>
              </a:tr>
            </a:tbl>
          </a:graphicData>
        </a:graphic>
      </p:graphicFrame>
      <p:sp>
        <p:nvSpPr>
          <p:cNvPr id="47" name="CuadroTexto 46">
            <a:extLst>
              <a:ext uri="{FF2B5EF4-FFF2-40B4-BE49-F238E27FC236}">
                <a16:creationId xmlns:a16="http://schemas.microsoft.com/office/drawing/2014/main" id="{2385A23C-4DF2-41DA-A761-D25D4042BD9B}"/>
              </a:ext>
            </a:extLst>
          </p:cNvPr>
          <p:cNvSpPr txBox="1"/>
          <p:nvPr/>
        </p:nvSpPr>
        <p:spPr>
          <a:xfrm>
            <a:off x="6676807" y="1797251"/>
            <a:ext cx="3764132" cy="369332"/>
          </a:xfrm>
          <a:prstGeom prst="rect">
            <a:avLst/>
          </a:prstGeom>
          <a:noFill/>
        </p:spPr>
        <p:txBody>
          <a:bodyPr wrap="square" rtlCol="0">
            <a:spAutoFit/>
          </a:bodyPr>
          <a:lstStyle/>
          <a:p>
            <a:r>
              <a:rPr lang="es-CO" dirty="0"/>
              <a:t>Ponderar criterios vs criterios</a:t>
            </a:r>
          </a:p>
        </p:txBody>
      </p:sp>
      <p:cxnSp>
        <p:nvCxnSpPr>
          <p:cNvPr id="48" name="Conector recto de flecha 47">
            <a:extLst>
              <a:ext uri="{FF2B5EF4-FFF2-40B4-BE49-F238E27FC236}">
                <a16:creationId xmlns:a16="http://schemas.microsoft.com/office/drawing/2014/main" id="{3F59D7A7-7A59-4B46-9EA3-7BF9C0E1701F}"/>
              </a:ext>
            </a:extLst>
          </p:cNvPr>
          <p:cNvCxnSpPr/>
          <p:nvPr/>
        </p:nvCxnSpPr>
        <p:spPr>
          <a:xfrm flipV="1">
            <a:off x="6986726" y="1261377"/>
            <a:ext cx="2281561" cy="1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C612D8C-A3DF-40E1-BC5B-A848DEA6C208}"/>
              </a:ext>
            </a:extLst>
          </p:cNvPr>
          <p:cNvSpPr txBox="1"/>
          <p:nvPr/>
        </p:nvSpPr>
        <p:spPr>
          <a:xfrm>
            <a:off x="9434005" y="913285"/>
            <a:ext cx="2363683" cy="830997"/>
          </a:xfrm>
          <a:prstGeom prst="rect">
            <a:avLst/>
          </a:prstGeom>
          <a:noFill/>
        </p:spPr>
        <p:txBody>
          <a:bodyPr wrap="square" rtlCol="0">
            <a:spAutoFit/>
          </a:bodyPr>
          <a:lstStyle/>
          <a:p>
            <a:r>
              <a:rPr lang="es-CO" sz="1200" dirty="0" err="1"/>
              <a:t>Aca</a:t>
            </a:r>
            <a:r>
              <a:rPr lang="es-CO" sz="1200" dirty="0"/>
              <a:t> sale escrito lo que se guardo en la vista 1, no es editable. debe quedar en base de datos guardada esta </a:t>
            </a:r>
            <a:r>
              <a:rPr lang="es-CO" sz="1200" dirty="0" err="1"/>
              <a:t>info</a:t>
            </a:r>
            <a:endParaRPr lang="es-CO" sz="1200" dirty="0"/>
          </a:p>
        </p:txBody>
      </p:sp>
    </p:spTree>
    <p:extLst>
      <p:ext uri="{BB962C8B-B14F-4D97-AF65-F5344CB8AC3E}">
        <p14:creationId xmlns:p14="http://schemas.microsoft.com/office/powerpoint/2010/main" val="3586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4403325" cy="369332"/>
          </a:xfrm>
          <a:prstGeom prst="rect">
            <a:avLst/>
          </a:prstGeom>
          <a:noFill/>
        </p:spPr>
        <p:txBody>
          <a:bodyPr wrap="square" rtlCol="0">
            <a:spAutoFit/>
          </a:bodyPr>
          <a:lstStyle/>
          <a:p>
            <a:r>
              <a:rPr lang="es-CO" dirty="0"/>
              <a:t>Selección de proveedores vista 4</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9F4B687F-70FC-4215-A8F3-C7BD4D1C69F6}"/>
              </a:ext>
            </a:extLst>
          </p:cNvPr>
          <p:cNvSpPr/>
          <p:nvPr/>
        </p:nvSpPr>
        <p:spPr>
          <a:xfrm>
            <a:off x="532660" y="1691313"/>
            <a:ext cx="11256886" cy="48648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C7D3F0B0-339C-4D90-A9DE-A3A09884F440}"/>
              </a:ext>
            </a:extLst>
          </p:cNvPr>
          <p:cNvSpPr txBox="1"/>
          <p:nvPr/>
        </p:nvSpPr>
        <p:spPr>
          <a:xfrm>
            <a:off x="532660" y="1742946"/>
            <a:ext cx="3764132" cy="369332"/>
          </a:xfrm>
          <a:prstGeom prst="rect">
            <a:avLst/>
          </a:prstGeom>
          <a:noFill/>
        </p:spPr>
        <p:txBody>
          <a:bodyPr wrap="square" rtlCol="0">
            <a:spAutoFit/>
          </a:bodyPr>
          <a:lstStyle/>
          <a:p>
            <a:r>
              <a:rPr lang="es-CO" dirty="0"/>
              <a:t>Resultados de la selección:</a:t>
            </a:r>
          </a:p>
        </p:txBody>
      </p:sp>
      <p:sp>
        <p:nvSpPr>
          <p:cNvPr id="32" name="CuadroTexto 31">
            <a:extLst>
              <a:ext uri="{FF2B5EF4-FFF2-40B4-BE49-F238E27FC236}">
                <a16:creationId xmlns:a16="http://schemas.microsoft.com/office/drawing/2014/main" id="{E632AEAE-8A72-4B8E-9241-7FC587F24AC2}"/>
              </a:ext>
            </a:extLst>
          </p:cNvPr>
          <p:cNvSpPr txBox="1"/>
          <p:nvPr/>
        </p:nvSpPr>
        <p:spPr>
          <a:xfrm>
            <a:off x="9642999" y="6152224"/>
            <a:ext cx="1278385" cy="276999"/>
          </a:xfrm>
          <a:prstGeom prst="rect">
            <a:avLst/>
          </a:prstGeom>
          <a:noFill/>
        </p:spPr>
        <p:txBody>
          <a:bodyPr wrap="square" rtlCol="0">
            <a:spAutoFit/>
          </a:bodyPr>
          <a:lstStyle/>
          <a:p>
            <a:r>
              <a:rPr lang="es-CO" sz="1200" dirty="0"/>
              <a:t>Guardar</a:t>
            </a:r>
          </a:p>
        </p:txBody>
      </p:sp>
      <p:sp>
        <p:nvSpPr>
          <p:cNvPr id="34" name="Rectángulo 33">
            <a:extLst>
              <a:ext uri="{FF2B5EF4-FFF2-40B4-BE49-F238E27FC236}">
                <a16:creationId xmlns:a16="http://schemas.microsoft.com/office/drawing/2014/main" id="{F8B4B553-709B-465E-AD90-D5D3D96D920F}"/>
              </a:ext>
            </a:extLst>
          </p:cNvPr>
          <p:cNvSpPr/>
          <p:nvPr/>
        </p:nvSpPr>
        <p:spPr>
          <a:xfrm>
            <a:off x="524518" y="876310"/>
            <a:ext cx="6862439" cy="818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Rectángulo 34">
            <a:extLst>
              <a:ext uri="{FF2B5EF4-FFF2-40B4-BE49-F238E27FC236}">
                <a16:creationId xmlns:a16="http://schemas.microsoft.com/office/drawing/2014/main" id="{61DA6046-D480-47A2-B33B-194AB3E7D5D3}"/>
              </a:ext>
            </a:extLst>
          </p:cNvPr>
          <p:cNvSpPr/>
          <p:nvPr/>
        </p:nvSpPr>
        <p:spPr>
          <a:xfrm>
            <a:off x="2725445" y="1019863"/>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CuadroTexto 35">
            <a:extLst>
              <a:ext uri="{FF2B5EF4-FFF2-40B4-BE49-F238E27FC236}">
                <a16:creationId xmlns:a16="http://schemas.microsoft.com/office/drawing/2014/main" id="{C17F430D-CFE4-4442-9CF9-49A68507DF7D}"/>
              </a:ext>
            </a:extLst>
          </p:cNvPr>
          <p:cNvSpPr txBox="1"/>
          <p:nvPr/>
        </p:nvSpPr>
        <p:spPr>
          <a:xfrm>
            <a:off x="727967" y="984378"/>
            <a:ext cx="1696375" cy="276999"/>
          </a:xfrm>
          <a:prstGeom prst="rect">
            <a:avLst/>
          </a:prstGeom>
          <a:noFill/>
        </p:spPr>
        <p:txBody>
          <a:bodyPr wrap="square" rtlCol="0">
            <a:spAutoFit/>
          </a:bodyPr>
          <a:lstStyle/>
          <a:p>
            <a:r>
              <a:rPr lang="es-CO" sz="1200" dirty="0"/>
              <a:t>Titulo de </a:t>
            </a:r>
            <a:r>
              <a:rPr lang="es-CO" sz="1200" dirty="0" err="1"/>
              <a:t>seleccion</a:t>
            </a:r>
            <a:endParaRPr lang="es-CO" sz="1200" dirty="0"/>
          </a:p>
        </p:txBody>
      </p:sp>
      <p:sp>
        <p:nvSpPr>
          <p:cNvPr id="37" name="CuadroTexto 36">
            <a:extLst>
              <a:ext uri="{FF2B5EF4-FFF2-40B4-BE49-F238E27FC236}">
                <a16:creationId xmlns:a16="http://schemas.microsoft.com/office/drawing/2014/main" id="{B9CF1844-F6FF-4762-82B5-E713D9608A08}"/>
              </a:ext>
            </a:extLst>
          </p:cNvPr>
          <p:cNvSpPr txBox="1"/>
          <p:nvPr/>
        </p:nvSpPr>
        <p:spPr>
          <a:xfrm>
            <a:off x="744983" y="1297400"/>
            <a:ext cx="1696375" cy="276999"/>
          </a:xfrm>
          <a:prstGeom prst="rect">
            <a:avLst/>
          </a:prstGeom>
          <a:noFill/>
        </p:spPr>
        <p:txBody>
          <a:bodyPr wrap="square" rtlCol="0">
            <a:spAutoFit/>
          </a:bodyPr>
          <a:lstStyle/>
          <a:p>
            <a:r>
              <a:rPr lang="es-CO" sz="1200" dirty="0"/>
              <a:t>Descripción</a:t>
            </a:r>
          </a:p>
        </p:txBody>
      </p:sp>
      <p:sp>
        <p:nvSpPr>
          <p:cNvPr id="38" name="Rectángulo 37">
            <a:extLst>
              <a:ext uri="{FF2B5EF4-FFF2-40B4-BE49-F238E27FC236}">
                <a16:creationId xmlns:a16="http://schemas.microsoft.com/office/drawing/2014/main" id="{4BB7EBD3-EE41-47FF-8894-7B4ACCAB0B6C}"/>
              </a:ext>
            </a:extLst>
          </p:cNvPr>
          <p:cNvSpPr/>
          <p:nvPr/>
        </p:nvSpPr>
        <p:spPr>
          <a:xfrm>
            <a:off x="2725445" y="1324579"/>
            <a:ext cx="3941684" cy="241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3" name="CuadroTexto 42">
            <a:extLst>
              <a:ext uri="{FF2B5EF4-FFF2-40B4-BE49-F238E27FC236}">
                <a16:creationId xmlns:a16="http://schemas.microsoft.com/office/drawing/2014/main" id="{AA5FC2BB-F2E6-4D40-B1A3-10C693AFE14A}"/>
              </a:ext>
            </a:extLst>
          </p:cNvPr>
          <p:cNvSpPr txBox="1"/>
          <p:nvPr/>
        </p:nvSpPr>
        <p:spPr>
          <a:xfrm>
            <a:off x="1034247" y="6175401"/>
            <a:ext cx="1278385" cy="276999"/>
          </a:xfrm>
          <a:prstGeom prst="rect">
            <a:avLst/>
          </a:prstGeom>
          <a:noFill/>
          <a:ln>
            <a:solidFill>
              <a:schemeClr val="tx1"/>
            </a:solidFill>
          </a:ln>
        </p:spPr>
        <p:txBody>
          <a:bodyPr wrap="square" rtlCol="0">
            <a:spAutoFit/>
          </a:bodyPr>
          <a:lstStyle/>
          <a:p>
            <a:r>
              <a:rPr lang="es-CO" sz="1200" dirty="0" err="1"/>
              <a:t>Atras</a:t>
            </a:r>
            <a:endParaRPr lang="es-CO" sz="1200" dirty="0"/>
          </a:p>
        </p:txBody>
      </p:sp>
      <p:graphicFrame>
        <p:nvGraphicFramePr>
          <p:cNvPr id="3" name="Tabla 2">
            <a:extLst>
              <a:ext uri="{FF2B5EF4-FFF2-40B4-BE49-F238E27FC236}">
                <a16:creationId xmlns:a16="http://schemas.microsoft.com/office/drawing/2014/main" id="{E4357B56-5CAD-4134-AAC0-4E62218C68AF}"/>
              </a:ext>
            </a:extLst>
          </p:cNvPr>
          <p:cNvGraphicFramePr>
            <a:graphicFrameLocks noGrp="1"/>
          </p:cNvGraphicFramePr>
          <p:nvPr>
            <p:extLst>
              <p:ext uri="{D42A27DB-BD31-4B8C-83A1-F6EECF244321}">
                <p14:modId xmlns:p14="http://schemas.microsoft.com/office/powerpoint/2010/main" val="2026209549"/>
              </p:ext>
            </p:extLst>
          </p:nvPr>
        </p:nvGraphicFramePr>
        <p:xfrm>
          <a:off x="787029" y="2229192"/>
          <a:ext cx="3731785" cy="962025"/>
        </p:xfrm>
        <a:graphic>
          <a:graphicData uri="http://schemas.openxmlformats.org/drawingml/2006/table">
            <a:tbl>
              <a:tblPr>
                <a:tableStyleId>{5C22544A-7EE6-4342-B048-85BDC9FD1C3A}</a:tableStyleId>
              </a:tblPr>
              <a:tblGrid>
                <a:gridCol w="2843265">
                  <a:extLst>
                    <a:ext uri="{9D8B030D-6E8A-4147-A177-3AD203B41FA5}">
                      <a16:colId xmlns:a16="http://schemas.microsoft.com/office/drawing/2014/main" val="643718724"/>
                    </a:ext>
                  </a:extLst>
                </a:gridCol>
                <a:gridCol w="888520">
                  <a:extLst>
                    <a:ext uri="{9D8B030D-6E8A-4147-A177-3AD203B41FA5}">
                      <a16:colId xmlns:a16="http://schemas.microsoft.com/office/drawing/2014/main" val="955731575"/>
                    </a:ext>
                  </a:extLst>
                </a:gridCol>
              </a:tblGrid>
              <a:tr h="200025">
                <a:tc>
                  <a:txBody>
                    <a:bodyPr/>
                    <a:lstStyle/>
                    <a:p>
                      <a:pPr algn="ctr" fontAlgn="ctr"/>
                      <a:r>
                        <a:rPr lang="es-CO" sz="1100" u="none" strike="noStrike" dirty="0">
                          <a:effectLst/>
                        </a:rPr>
                        <a:t>Proveedor:</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Porcentaje</a:t>
                      </a:r>
                      <a:endParaRPr lang="es-CO"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44817806"/>
                  </a:ext>
                </a:extLst>
              </a:tr>
              <a:tr h="190500">
                <a:tc>
                  <a:txBody>
                    <a:bodyPr/>
                    <a:lstStyle/>
                    <a:p>
                      <a:pPr algn="ctr" fontAlgn="ctr"/>
                      <a:r>
                        <a:rPr lang="es-CO" sz="1100" b="1" u="none" strike="noStrike" dirty="0">
                          <a:effectLst/>
                        </a:rPr>
                        <a:t>1. </a:t>
                      </a:r>
                      <a:r>
                        <a:rPr lang="es-CO" sz="1100" b="1" u="none" strike="noStrike" dirty="0" err="1">
                          <a:effectLst/>
                        </a:rPr>
                        <a:t>Andres</a:t>
                      </a:r>
                      <a:r>
                        <a:rPr lang="es-CO" sz="1100" b="1" u="none" strike="noStrike" dirty="0">
                          <a:effectLst/>
                        </a:rPr>
                        <a:t> (seleccionado)</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b="1" i="0" u="none" strike="noStrike" dirty="0">
                          <a:solidFill>
                            <a:srgbClr val="000000"/>
                          </a:solidFill>
                          <a:effectLst/>
                          <a:latin typeface="Calibri" panose="020F0502020204030204" pitchFamily="34" charset="0"/>
                        </a:rPr>
                        <a:t>60%</a:t>
                      </a:r>
                    </a:p>
                  </a:txBody>
                  <a:tcPr marL="9525" marR="9525" marT="9525" marB="0" anchor="ctr"/>
                </a:tc>
                <a:extLst>
                  <a:ext uri="{0D108BD9-81ED-4DB2-BD59-A6C34878D82A}">
                    <a16:rowId xmlns:a16="http://schemas.microsoft.com/office/drawing/2014/main" val="1125274704"/>
                  </a:ext>
                </a:extLst>
              </a:tr>
              <a:tr h="190500">
                <a:tc>
                  <a:txBody>
                    <a:bodyPr/>
                    <a:lstStyle/>
                    <a:p>
                      <a:pPr algn="ctr" fontAlgn="ctr"/>
                      <a:r>
                        <a:rPr lang="es-CO" sz="1100" u="none" strike="noStrike" dirty="0">
                          <a:effectLst/>
                        </a:rPr>
                        <a:t>2. Felipe</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b="0" i="0" u="none" strike="noStrike" dirty="0">
                          <a:solidFill>
                            <a:srgbClr val="000000"/>
                          </a:solidFill>
                          <a:effectLst/>
                          <a:latin typeface="Calibri" panose="020F0502020204030204" pitchFamily="34" charset="0"/>
                        </a:rPr>
                        <a:t>20%</a:t>
                      </a:r>
                    </a:p>
                  </a:txBody>
                  <a:tcPr marL="9525" marR="9525" marT="9525" marB="0" anchor="ctr"/>
                </a:tc>
                <a:extLst>
                  <a:ext uri="{0D108BD9-81ED-4DB2-BD59-A6C34878D82A}">
                    <a16:rowId xmlns:a16="http://schemas.microsoft.com/office/drawing/2014/main" val="3307462069"/>
                  </a:ext>
                </a:extLst>
              </a:tr>
              <a:tr h="190500">
                <a:tc>
                  <a:txBody>
                    <a:bodyPr/>
                    <a:lstStyle/>
                    <a:p>
                      <a:pPr algn="ctr" fontAlgn="ctr"/>
                      <a:r>
                        <a:rPr lang="es-CO" sz="1100" u="none" strike="noStrike" dirty="0">
                          <a:effectLst/>
                        </a:rPr>
                        <a:t>3. Milena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b="0" i="0" u="none" strike="noStrike" dirty="0">
                          <a:solidFill>
                            <a:srgbClr val="000000"/>
                          </a:solidFill>
                          <a:effectLst/>
                          <a:latin typeface="Calibri" panose="020F0502020204030204" pitchFamily="34" charset="0"/>
                        </a:rPr>
                        <a:t>11%</a:t>
                      </a:r>
                    </a:p>
                  </a:txBody>
                  <a:tcPr marL="9525" marR="9525" marT="9525" marB="0" anchor="ctr"/>
                </a:tc>
                <a:extLst>
                  <a:ext uri="{0D108BD9-81ED-4DB2-BD59-A6C34878D82A}">
                    <a16:rowId xmlns:a16="http://schemas.microsoft.com/office/drawing/2014/main" val="2866491955"/>
                  </a:ext>
                </a:extLst>
              </a:tr>
              <a:tr h="190500">
                <a:tc>
                  <a:txBody>
                    <a:bodyPr/>
                    <a:lstStyle/>
                    <a:p>
                      <a:pPr algn="ctr" fontAlgn="ctr"/>
                      <a:r>
                        <a:rPr lang="es-CO" sz="1100" u="none" strike="noStrike" dirty="0">
                          <a:effectLst/>
                        </a:rPr>
                        <a:t>4. Ana</a:t>
                      </a:r>
                      <a:endParaRPr lang="es-CO"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b="0" i="0" u="none" strike="noStrike"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2182630498"/>
                  </a:ext>
                </a:extLst>
              </a:tr>
            </a:tbl>
          </a:graphicData>
        </a:graphic>
      </p:graphicFrame>
      <p:cxnSp>
        <p:nvCxnSpPr>
          <p:cNvPr id="48" name="Conector recto de flecha 47">
            <a:extLst>
              <a:ext uri="{FF2B5EF4-FFF2-40B4-BE49-F238E27FC236}">
                <a16:creationId xmlns:a16="http://schemas.microsoft.com/office/drawing/2014/main" id="{3F59D7A7-7A59-4B46-9EA3-7BF9C0E1701F}"/>
              </a:ext>
            </a:extLst>
          </p:cNvPr>
          <p:cNvCxnSpPr/>
          <p:nvPr/>
        </p:nvCxnSpPr>
        <p:spPr>
          <a:xfrm flipV="1">
            <a:off x="6986726" y="1261377"/>
            <a:ext cx="2281561" cy="183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CuadroTexto 48">
            <a:extLst>
              <a:ext uri="{FF2B5EF4-FFF2-40B4-BE49-F238E27FC236}">
                <a16:creationId xmlns:a16="http://schemas.microsoft.com/office/drawing/2014/main" id="{8C612D8C-A3DF-40E1-BC5B-A848DEA6C208}"/>
              </a:ext>
            </a:extLst>
          </p:cNvPr>
          <p:cNvSpPr txBox="1"/>
          <p:nvPr/>
        </p:nvSpPr>
        <p:spPr>
          <a:xfrm>
            <a:off x="9434005" y="1012145"/>
            <a:ext cx="1696375" cy="646331"/>
          </a:xfrm>
          <a:prstGeom prst="rect">
            <a:avLst/>
          </a:prstGeom>
          <a:noFill/>
        </p:spPr>
        <p:txBody>
          <a:bodyPr wrap="square" rtlCol="0">
            <a:spAutoFit/>
          </a:bodyPr>
          <a:lstStyle/>
          <a:p>
            <a:r>
              <a:rPr lang="es-CO" sz="1200" dirty="0" err="1"/>
              <a:t>Aca</a:t>
            </a:r>
            <a:r>
              <a:rPr lang="es-CO" sz="1200" dirty="0"/>
              <a:t> sale escrito lo que se guardo en la vista 1, no es editable</a:t>
            </a:r>
          </a:p>
        </p:txBody>
      </p:sp>
      <p:cxnSp>
        <p:nvCxnSpPr>
          <p:cNvPr id="20" name="Conector recto de flecha 19">
            <a:extLst>
              <a:ext uri="{FF2B5EF4-FFF2-40B4-BE49-F238E27FC236}">
                <a16:creationId xmlns:a16="http://schemas.microsoft.com/office/drawing/2014/main" id="{CC6E97C1-E7A6-49A6-968C-9E6E7126ACCA}"/>
              </a:ext>
            </a:extLst>
          </p:cNvPr>
          <p:cNvCxnSpPr>
            <a:cxnSpLocks/>
          </p:cNvCxnSpPr>
          <p:nvPr/>
        </p:nvCxnSpPr>
        <p:spPr>
          <a:xfrm flipV="1">
            <a:off x="9880847" y="4962617"/>
            <a:ext cx="106532" cy="109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4AAF69BB-0B03-4EFD-963A-CF5EDC393C45}"/>
              </a:ext>
            </a:extLst>
          </p:cNvPr>
          <p:cNvSpPr txBox="1"/>
          <p:nvPr/>
        </p:nvSpPr>
        <p:spPr>
          <a:xfrm>
            <a:off x="7704362" y="3429000"/>
            <a:ext cx="3954978" cy="1015663"/>
          </a:xfrm>
          <a:prstGeom prst="rect">
            <a:avLst/>
          </a:prstGeom>
          <a:noFill/>
        </p:spPr>
        <p:txBody>
          <a:bodyPr wrap="square" rtlCol="0">
            <a:spAutoFit/>
          </a:bodyPr>
          <a:lstStyle/>
          <a:p>
            <a:r>
              <a:rPr lang="es-CO" sz="1200" dirty="0"/>
              <a:t>Le coloca al proveedor seleccionado el estado: “esperando respuesta de aceptación”.</a:t>
            </a:r>
          </a:p>
          <a:p>
            <a:r>
              <a:rPr lang="es-MX" sz="1200" dirty="0"/>
              <a:t>Los otro proveedores marcarlos con el estado "rechazado" y colocar en base de datos la posición en la que quedaron en la selección.</a:t>
            </a:r>
            <a:endParaRPr lang="es-CO" sz="1200" dirty="0"/>
          </a:p>
        </p:txBody>
      </p:sp>
    </p:spTree>
    <p:extLst>
      <p:ext uri="{BB962C8B-B14F-4D97-AF65-F5344CB8AC3E}">
        <p14:creationId xmlns:p14="http://schemas.microsoft.com/office/powerpoint/2010/main" val="172963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EE7E70A-6CCD-4AD7-BAED-81FE17A4C23C}"/>
              </a:ext>
            </a:extLst>
          </p:cNvPr>
          <p:cNvSpPr txBox="1"/>
          <p:nvPr/>
        </p:nvSpPr>
        <p:spPr>
          <a:xfrm>
            <a:off x="932155" y="301841"/>
            <a:ext cx="5424257" cy="369332"/>
          </a:xfrm>
          <a:prstGeom prst="rect">
            <a:avLst/>
          </a:prstGeom>
          <a:noFill/>
        </p:spPr>
        <p:txBody>
          <a:bodyPr wrap="square" rtlCol="0">
            <a:spAutoFit/>
          </a:bodyPr>
          <a:lstStyle/>
          <a:p>
            <a:r>
              <a:rPr lang="es-CO" dirty="0"/>
              <a:t>Revisión documentos historia de usuario:</a:t>
            </a:r>
          </a:p>
        </p:txBody>
      </p:sp>
      <p:sp>
        <p:nvSpPr>
          <p:cNvPr id="5" name="Rectángulo 4">
            <a:extLst>
              <a:ext uri="{FF2B5EF4-FFF2-40B4-BE49-F238E27FC236}">
                <a16:creationId xmlns:a16="http://schemas.microsoft.com/office/drawing/2014/main" id="{E0829794-DC8A-400D-849E-A4C9293E947C}"/>
              </a:ext>
            </a:extLst>
          </p:cNvPr>
          <p:cNvSpPr/>
          <p:nvPr/>
        </p:nvSpPr>
        <p:spPr>
          <a:xfrm>
            <a:off x="239697" y="736847"/>
            <a:ext cx="11665258" cy="59391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7013710D-0275-489E-9711-6C9C1BA19AB6}"/>
              </a:ext>
            </a:extLst>
          </p:cNvPr>
          <p:cNvSpPr/>
          <p:nvPr/>
        </p:nvSpPr>
        <p:spPr>
          <a:xfrm>
            <a:off x="621437" y="592094"/>
            <a:ext cx="11283518" cy="7294305"/>
          </a:xfrm>
          <a:prstGeom prst="rect">
            <a:avLst/>
          </a:prstGeom>
        </p:spPr>
        <p:txBody>
          <a:bodyPr wrap="square">
            <a:spAutoFit/>
          </a:bodyPr>
          <a:lstStyle/>
          <a:p>
            <a:r>
              <a:rPr lang="es-MX" sz="1200" dirty="0"/>
              <a:t>1. Cuando un proveedor ha sido seleccionado, se debe crear una tarea de revisión de documentos. Dicha tarea debe contar con los siguientes datos: NIT/CC, fecha de creación y estado.</a:t>
            </a:r>
          </a:p>
          <a:p>
            <a:r>
              <a:rPr lang="es-MX" sz="1200" dirty="0"/>
              <a:t>2. Los estados que podrá tomar cada tarea son: "activa", "reproceso", "renovada", "finalizada". Cada documento del proveedor puede tomar los estados: "aceptado", "rechazado" o "renovado".</a:t>
            </a:r>
          </a:p>
          <a:p>
            <a:r>
              <a:rPr lang="es-MX" sz="1200" dirty="0" smtClean="0"/>
              <a:t>3. El sistema debe contar con los siguientes filtros: NIT/CC, nombre de proveedor y estado ("activa", "reproceso", "renovada", "finalizada").</a:t>
            </a:r>
          </a:p>
          <a:p>
            <a:r>
              <a:rPr lang="es-MX" sz="1200" dirty="0" smtClean="0"/>
              <a:t>4. El sistema debe permitir seleccionar una tarea en estado "activa", "reproceso", "renovada", cuando se seleccione se debe mostrar una pantalla que liste los documentos del proveedor. Cada documento debe contar con una casilla de aceptado o rechazado. Si se selecciona una tarea en estado "finalizada" solo se debe mostrar el </a:t>
            </a:r>
            <a:r>
              <a:rPr lang="es-MX" sz="1200" dirty="0" err="1" smtClean="0"/>
              <a:t>historico</a:t>
            </a:r>
            <a:r>
              <a:rPr lang="es-MX" sz="1200" dirty="0" smtClean="0"/>
              <a:t> de documentos aceptados, no se debe dejar modificar la tarea.</a:t>
            </a:r>
          </a:p>
          <a:p>
            <a:r>
              <a:rPr lang="es-MX" sz="1200" dirty="0" smtClean="0"/>
              <a:t>5</a:t>
            </a:r>
            <a:r>
              <a:rPr lang="es-MX" sz="1200" dirty="0"/>
              <a:t>. Cuando se rechaza un documento del proveedor, se debe enviar un correo automático al proveedor, indicando que debe entrar nuevamente a la plataforma para cambiar el documento rechazado. También se debe cambiar el estado de la tarea a "reproceso". El estado del proveedor debe quedar como: "solicitud de cambios en documentos".</a:t>
            </a:r>
          </a:p>
          <a:p>
            <a:r>
              <a:rPr lang="es-MX" sz="1200" dirty="0"/>
              <a:t>6. Cuando se rechaza un documento del proveedor, se debe habilitar el acceso a la pagina de inscripción de "documentos", sin embargo, solo se mostrarán los documentos rechazados.</a:t>
            </a:r>
          </a:p>
          <a:p>
            <a:r>
              <a:rPr lang="es-MX" sz="1200" dirty="0"/>
              <a:t>7. Cuando un proveedor cambia los documentos que han sido rechazados previamente, se debe cambiar el estado de la tarea a "renovada" y el documento actualizado cambia su estado a "renovado</a:t>
            </a:r>
            <a:r>
              <a:rPr lang="es-MX" sz="1200" dirty="0" smtClean="0"/>
              <a:t>".</a:t>
            </a:r>
          </a:p>
          <a:p>
            <a:r>
              <a:rPr lang="es-MX" sz="1200" dirty="0" smtClean="0"/>
              <a:t>9</a:t>
            </a:r>
            <a:r>
              <a:rPr lang="es-MX" sz="1200" dirty="0"/>
              <a:t>. El sistema permitirá cerrar una tarea con el estado "finalizado" cuando todos los documentos hallan sido aceptados, el estado del proveedor se debe cambiar a: </a:t>
            </a:r>
            <a:r>
              <a:rPr lang="es-MX" sz="1200" dirty="0" smtClean="0"/>
              <a:t>“aprobado".</a:t>
            </a:r>
            <a:endParaRPr lang="es-MX" sz="1200" dirty="0"/>
          </a:p>
          <a:p>
            <a:r>
              <a:rPr lang="es-MX" sz="1200" dirty="0"/>
              <a:t>10. Si el proveedor no cuenta con un documento requerido y definitivamente se debe rechazar su selección, el sistema debe permitir cambiar el estado del proveedor a "rechazado</a:t>
            </a:r>
            <a:r>
              <a:rPr lang="es-MX" sz="1200" dirty="0" smtClean="0"/>
              <a:t>".</a:t>
            </a:r>
          </a:p>
          <a:p>
            <a:endParaRPr lang="es-MX" sz="1200" dirty="0"/>
          </a:p>
          <a:p>
            <a:r>
              <a:rPr lang="es-MX" sz="1200" dirty="0" smtClean="0"/>
              <a:t>Cuando se guarda en la tabla </a:t>
            </a:r>
            <a:r>
              <a:rPr lang="es-MX" sz="1200" dirty="0" err="1" smtClean="0"/>
              <a:t>documentos_inscripción</a:t>
            </a:r>
            <a:r>
              <a:rPr lang="es-MX" sz="1200" dirty="0" smtClean="0"/>
              <a:t> se debe guardar el documento en estado </a:t>
            </a:r>
            <a:r>
              <a:rPr lang="es-MX" sz="1200" dirty="0" err="1" smtClean="0"/>
              <a:t>null</a:t>
            </a:r>
            <a:r>
              <a:rPr lang="es-MX" sz="1200" dirty="0" smtClean="0"/>
              <a:t>  </a:t>
            </a:r>
          </a:p>
          <a:p>
            <a:r>
              <a:rPr lang="es-MX" sz="1200" dirty="0" smtClean="0"/>
              <a:t>Cuando se guarda en la selección sin </a:t>
            </a:r>
            <a:r>
              <a:rPr lang="es-MX" sz="1200" dirty="0" err="1" smtClean="0"/>
              <a:t>ahp</a:t>
            </a:r>
            <a:r>
              <a:rPr lang="es-MX" sz="1200" dirty="0" smtClean="0"/>
              <a:t> y cuando se selecciona con </a:t>
            </a:r>
            <a:r>
              <a:rPr lang="es-MX" sz="1200" dirty="0" err="1" smtClean="0"/>
              <a:t>ahp</a:t>
            </a:r>
            <a:endParaRPr lang="es-MX" sz="1200" dirty="0" smtClean="0"/>
          </a:p>
          <a:p>
            <a:endParaRPr lang="es-MX" sz="1200" dirty="0"/>
          </a:p>
          <a:p>
            <a:r>
              <a:rPr lang="es-MX" sz="1200" b="1" dirty="0" smtClean="0"/>
              <a:t>Caso 1 estado de la tarea finalizado: si ingreso a una tarea en estado finalizado</a:t>
            </a:r>
          </a:p>
          <a:p>
            <a:r>
              <a:rPr lang="es-MX" sz="1200" dirty="0" smtClean="0"/>
              <a:t>Guarda estado aprobado del proveedor tabla proveedor</a:t>
            </a:r>
          </a:p>
          <a:p>
            <a:r>
              <a:rPr lang="es-MX" sz="1200" dirty="0" smtClean="0"/>
              <a:t>Guarda estado del documento a aceptado en tabla </a:t>
            </a:r>
            <a:r>
              <a:rPr lang="es-MX" sz="1200" dirty="0" err="1" smtClean="0"/>
              <a:t>docuemtnos_inscripción</a:t>
            </a:r>
            <a:endParaRPr lang="es-MX" sz="1200" dirty="0" smtClean="0"/>
          </a:p>
          <a:p>
            <a:r>
              <a:rPr lang="es-MX" sz="1200" dirty="0" smtClean="0"/>
              <a:t>Guarda el estado de la tarea a finalizado en tabla </a:t>
            </a:r>
            <a:r>
              <a:rPr lang="es-MX" sz="1200" dirty="0" err="1" smtClean="0"/>
              <a:t>revisión_proveedor</a:t>
            </a:r>
            <a:endParaRPr lang="es-MX" sz="1200" dirty="0" smtClean="0"/>
          </a:p>
          <a:p>
            <a:endParaRPr lang="es-MX" sz="1200" dirty="0"/>
          </a:p>
          <a:p>
            <a:r>
              <a:rPr lang="es-MX" sz="1200" b="1" dirty="0" smtClean="0"/>
              <a:t>Caso 2 estado de la tarea activo</a:t>
            </a:r>
          </a:p>
          <a:p>
            <a:r>
              <a:rPr lang="es-MX" sz="1200" dirty="0"/>
              <a:t>Guarda estado del documento </a:t>
            </a:r>
            <a:r>
              <a:rPr lang="es-MX" sz="1200" dirty="0" smtClean="0"/>
              <a:t> aceptado  </a:t>
            </a:r>
            <a:r>
              <a:rPr lang="es-MX" sz="1200" dirty="0"/>
              <a:t>en tabla </a:t>
            </a:r>
            <a:r>
              <a:rPr lang="es-MX" sz="1200" dirty="0" err="1" smtClean="0"/>
              <a:t>docuemtnos_inscripción</a:t>
            </a:r>
            <a:r>
              <a:rPr lang="es-MX" sz="1200" dirty="0" smtClean="0"/>
              <a:t>, no guarda estados rechazados del documento </a:t>
            </a:r>
          </a:p>
          <a:p>
            <a:endParaRPr lang="es-MX" sz="1200" dirty="0"/>
          </a:p>
          <a:p>
            <a:r>
              <a:rPr lang="es-MX" sz="1200" b="1" dirty="0" smtClean="0"/>
              <a:t>Caso 3 estado de la tarea reproceso:</a:t>
            </a:r>
            <a:endParaRPr lang="es-MX" sz="1200" b="1" dirty="0"/>
          </a:p>
          <a:p>
            <a:r>
              <a:rPr lang="es-MX" sz="1200" dirty="0"/>
              <a:t>Guarda estado </a:t>
            </a:r>
            <a:r>
              <a:rPr lang="es-MX" sz="1200" dirty="0" smtClean="0"/>
              <a:t>“solicitud de cambios en documentos” </a:t>
            </a:r>
            <a:r>
              <a:rPr lang="es-MX" sz="1200" dirty="0"/>
              <a:t>del proveedor tabla proveedor</a:t>
            </a:r>
          </a:p>
          <a:p>
            <a:r>
              <a:rPr lang="es-MX" sz="1200" dirty="0"/>
              <a:t>Guarda estado del documento a </a:t>
            </a:r>
            <a:r>
              <a:rPr lang="es-MX" sz="1200" dirty="0" smtClean="0"/>
              <a:t>“rechazado” </a:t>
            </a:r>
            <a:r>
              <a:rPr lang="es-MX" sz="1200" dirty="0"/>
              <a:t>en tabla </a:t>
            </a:r>
            <a:r>
              <a:rPr lang="es-MX" sz="1200" dirty="0" err="1"/>
              <a:t>docuemtnos_inscripción</a:t>
            </a:r>
            <a:endParaRPr lang="es-MX" sz="1200" dirty="0"/>
          </a:p>
          <a:p>
            <a:r>
              <a:rPr lang="es-MX" sz="1200" dirty="0"/>
              <a:t>Guarda el estado de la tarea a </a:t>
            </a:r>
            <a:r>
              <a:rPr lang="es-MX" sz="1200" dirty="0" smtClean="0"/>
              <a:t>“reproceso” </a:t>
            </a:r>
            <a:r>
              <a:rPr lang="es-MX" sz="1200" dirty="0"/>
              <a:t>en tabla </a:t>
            </a:r>
            <a:r>
              <a:rPr lang="es-MX" sz="1200" dirty="0" err="1"/>
              <a:t>revisión_proveedor</a:t>
            </a:r>
            <a:endParaRPr lang="es-MX" sz="1200" dirty="0"/>
          </a:p>
          <a:p>
            <a:r>
              <a:rPr lang="es-MX" sz="1200" b="1" dirty="0" smtClean="0"/>
              <a:t>Cuando el proveedor entra y </a:t>
            </a:r>
            <a:r>
              <a:rPr lang="es-MX" sz="1200" b="1" dirty="0" err="1" smtClean="0"/>
              <a:t>sobreescribe</a:t>
            </a:r>
            <a:r>
              <a:rPr lang="es-MX" sz="1200" b="1" dirty="0" smtClean="0"/>
              <a:t> sus documentos : </a:t>
            </a:r>
          </a:p>
          <a:p>
            <a:r>
              <a:rPr lang="es-MX" sz="1200" dirty="0" smtClean="0"/>
              <a:t>Se debe cambiar el estado de la tarea a renovada</a:t>
            </a:r>
          </a:p>
          <a:p>
            <a:r>
              <a:rPr lang="es-MX" sz="1200" dirty="0" smtClean="0"/>
              <a:t>Y el </a:t>
            </a:r>
            <a:r>
              <a:rPr lang="es-MX" sz="1200" dirty="0" err="1" smtClean="0"/>
              <a:t>docuemtno</a:t>
            </a:r>
            <a:r>
              <a:rPr lang="es-MX" sz="1200" dirty="0" smtClean="0"/>
              <a:t> cambia su estado a renovado</a:t>
            </a:r>
            <a:endParaRPr lang="es-MX" sz="1200" dirty="0"/>
          </a:p>
          <a:p>
            <a:endParaRPr lang="es-MX" sz="1200" b="1" dirty="0"/>
          </a:p>
          <a:p>
            <a:endParaRPr lang="es-MX" sz="1200" b="1" dirty="0" smtClean="0"/>
          </a:p>
          <a:p>
            <a:endParaRPr lang="es-CO" sz="1200" dirty="0"/>
          </a:p>
        </p:txBody>
      </p:sp>
    </p:spTree>
    <p:extLst>
      <p:ext uri="{BB962C8B-B14F-4D97-AF65-F5344CB8AC3E}">
        <p14:creationId xmlns:p14="http://schemas.microsoft.com/office/powerpoint/2010/main" val="35443114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3748</Words>
  <Application>Microsoft Office PowerPoint</Application>
  <PresentationFormat>Panorámica</PresentationFormat>
  <Paragraphs>517</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Calibri Light</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Felipe</dc:creator>
  <cp:lastModifiedBy>USUARIO</cp:lastModifiedBy>
  <cp:revision>453</cp:revision>
  <dcterms:created xsi:type="dcterms:W3CDTF">2020-02-09T16:36:12Z</dcterms:created>
  <dcterms:modified xsi:type="dcterms:W3CDTF">2020-03-11T04:02:42Z</dcterms:modified>
</cp:coreProperties>
</file>