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97832-EA4A-47EB-8726-5691749B3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ACD4E-1D8B-4DD6-BF63-F0C4D5F0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F2C12-31A1-41CF-8865-1667BAE0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C4AEE-16C9-4CEC-8629-F864AD2C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8C442-F122-4C9A-AE11-7FE8FCA3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4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FC9DE-01B8-4D78-AD56-8FAA2A9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41DC2-6121-4BB7-BDAE-1530FECC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8CA68-7095-45EC-ACCF-6203B8E6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3448E-A955-4994-BDB6-647C9C78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44053-1DA9-496D-AF84-FDE7361E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88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B54B0A-702F-4619-B5A2-63B3FECA2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9E34D6-410E-467D-84F4-7A9B33D2B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D9EDD-7686-4BB4-A748-C4E92AED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5B726-EACF-428D-8842-1C95012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CF55C-9227-41B0-AC8C-7CFA2CD2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28C4E-91A5-4812-9080-498AC522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9D311-367F-4159-85B6-08EA70A7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D5B56-19C3-4429-B855-B261A2EC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357AD-31F6-4699-906B-BB56C76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4FECC-4407-4BDC-909A-AC9AFCBD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7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96C76-E0E5-4748-91D5-B6D59F8E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905EEE-E311-4EF1-A243-B887752F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D2623-A879-4EE3-8B6D-C88BA5CD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B069B-F600-4993-B145-2075D60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F8DB4-83BD-4D53-AA4A-904A3E7F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20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6599F-41F1-4121-AA97-5EB2BE8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20D88-A270-4D79-A9C5-6DEA671C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9DCB58-78B6-4AB2-A975-2E017999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5BD6E8-1EA2-4BB8-8E8F-C87C9DF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0F4B7-91F2-47CC-9B6D-C2DB9339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2C725-6542-4D60-BEA4-5463C434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14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761F-AF4C-4B13-A5EA-500510E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C2C938-1476-4603-B06F-513B0A95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BC9032-3AF2-433D-93B4-469F990AE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AFC9B5-256F-4399-AA1A-E7F319BB7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352627-D9CC-455B-9421-4E0D646A3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73ACDC-AD51-4342-A278-ABC0567E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625FE5-5828-47B0-A838-F246FD96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79F014-B14A-41B2-AD19-F7822562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7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B9BCE-E5E3-4524-AF6B-AF619D0E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832A23-7E07-4F1B-A354-3D2BD585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F2865D-7296-4AD2-B525-7A77AF0A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6EB426-51D9-4637-895A-3E2126F1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DD3429-7752-4EC0-8674-8FD7BA07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8F098-00B4-4D58-82F1-89B367E1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3F8B2B-7E5B-4DA0-9DEC-01942F55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8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65B1E-5863-46B7-8C3D-A7DA598A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5D15C-9AC4-49FD-A7A9-E722710C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9C20F1-782E-49CD-B088-2BD23337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FAB663-8167-4B86-A096-08779E7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C058A0-C497-44CA-9B30-CE0D5887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EC32F-9651-486B-9F60-B92FC315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4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39CB-AFFA-4FCC-9BC4-105AFB19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1EAA36-2830-4FC5-AC9B-EC559205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40755D-E6CB-4415-B410-9E2178C3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9071F-A2C6-4E40-BFA2-F25ADBD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2C973C-CDFD-4A80-BF85-75B366B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12B52-BBC5-41AC-A3FB-DFEE07EB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58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BC0620-9CD9-4049-9667-BCC677E1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0E4C3B-2673-43F6-8D36-E22BFBD2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94B0E-78E8-4D6D-BD7E-88F9AA345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337E-8BB2-4B2D-AA88-53DD9F7FE96F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7E4806-BBE1-4A10-A2FC-A49B56BE3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63345-6F61-42A4-A2B8-5A88366FC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2863-8BD8-4C05-BF56-651FD7DD3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7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CC022C6-B0A0-4963-A852-43BFC08941F6}"/>
              </a:ext>
            </a:extLst>
          </p:cNvPr>
          <p:cNvSpPr/>
          <p:nvPr/>
        </p:nvSpPr>
        <p:spPr>
          <a:xfrm>
            <a:off x="2676088" y="1233182"/>
            <a:ext cx="2927756" cy="536895"/>
          </a:xfrm>
          <a:prstGeom prst="rect">
            <a:avLst/>
          </a:prstGeom>
          <a:solidFill>
            <a:srgbClr val="FFD9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Investigación preliminar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4FB2B08-441D-474E-8356-A7F8ED7DDCA7}"/>
              </a:ext>
            </a:extLst>
          </p:cNvPr>
          <p:cNvSpPr/>
          <p:nvPr/>
        </p:nvSpPr>
        <p:spPr>
          <a:xfrm>
            <a:off x="2743198" y="2433532"/>
            <a:ext cx="2927757" cy="778066"/>
          </a:xfrm>
          <a:prstGeom prst="rect">
            <a:avLst/>
          </a:prstGeom>
          <a:solidFill>
            <a:srgbClr val="FFD9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Validación del proceso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2A2C537-5060-491A-8608-FACEB6B12516}"/>
              </a:ext>
            </a:extLst>
          </p:cNvPr>
          <p:cNvSpPr/>
          <p:nvPr/>
        </p:nvSpPr>
        <p:spPr>
          <a:xfrm>
            <a:off x="2743197" y="3881301"/>
            <a:ext cx="2927758" cy="536895"/>
          </a:xfrm>
          <a:prstGeom prst="rect">
            <a:avLst/>
          </a:prstGeom>
          <a:solidFill>
            <a:srgbClr val="FFD9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Diseño del </a:t>
            </a:r>
            <a:r>
              <a:rPr lang="es-CO" b="1" i="1" dirty="0"/>
              <a:t>backlog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A7C4630-8671-4B4C-B491-7E033497C05E}"/>
              </a:ext>
            </a:extLst>
          </p:cNvPr>
          <p:cNvSpPr/>
          <p:nvPr/>
        </p:nvSpPr>
        <p:spPr>
          <a:xfrm>
            <a:off x="6096000" y="1061214"/>
            <a:ext cx="4788717" cy="880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/>
              <a:t>Identificar y definir los pasos ordenados de cada proceso del ciclo del proveedor.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/>
              <a:t>¿Qué normas, procedimientos o metodologías son relevantes en el contexto Colombiano en cada etapa del ciclo del proveedor?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b="1" dirty="0"/>
              <a:t>Resultado</a:t>
            </a:r>
            <a:r>
              <a:rPr lang="es-CO" sz="900" dirty="0"/>
              <a:t>: Preselección de un proceso estándar para cada etapa del ciclo del proveedor.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9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30AC209-3061-4621-8B16-1786226A5512}"/>
              </a:ext>
            </a:extLst>
          </p:cNvPr>
          <p:cNvSpPr/>
          <p:nvPr/>
        </p:nvSpPr>
        <p:spPr>
          <a:xfrm>
            <a:off x="6096002" y="2381565"/>
            <a:ext cx="4788716" cy="88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/>
              <a:t>¿Cuáles son las opiniones en cada etapa del ciclo?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/>
              <a:t>¿Qué formatos, estrategias o software se usan actualmente en la compañía?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/>
              <a:t>Identificación de </a:t>
            </a:r>
            <a:r>
              <a:rPr lang="es-CO" sz="900" i="1" dirty="0" err="1"/>
              <a:t>pains</a:t>
            </a:r>
            <a:r>
              <a:rPr lang="es-CO" sz="9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b="1" dirty="0"/>
              <a:t>Resultado</a:t>
            </a:r>
            <a:r>
              <a:rPr lang="es-CO" sz="900" dirty="0"/>
              <a:t>: Mejorar resultado de la Etapa I, comparando dicho resultado con procesos ya existentes y productivos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9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7AC05EA-009D-4525-BA33-5BF07176777A}"/>
              </a:ext>
            </a:extLst>
          </p:cNvPr>
          <p:cNvSpPr/>
          <p:nvPr/>
        </p:nvSpPr>
        <p:spPr>
          <a:xfrm>
            <a:off x="6096000" y="3714227"/>
            <a:ext cx="4788716" cy="88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/>
              <a:t>¿Qué  requerimientos funcionales y no funcionales son necesarios para dar solución al problema?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b="1" dirty="0"/>
              <a:t>Resultado</a:t>
            </a:r>
            <a:r>
              <a:rPr lang="es-CO" sz="900" dirty="0"/>
              <a:t>: Requerimientos funcionales y no funcionales del software a diseñar.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1B4261D-77DD-416B-88CC-1C80B666DB0F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5603844" y="1501630"/>
            <a:ext cx="49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F23AD63-1D5B-4B0B-813D-3CF9854B185C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5670955" y="2822565"/>
            <a:ext cx="42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3685DD5-79E5-4A97-96EC-D281665CCE0F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5670955" y="4149749"/>
            <a:ext cx="425045" cy="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F929DC7-6B39-42FF-9D89-420F8733053D}"/>
              </a:ext>
            </a:extLst>
          </p:cNvPr>
          <p:cNvSpPr/>
          <p:nvPr/>
        </p:nvSpPr>
        <p:spPr>
          <a:xfrm>
            <a:off x="1930863" y="1061210"/>
            <a:ext cx="469783" cy="8808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I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4243441-5DCD-4DA7-8C1F-ABDEBEF52D66}"/>
              </a:ext>
            </a:extLst>
          </p:cNvPr>
          <p:cNvSpPr/>
          <p:nvPr/>
        </p:nvSpPr>
        <p:spPr>
          <a:xfrm>
            <a:off x="1924211" y="2189885"/>
            <a:ext cx="469783" cy="12765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II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F6DDAF1-06F0-44E5-B9CC-5E2B29D6F4FA}"/>
              </a:ext>
            </a:extLst>
          </p:cNvPr>
          <p:cNvSpPr/>
          <p:nvPr/>
        </p:nvSpPr>
        <p:spPr>
          <a:xfrm>
            <a:off x="1930863" y="3714227"/>
            <a:ext cx="469783" cy="8808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III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2458432-6CAE-4158-A370-5A7D57472574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2400646" y="1501628"/>
            <a:ext cx="2754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44FB39B-90F0-49C7-B937-6CB11201CB80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2393994" y="2822565"/>
            <a:ext cx="349204" cy="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3145EA7-4AC8-4035-96FB-A27EDF7FE85C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2400646" y="4149749"/>
            <a:ext cx="342551" cy="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1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7C87F0-C532-434E-8A8A-F008470A0579}"/>
              </a:ext>
            </a:extLst>
          </p:cNvPr>
          <p:cNvSpPr/>
          <p:nvPr/>
        </p:nvSpPr>
        <p:spPr>
          <a:xfrm>
            <a:off x="1671151" y="96471"/>
            <a:ext cx="85986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C80183-E635-4D93-9A81-4122308DED9D}"/>
              </a:ext>
            </a:extLst>
          </p:cNvPr>
          <p:cNvSpPr/>
          <p:nvPr/>
        </p:nvSpPr>
        <p:spPr>
          <a:xfrm>
            <a:off x="1445872" y="672866"/>
            <a:ext cx="1310429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Definir criterios de evaluación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0F3EF4-9B04-41B0-969A-6C23BCEE628F}"/>
              </a:ext>
            </a:extLst>
          </p:cNvPr>
          <p:cNvSpPr/>
          <p:nvPr/>
        </p:nvSpPr>
        <p:spPr>
          <a:xfrm>
            <a:off x="1478904" y="1238774"/>
            <a:ext cx="1244367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Definir ítems para criterios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62CF3F58-C6F2-405F-894F-E817B447C73C}"/>
              </a:ext>
            </a:extLst>
          </p:cNvPr>
          <p:cNvSpPr/>
          <p:nvPr/>
        </p:nvSpPr>
        <p:spPr>
          <a:xfrm>
            <a:off x="1341884" y="1793846"/>
            <a:ext cx="1518407" cy="5145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¿Más ítems?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B2FD19DA-6CF6-4717-904B-DFA532ECD463}"/>
              </a:ext>
            </a:extLst>
          </p:cNvPr>
          <p:cNvSpPr/>
          <p:nvPr/>
        </p:nvSpPr>
        <p:spPr>
          <a:xfrm>
            <a:off x="1288594" y="2497509"/>
            <a:ext cx="1617650" cy="6837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¿Más criterios?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D78B407-DDB4-4FF8-AA59-6F9E81EA4A3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101086" y="490754"/>
            <a:ext cx="1" cy="182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7E42428-FA3A-428C-8E98-6C08DAE882B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01087" y="1067149"/>
            <a:ext cx="1" cy="171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263E7F-AC5D-4AD8-9354-08B43766B4F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01088" y="1633057"/>
            <a:ext cx="0" cy="16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7B93F42-D51D-4E7F-98F8-3EB6C4D3EFC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097419" y="2308369"/>
            <a:ext cx="3669" cy="18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0247E7A-6B98-422D-9421-1A21EA69DE4D}"/>
              </a:ext>
            </a:extLst>
          </p:cNvPr>
          <p:cNvSpPr txBox="1"/>
          <p:nvPr/>
        </p:nvSpPr>
        <p:spPr>
          <a:xfrm>
            <a:off x="1110051" y="1581483"/>
            <a:ext cx="704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dirty="0"/>
              <a:t>Sí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AC5CEDE-3F45-433F-B81E-592574A0F01E}"/>
              </a:ext>
            </a:extLst>
          </p:cNvPr>
          <p:cNvSpPr txBox="1"/>
          <p:nvPr/>
        </p:nvSpPr>
        <p:spPr>
          <a:xfrm>
            <a:off x="725669" y="1066522"/>
            <a:ext cx="704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dirty="0"/>
              <a:t>Sí</a:t>
            </a:r>
          </a:p>
        </p:txBody>
      </p:sp>
      <p:sp>
        <p:nvSpPr>
          <p:cNvPr id="61" name="Diagrama de flujo: documento 60">
            <a:extLst>
              <a:ext uri="{FF2B5EF4-FFF2-40B4-BE49-F238E27FC236}">
                <a16:creationId xmlns:a16="http://schemas.microsoft.com/office/drawing/2014/main" id="{3C3ED8DB-4BBB-48B9-9914-8BEFFF786EFE}"/>
              </a:ext>
            </a:extLst>
          </p:cNvPr>
          <p:cNvSpPr/>
          <p:nvPr/>
        </p:nvSpPr>
        <p:spPr>
          <a:xfrm>
            <a:off x="1598800" y="3337263"/>
            <a:ext cx="997238" cy="4844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Matriz de evaluación</a:t>
            </a:r>
          </a:p>
        </p:txBody>
      </p:sp>
      <p:sp>
        <p:nvSpPr>
          <p:cNvPr id="62" name="Diagrama de flujo: proceso predefinido 61">
            <a:extLst>
              <a:ext uri="{FF2B5EF4-FFF2-40B4-BE49-F238E27FC236}">
                <a16:creationId xmlns:a16="http://schemas.microsoft.com/office/drawing/2014/main" id="{781E9F7E-479C-47C9-81E3-50536A2F292C}"/>
              </a:ext>
            </a:extLst>
          </p:cNvPr>
          <p:cNvSpPr/>
          <p:nvPr/>
        </p:nvSpPr>
        <p:spPr>
          <a:xfrm>
            <a:off x="3047111" y="3319671"/>
            <a:ext cx="1373029" cy="52011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Evaluar proveedor</a:t>
            </a:r>
          </a:p>
        </p:txBody>
      </p:sp>
      <p:sp>
        <p:nvSpPr>
          <p:cNvPr id="64" name="Diagrama de flujo: documento 63">
            <a:extLst>
              <a:ext uri="{FF2B5EF4-FFF2-40B4-BE49-F238E27FC236}">
                <a16:creationId xmlns:a16="http://schemas.microsoft.com/office/drawing/2014/main" id="{E80D32D3-983A-427A-9EF5-943EFE570BBA}"/>
              </a:ext>
            </a:extLst>
          </p:cNvPr>
          <p:cNvSpPr/>
          <p:nvPr/>
        </p:nvSpPr>
        <p:spPr>
          <a:xfrm>
            <a:off x="3079014" y="3988031"/>
            <a:ext cx="1309222" cy="4844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Puntuación del proveedor</a:t>
            </a:r>
          </a:p>
        </p:txBody>
      </p: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69848F6B-C0A1-41A3-A85A-A7FC89BE3C5D}"/>
              </a:ext>
            </a:extLst>
          </p:cNvPr>
          <p:cNvSpPr/>
          <p:nvPr/>
        </p:nvSpPr>
        <p:spPr>
          <a:xfrm>
            <a:off x="2789065" y="4543431"/>
            <a:ext cx="1889120" cy="6837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¿Satisface?</a:t>
            </a:r>
          </a:p>
        </p:txBody>
      </p:sp>
      <p:sp>
        <p:nvSpPr>
          <p:cNvPr id="66" name="Diagrama de flujo: documento 65">
            <a:extLst>
              <a:ext uri="{FF2B5EF4-FFF2-40B4-BE49-F238E27FC236}">
                <a16:creationId xmlns:a16="http://schemas.microsoft.com/office/drawing/2014/main" id="{6915E085-AA78-43FD-A3B3-2E0F29710B84}"/>
              </a:ext>
            </a:extLst>
          </p:cNvPr>
          <p:cNvSpPr/>
          <p:nvPr/>
        </p:nvSpPr>
        <p:spPr>
          <a:xfrm>
            <a:off x="3236169" y="5406580"/>
            <a:ext cx="997238" cy="4844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Reporte de aceptación</a:t>
            </a:r>
          </a:p>
        </p:txBody>
      </p:sp>
      <p:sp>
        <p:nvSpPr>
          <p:cNvPr id="68" name="Diagrama de flujo: documento 67">
            <a:extLst>
              <a:ext uri="{FF2B5EF4-FFF2-40B4-BE49-F238E27FC236}">
                <a16:creationId xmlns:a16="http://schemas.microsoft.com/office/drawing/2014/main" id="{E18AC5B1-E04E-49DB-A3E3-7A36EA811AF5}"/>
              </a:ext>
            </a:extLst>
          </p:cNvPr>
          <p:cNvSpPr/>
          <p:nvPr/>
        </p:nvSpPr>
        <p:spPr>
          <a:xfrm>
            <a:off x="4836195" y="4643054"/>
            <a:ext cx="1259805" cy="4844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Reporte de no aceptación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E34F01D-C0E0-4C7A-B377-0EA82DC64E36}"/>
              </a:ext>
            </a:extLst>
          </p:cNvPr>
          <p:cNvSpPr/>
          <p:nvPr/>
        </p:nvSpPr>
        <p:spPr>
          <a:xfrm>
            <a:off x="4836195" y="5451667"/>
            <a:ext cx="1244367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Actualizar base de datos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2208051-5109-4E52-848C-EE7DF20E3BE4}"/>
              </a:ext>
            </a:extLst>
          </p:cNvPr>
          <p:cNvSpPr/>
          <p:nvPr/>
        </p:nvSpPr>
        <p:spPr>
          <a:xfrm>
            <a:off x="5110235" y="5972963"/>
            <a:ext cx="696285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F9158083-AD7E-4E11-8F0A-C2EF49B10441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2097419" y="3181214"/>
            <a:ext cx="0" cy="15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9118E32-2932-43A3-80B3-CECFAD3576CA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2596038" y="3579492"/>
            <a:ext cx="451073" cy="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5CBFAB8-A3FE-4C3B-91EC-C09542C90A2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3733625" y="3839789"/>
            <a:ext cx="1" cy="14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488BF940-F7F8-44A0-AA38-7B2D52ACF1E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3733625" y="4440461"/>
            <a:ext cx="0" cy="10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25007FA3-914F-45A6-BE27-1DBBDC11A18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3733625" y="5227136"/>
            <a:ext cx="1163" cy="17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03292E3C-EA28-44C8-AABF-45F68F1C8CCD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4678185" y="4885283"/>
            <a:ext cx="158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3B2EFFCD-D5AC-418F-B515-024BF1DEECAE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4233407" y="5648809"/>
            <a:ext cx="602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AD8ABAC4-E169-4B93-9137-63238833E597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flipH="1">
            <a:off x="5458379" y="5095484"/>
            <a:ext cx="7719" cy="356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97C16E39-32E6-42F7-A305-FA685C4ED1CD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5458378" y="5845950"/>
            <a:ext cx="1" cy="127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80A9BA81-DE77-40FC-9340-270D60B5CC6F}"/>
              </a:ext>
            </a:extLst>
          </p:cNvPr>
          <p:cNvCxnSpPr>
            <a:cxnSpLocks/>
            <a:stCxn id="15" idx="1"/>
            <a:endCxn id="5" idx="1"/>
          </p:cNvCxnSpPr>
          <p:nvPr/>
        </p:nvCxnSpPr>
        <p:spPr>
          <a:xfrm rot="10800000" flipH="1">
            <a:off x="1288594" y="870008"/>
            <a:ext cx="157278" cy="1969354"/>
          </a:xfrm>
          <a:prstGeom prst="bentConnector3">
            <a:avLst>
              <a:gd name="adj1" fmla="val -145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19F9ACE6-F23B-4A49-9733-BE8D15264522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1341884" y="1435916"/>
            <a:ext cx="137020" cy="615192"/>
          </a:xfrm>
          <a:prstGeom prst="bentConnector3">
            <a:avLst>
              <a:gd name="adj1" fmla="val -166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D7E0828-3D64-4EC0-BF57-1D7703C408DE}"/>
              </a:ext>
            </a:extLst>
          </p:cNvPr>
          <p:cNvSpPr txBox="1"/>
          <p:nvPr/>
        </p:nvSpPr>
        <p:spPr>
          <a:xfrm>
            <a:off x="2253643" y="3060264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B7FD5D60-78CB-43A5-84C9-E143BC74AC75}"/>
              </a:ext>
            </a:extLst>
          </p:cNvPr>
          <p:cNvSpPr txBox="1"/>
          <p:nvPr/>
        </p:nvSpPr>
        <p:spPr>
          <a:xfrm>
            <a:off x="2243700" y="2244740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2248AF5-224E-4B9E-BA4F-8487831ECF73}"/>
              </a:ext>
            </a:extLst>
          </p:cNvPr>
          <p:cNvSpPr txBox="1"/>
          <p:nvPr/>
        </p:nvSpPr>
        <p:spPr>
          <a:xfrm>
            <a:off x="4445789" y="4481271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40D41DD-0438-4084-AEFF-982ED5448FAB}"/>
              </a:ext>
            </a:extLst>
          </p:cNvPr>
          <p:cNvSpPr txBox="1"/>
          <p:nvPr/>
        </p:nvSpPr>
        <p:spPr>
          <a:xfrm>
            <a:off x="3992650" y="5111656"/>
            <a:ext cx="704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336494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18A69-6661-47AA-AF91-9EC04F86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DEL SOFTWARE</a:t>
            </a:r>
          </a:p>
        </p:txBody>
      </p:sp>
    </p:spTree>
    <p:extLst>
      <p:ext uri="{BB962C8B-B14F-4D97-AF65-F5344CB8AC3E}">
        <p14:creationId xmlns:p14="http://schemas.microsoft.com/office/powerpoint/2010/main" val="9306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9849AB-87A5-405A-97BF-9B26C32D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t="13905" r="18384" b="26959"/>
          <a:stretch/>
        </p:blipFill>
        <p:spPr>
          <a:xfrm>
            <a:off x="617639" y="4583933"/>
            <a:ext cx="749068" cy="76001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21EB291-735B-4CAF-98CE-60191E7BEAA6}"/>
              </a:ext>
            </a:extLst>
          </p:cNvPr>
          <p:cNvCxnSpPr>
            <a:cxnSpLocks/>
          </p:cNvCxnSpPr>
          <p:nvPr/>
        </p:nvCxnSpPr>
        <p:spPr>
          <a:xfrm flipV="1">
            <a:off x="1709628" y="4796264"/>
            <a:ext cx="6462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53001-960B-43BE-9E2F-49C99688417A}"/>
              </a:ext>
            </a:extLst>
          </p:cNvPr>
          <p:cNvCxnSpPr>
            <a:cxnSpLocks/>
          </p:cNvCxnSpPr>
          <p:nvPr/>
        </p:nvCxnSpPr>
        <p:spPr>
          <a:xfrm flipH="1">
            <a:off x="1680439" y="4935175"/>
            <a:ext cx="675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3CFA177-2E6F-444F-ACFB-316109FCE731}"/>
              </a:ext>
            </a:extLst>
          </p:cNvPr>
          <p:cNvGrpSpPr/>
          <p:nvPr/>
        </p:nvGrpSpPr>
        <p:grpSpPr>
          <a:xfrm>
            <a:off x="2631146" y="2143100"/>
            <a:ext cx="1930894" cy="1253532"/>
            <a:chOff x="3570047" y="2287062"/>
            <a:chExt cx="1874408" cy="1648156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5C6D59A-E4A1-42C1-92B2-2085CE32894D}"/>
                </a:ext>
              </a:extLst>
            </p:cNvPr>
            <p:cNvSpPr/>
            <p:nvPr/>
          </p:nvSpPr>
          <p:spPr>
            <a:xfrm>
              <a:off x="3570048" y="2525783"/>
              <a:ext cx="1874407" cy="1409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E412358-3F83-4783-9841-7D4E9B332467}"/>
                </a:ext>
              </a:extLst>
            </p:cNvPr>
            <p:cNvSpPr/>
            <p:nvPr/>
          </p:nvSpPr>
          <p:spPr>
            <a:xfrm>
              <a:off x="3570047" y="2287062"/>
              <a:ext cx="1334412" cy="238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Controladores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87A697-0A88-4AAD-AA73-31201D025877}"/>
              </a:ext>
            </a:extLst>
          </p:cNvPr>
          <p:cNvGrpSpPr/>
          <p:nvPr/>
        </p:nvGrpSpPr>
        <p:grpSpPr>
          <a:xfrm>
            <a:off x="2771415" y="4265223"/>
            <a:ext cx="1449006" cy="400374"/>
            <a:chOff x="3867947" y="2166267"/>
            <a:chExt cx="1253072" cy="48115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1E08954-35D1-4940-9FBD-425E9E249AD6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chemeClr val="tx1"/>
                  </a:solidFill>
                </a:rPr>
                <a:t>dashboard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199CB84-AAB8-4087-85CD-CAE6DCA3EA17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38EDAA0-2C13-439E-83E7-704EF6710E0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4FF46B3-EC55-456E-99ED-FBCBEE724A5E}"/>
              </a:ext>
            </a:extLst>
          </p:cNvPr>
          <p:cNvGrpSpPr/>
          <p:nvPr/>
        </p:nvGrpSpPr>
        <p:grpSpPr>
          <a:xfrm>
            <a:off x="2781660" y="4768268"/>
            <a:ext cx="1449006" cy="459052"/>
            <a:chOff x="3867947" y="2166267"/>
            <a:chExt cx="1253072" cy="481157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008B25E5-4D62-4853-8E6A-CC5BF257CA7E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RegistroUsuario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26D9E16-BA48-41DC-8A43-65A586F0432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7CCD23C-8778-4C5F-8DD9-A783976F378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3A5E7CE-BF68-4057-9352-E8D35BAD7CD1}"/>
              </a:ext>
            </a:extLst>
          </p:cNvPr>
          <p:cNvCxnSpPr>
            <a:cxnSpLocks/>
          </p:cNvCxnSpPr>
          <p:nvPr/>
        </p:nvCxnSpPr>
        <p:spPr>
          <a:xfrm flipV="1">
            <a:off x="3302644" y="3429000"/>
            <a:ext cx="0" cy="53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61A3D31-1451-40E0-88D1-5749D764D635}"/>
              </a:ext>
            </a:extLst>
          </p:cNvPr>
          <p:cNvCxnSpPr>
            <a:cxnSpLocks/>
          </p:cNvCxnSpPr>
          <p:nvPr/>
        </p:nvCxnSpPr>
        <p:spPr>
          <a:xfrm>
            <a:off x="3526539" y="3429000"/>
            <a:ext cx="0" cy="534135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8D701CA-1AD1-4806-A1FD-DF50EE5DB4FE}"/>
              </a:ext>
            </a:extLst>
          </p:cNvPr>
          <p:cNvGrpSpPr/>
          <p:nvPr/>
        </p:nvGrpSpPr>
        <p:grpSpPr>
          <a:xfrm>
            <a:off x="2656347" y="3963136"/>
            <a:ext cx="1930893" cy="1380812"/>
            <a:chOff x="3570048" y="2287933"/>
            <a:chExt cx="1874407" cy="1808878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BD63E01-2791-477A-8830-E1D6551CE759}"/>
                </a:ext>
              </a:extLst>
            </p:cNvPr>
            <p:cNvSpPr/>
            <p:nvPr/>
          </p:nvSpPr>
          <p:spPr>
            <a:xfrm>
              <a:off x="3570048" y="2525782"/>
              <a:ext cx="1874407" cy="1571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A97A47C-2DF9-4A20-ADEC-44242B3CC5B0}"/>
                </a:ext>
              </a:extLst>
            </p:cNvPr>
            <p:cNvSpPr/>
            <p:nvPr/>
          </p:nvSpPr>
          <p:spPr>
            <a:xfrm>
              <a:off x="3570048" y="2287933"/>
              <a:ext cx="1334411" cy="237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Vistas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D46EA96-179F-4D0B-846D-9D9BB7AD2898}"/>
              </a:ext>
            </a:extLst>
          </p:cNvPr>
          <p:cNvGrpSpPr/>
          <p:nvPr/>
        </p:nvGrpSpPr>
        <p:grpSpPr>
          <a:xfrm>
            <a:off x="5300487" y="2143099"/>
            <a:ext cx="1930894" cy="2158463"/>
            <a:chOff x="3570047" y="2287062"/>
            <a:chExt cx="1874408" cy="1648156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EC4C691-7C66-4576-94D4-EE460B8B3BF2}"/>
                </a:ext>
              </a:extLst>
            </p:cNvPr>
            <p:cNvSpPr/>
            <p:nvPr/>
          </p:nvSpPr>
          <p:spPr>
            <a:xfrm>
              <a:off x="3570048" y="2525783"/>
              <a:ext cx="1874407" cy="1409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C747DAB4-A868-4699-808C-4185BE34B792}"/>
                </a:ext>
              </a:extLst>
            </p:cNvPr>
            <p:cNvSpPr/>
            <p:nvPr/>
          </p:nvSpPr>
          <p:spPr>
            <a:xfrm>
              <a:off x="3570047" y="2287062"/>
              <a:ext cx="1334412" cy="238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Modelo</a:t>
              </a:r>
            </a:p>
          </p:txBody>
        </p:sp>
      </p:grp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CED49F1-45E4-43F8-9294-8F7BB2FB5A85}"/>
              </a:ext>
            </a:extLst>
          </p:cNvPr>
          <p:cNvCxnSpPr>
            <a:cxnSpLocks/>
          </p:cNvCxnSpPr>
          <p:nvPr/>
        </p:nvCxnSpPr>
        <p:spPr>
          <a:xfrm flipV="1">
            <a:off x="4562040" y="2559563"/>
            <a:ext cx="732300" cy="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651B106-66AD-4359-AC80-BEA32F1367C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562040" y="2860648"/>
            <a:ext cx="732300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2A46ACA3-6A2A-4796-9941-186D9A71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28" y="4759768"/>
            <a:ext cx="614362" cy="614362"/>
          </a:xfrm>
          <a:prstGeom prst="rect">
            <a:avLst/>
          </a:prstGeom>
        </p:spPr>
      </p:pic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C8AF119-FF6A-4046-942C-346222A718E9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6256409" y="4305352"/>
            <a:ext cx="1" cy="45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F25C085-A057-4EC1-8AE6-0B532B2FA443}"/>
              </a:ext>
            </a:extLst>
          </p:cNvPr>
          <p:cNvSpPr txBox="1"/>
          <p:nvPr/>
        </p:nvSpPr>
        <p:spPr>
          <a:xfrm>
            <a:off x="1742151" y="4389861"/>
            <a:ext cx="631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Solicita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46F6B41-5D91-4DA3-9464-29EDD7E3BB9E}"/>
              </a:ext>
            </a:extLst>
          </p:cNvPr>
          <p:cNvSpPr txBox="1"/>
          <p:nvPr/>
        </p:nvSpPr>
        <p:spPr>
          <a:xfrm>
            <a:off x="1738180" y="5066949"/>
            <a:ext cx="6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Entrega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C91A55-D210-4879-84AF-1CFF6A8D0FE8}"/>
              </a:ext>
            </a:extLst>
          </p:cNvPr>
          <p:cNvSpPr txBox="1"/>
          <p:nvPr/>
        </p:nvSpPr>
        <p:spPr>
          <a:xfrm>
            <a:off x="2561093" y="3534183"/>
            <a:ext cx="68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Petición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D24A3A5-9797-4034-929B-37196BD3CEDE}"/>
              </a:ext>
            </a:extLst>
          </p:cNvPr>
          <p:cNvSpPr txBox="1"/>
          <p:nvPr/>
        </p:nvSpPr>
        <p:spPr>
          <a:xfrm>
            <a:off x="3641386" y="3526566"/>
            <a:ext cx="6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Entrega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E609A09-6824-4271-8665-BC7D5CD5640E}"/>
              </a:ext>
            </a:extLst>
          </p:cNvPr>
          <p:cNvSpPr txBox="1"/>
          <p:nvPr/>
        </p:nvSpPr>
        <p:spPr>
          <a:xfrm>
            <a:off x="4584538" y="2250497"/>
            <a:ext cx="58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Invoca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15499CCB-ED0E-4A96-B8FB-60A7FA2869F8}"/>
              </a:ext>
            </a:extLst>
          </p:cNvPr>
          <p:cNvSpPr txBox="1"/>
          <p:nvPr/>
        </p:nvSpPr>
        <p:spPr>
          <a:xfrm>
            <a:off x="4625215" y="2924979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Envía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11E1BE9-219B-44A0-8408-70FADC5A29B3}"/>
              </a:ext>
            </a:extLst>
          </p:cNvPr>
          <p:cNvSpPr txBox="1"/>
          <p:nvPr/>
        </p:nvSpPr>
        <p:spPr>
          <a:xfrm>
            <a:off x="5527874" y="4371805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Procesa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AFFA988-2584-4B61-9704-C25C20D8E684}"/>
              </a:ext>
            </a:extLst>
          </p:cNvPr>
          <p:cNvSpPr txBox="1"/>
          <p:nvPr/>
        </p:nvSpPr>
        <p:spPr>
          <a:xfrm>
            <a:off x="6256409" y="4372810"/>
            <a:ext cx="6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Retorna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4291C79-603D-4465-A84F-8F08348B92EA}"/>
              </a:ext>
            </a:extLst>
          </p:cNvPr>
          <p:cNvSpPr txBox="1"/>
          <p:nvPr/>
        </p:nvSpPr>
        <p:spPr>
          <a:xfrm>
            <a:off x="5933424" y="5374130"/>
            <a:ext cx="105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Base de datos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D2D4D8F-FCF8-4D00-9428-7BFDE6BC6ED1}"/>
              </a:ext>
            </a:extLst>
          </p:cNvPr>
          <p:cNvSpPr txBox="1"/>
          <p:nvPr/>
        </p:nvSpPr>
        <p:spPr>
          <a:xfrm>
            <a:off x="862014" y="701801"/>
            <a:ext cx="1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RF1</a:t>
            </a:r>
          </a:p>
        </p:txBody>
      </p:sp>
      <p:graphicFrame>
        <p:nvGraphicFramePr>
          <p:cNvPr id="87" name="Tabla 87">
            <a:extLst>
              <a:ext uri="{FF2B5EF4-FFF2-40B4-BE49-F238E27FC236}">
                <a16:creationId xmlns:a16="http://schemas.microsoft.com/office/drawing/2014/main" id="{E9F5E2CA-6076-4240-A078-23DB62A9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6383"/>
              </p:ext>
            </p:extLst>
          </p:nvPr>
        </p:nvGraphicFramePr>
        <p:xfrm>
          <a:off x="2792907" y="2462505"/>
          <a:ext cx="1609386" cy="642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938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UsuarioController</a:t>
                      </a:r>
                      <a:endParaRPr lang="es-CO" sz="12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logIn</a:t>
                      </a:r>
                      <a:r>
                        <a:rPr lang="es-CO" sz="12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saveUsuario</a:t>
                      </a:r>
                      <a:r>
                        <a:rPr lang="es-CO" sz="12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</a:tbl>
          </a:graphicData>
        </a:graphic>
      </p:graphicFrame>
      <p:graphicFrame>
        <p:nvGraphicFramePr>
          <p:cNvPr id="89" name="Tabla 87">
            <a:extLst>
              <a:ext uri="{FF2B5EF4-FFF2-40B4-BE49-F238E27FC236}">
                <a16:creationId xmlns:a16="http://schemas.microsoft.com/office/drawing/2014/main" id="{CD4B5B81-7AB5-4B81-B772-6347A6B3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63267"/>
              </p:ext>
            </p:extLst>
          </p:nvPr>
        </p:nvGraphicFramePr>
        <p:xfrm>
          <a:off x="5422116" y="2513502"/>
          <a:ext cx="1609386" cy="1498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938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Usuario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Id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usuario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clave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723556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idPerfil</a:t>
                      </a:r>
                      <a:endParaRPr lang="es-CO" sz="12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2170494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id_proveedor</a:t>
                      </a:r>
                      <a:endParaRPr lang="es-CO" sz="12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9972"/>
                  </a:ext>
                </a:extLst>
              </a:tr>
              <a:tr h="16729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correo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61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4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9849AB-87A5-405A-97BF-9B26C32D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t="13905" r="18384" b="26959"/>
          <a:stretch/>
        </p:blipFill>
        <p:spPr>
          <a:xfrm>
            <a:off x="742888" y="4514289"/>
            <a:ext cx="749068" cy="76001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21EB291-735B-4CAF-98CE-60191E7BEAA6}"/>
              </a:ext>
            </a:extLst>
          </p:cNvPr>
          <p:cNvCxnSpPr>
            <a:cxnSpLocks/>
          </p:cNvCxnSpPr>
          <p:nvPr/>
        </p:nvCxnSpPr>
        <p:spPr>
          <a:xfrm flipV="1">
            <a:off x="1709628" y="4796264"/>
            <a:ext cx="6462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53001-960B-43BE-9E2F-49C99688417A}"/>
              </a:ext>
            </a:extLst>
          </p:cNvPr>
          <p:cNvCxnSpPr>
            <a:cxnSpLocks/>
          </p:cNvCxnSpPr>
          <p:nvPr/>
        </p:nvCxnSpPr>
        <p:spPr>
          <a:xfrm flipH="1">
            <a:off x="1680439" y="4935175"/>
            <a:ext cx="675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3CFA177-2E6F-444F-ACFB-316109FCE731}"/>
              </a:ext>
            </a:extLst>
          </p:cNvPr>
          <p:cNvGrpSpPr/>
          <p:nvPr/>
        </p:nvGrpSpPr>
        <p:grpSpPr>
          <a:xfrm>
            <a:off x="2567562" y="396543"/>
            <a:ext cx="2373555" cy="3789907"/>
            <a:chOff x="3570047" y="2409868"/>
            <a:chExt cx="2304119" cy="19063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5C6D59A-E4A1-42C1-92B2-2085CE32894D}"/>
                </a:ext>
              </a:extLst>
            </p:cNvPr>
            <p:cNvSpPr/>
            <p:nvPr/>
          </p:nvSpPr>
          <p:spPr>
            <a:xfrm>
              <a:off x="3570048" y="2525783"/>
              <a:ext cx="2304118" cy="1790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E412358-3F83-4783-9841-7D4E9B332467}"/>
                </a:ext>
              </a:extLst>
            </p:cNvPr>
            <p:cNvSpPr/>
            <p:nvPr/>
          </p:nvSpPr>
          <p:spPr>
            <a:xfrm>
              <a:off x="3570047" y="2409868"/>
              <a:ext cx="1334412" cy="115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Controladores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87A697-0A88-4AAD-AA73-31201D025877}"/>
              </a:ext>
            </a:extLst>
          </p:cNvPr>
          <p:cNvGrpSpPr/>
          <p:nvPr/>
        </p:nvGrpSpPr>
        <p:grpSpPr>
          <a:xfrm>
            <a:off x="2718075" y="5055798"/>
            <a:ext cx="2078354" cy="400374"/>
            <a:chOff x="3867947" y="2166267"/>
            <a:chExt cx="1253072" cy="48115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1E08954-35D1-4940-9FBD-425E9E249AD6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CamposProveedor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199CB84-AAB8-4087-85CD-CAE6DCA3EA17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38EDAA0-2C13-439E-83E7-704EF6710E0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4FF46B3-EC55-456E-99ED-FBCBEE724A5E}"/>
              </a:ext>
            </a:extLst>
          </p:cNvPr>
          <p:cNvGrpSpPr/>
          <p:nvPr/>
        </p:nvGrpSpPr>
        <p:grpSpPr>
          <a:xfrm>
            <a:off x="2728319" y="5558843"/>
            <a:ext cx="2060211" cy="459052"/>
            <a:chOff x="3867947" y="2166267"/>
            <a:chExt cx="1253072" cy="481157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008B25E5-4D62-4853-8E6A-CC5BF257CA7E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ClasificacionProveedor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26D9E16-BA48-41DC-8A43-65A586F0432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7CCD23C-8778-4C5F-8DD9-A783976F378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3A5E7CE-BF68-4057-9352-E8D35BAD7CD1}"/>
              </a:ext>
            </a:extLst>
          </p:cNvPr>
          <p:cNvCxnSpPr>
            <a:cxnSpLocks/>
          </p:cNvCxnSpPr>
          <p:nvPr/>
        </p:nvCxnSpPr>
        <p:spPr>
          <a:xfrm flipV="1">
            <a:off x="3302644" y="4219575"/>
            <a:ext cx="0" cy="53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61A3D31-1451-40E0-88D1-5749D764D635}"/>
              </a:ext>
            </a:extLst>
          </p:cNvPr>
          <p:cNvCxnSpPr>
            <a:cxnSpLocks/>
          </p:cNvCxnSpPr>
          <p:nvPr/>
        </p:nvCxnSpPr>
        <p:spPr>
          <a:xfrm>
            <a:off x="3526539" y="4219575"/>
            <a:ext cx="0" cy="534135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8D701CA-1AD1-4806-A1FD-DF50EE5DB4FE}"/>
              </a:ext>
            </a:extLst>
          </p:cNvPr>
          <p:cNvGrpSpPr/>
          <p:nvPr/>
        </p:nvGrpSpPr>
        <p:grpSpPr>
          <a:xfrm>
            <a:off x="2656346" y="4753711"/>
            <a:ext cx="2284770" cy="1943016"/>
            <a:chOff x="3570048" y="2287933"/>
            <a:chExt cx="2217932" cy="2545371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BD63E01-2791-477A-8830-E1D6551CE759}"/>
                </a:ext>
              </a:extLst>
            </p:cNvPr>
            <p:cNvSpPr/>
            <p:nvPr/>
          </p:nvSpPr>
          <p:spPr>
            <a:xfrm>
              <a:off x="3570048" y="2525782"/>
              <a:ext cx="2217932" cy="2307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A97A47C-2DF9-4A20-ADEC-44242B3CC5B0}"/>
                </a:ext>
              </a:extLst>
            </p:cNvPr>
            <p:cNvSpPr/>
            <p:nvPr/>
          </p:nvSpPr>
          <p:spPr>
            <a:xfrm>
              <a:off x="3570048" y="2287933"/>
              <a:ext cx="1334411" cy="237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Vistas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D46EA96-179F-4D0B-846D-9D9BB7AD2898}"/>
              </a:ext>
            </a:extLst>
          </p:cNvPr>
          <p:cNvGrpSpPr/>
          <p:nvPr/>
        </p:nvGrpSpPr>
        <p:grpSpPr>
          <a:xfrm>
            <a:off x="5553071" y="365167"/>
            <a:ext cx="2372401" cy="4666335"/>
            <a:chOff x="3570047" y="2287062"/>
            <a:chExt cx="2302998" cy="3770673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EC4C691-7C66-4576-94D4-EE460B8B3BF2}"/>
                </a:ext>
              </a:extLst>
            </p:cNvPr>
            <p:cNvSpPr/>
            <p:nvPr/>
          </p:nvSpPr>
          <p:spPr>
            <a:xfrm>
              <a:off x="3570048" y="2525782"/>
              <a:ext cx="2302997" cy="3531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C747DAB4-A868-4699-808C-4185BE34B792}"/>
                </a:ext>
              </a:extLst>
            </p:cNvPr>
            <p:cNvSpPr/>
            <p:nvPr/>
          </p:nvSpPr>
          <p:spPr>
            <a:xfrm>
              <a:off x="3570047" y="2287062"/>
              <a:ext cx="1334412" cy="238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Modelo</a:t>
              </a:r>
            </a:p>
          </p:txBody>
        </p:sp>
      </p:grp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CED49F1-45E4-43F8-9294-8F7BB2FB5A85}"/>
              </a:ext>
            </a:extLst>
          </p:cNvPr>
          <p:cNvCxnSpPr>
            <a:cxnSpLocks/>
          </p:cNvCxnSpPr>
          <p:nvPr/>
        </p:nvCxnSpPr>
        <p:spPr>
          <a:xfrm>
            <a:off x="4941116" y="1975042"/>
            <a:ext cx="623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651B106-66AD-4359-AC80-BEA32F1367CA}"/>
              </a:ext>
            </a:extLst>
          </p:cNvPr>
          <p:cNvCxnSpPr>
            <a:cxnSpLocks/>
          </p:cNvCxnSpPr>
          <p:nvPr/>
        </p:nvCxnSpPr>
        <p:spPr>
          <a:xfrm flipH="1">
            <a:off x="4930018" y="2316177"/>
            <a:ext cx="623053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2A46ACA3-6A2A-4796-9941-186D9A71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1" y="5356971"/>
            <a:ext cx="614362" cy="614362"/>
          </a:xfrm>
          <a:prstGeom prst="rect">
            <a:avLst/>
          </a:prstGeom>
        </p:spPr>
      </p:pic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C8AF119-FF6A-4046-942C-346222A718E9}"/>
              </a:ext>
            </a:extLst>
          </p:cNvPr>
          <p:cNvCxnSpPr>
            <a:cxnSpLocks/>
          </p:cNvCxnSpPr>
          <p:nvPr/>
        </p:nvCxnSpPr>
        <p:spPr>
          <a:xfrm>
            <a:off x="6739272" y="5070651"/>
            <a:ext cx="0" cy="3434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F25C085-A057-4EC1-8AE6-0B532B2FA443}"/>
              </a:ext>
            </a:extLst>
          </p:cNvPr>
          <p:cNvSpPr txBox="1"/>
          <p:nvPr/>
        </p:nvSpPr>
        <p:spPr>
          <a:xfrm>
            <a:off x="1742151" y="4389861"/>
            <a:ext cx="631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Solicita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46F6B41-5D91-4DA3-9464-29EDD7E3BB9E}"/>
              </a:ext>
            </a:extLst>
          </p:cNvPr>
          <p:cNvSpPr txBox="1"/>
          <p:nvPr/>
        </p:nvSpPr>
        <p:spPr>
          <a:xfrm>
            <a:off x="1738180" y="5066949"/>
            <a:ext cx="6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Entrega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C91A55-D210-4879-84AF-1CFF6A8D0FE8}"/>
              </a:ext>
            </a:extLst>
          </p:cNvPr>
          <p:cNvSpPr txBox="1"/>
          <p:nvPr/>
        </p:nvSpPr>
        <p:spPr>
          <a:xfrm>
            <a:off x="2561093" y="4324758"/>
            <a:ext cx="68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Petición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D24A3A5-9797-4034-929B-37196BD3CEDE}"/>
              </a:ext>
            </a:extLst>
          </p:cNvPr>
          <p:cNvSpPr txBox="1"/>
          <p:nvPr/>
        </p:nvSpPr>
        <p:spPr>
          <a:xfrm>
            <a:off x="3641386" y="4317141"/>
            <a:ext cx="6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Entrega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E609A09-6824-4271-8665-BC7D5CD5640E}"/>
              </a:ext>
            </a:extLst>
          </p:cNvPr>
          <p:cNvSpPr txBox="1"/>
          <p:nvPr/>
        </p:nvSpPr>
        <p:spPr>
          <a:xfrm>
            <a:off x="4975995" y="1465307"/>
            <a:ext cx="58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Invoca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15499CCB-ED0E-4A96-B8FB-60A7FA2869F8}"/>
              </a:ext>
            </a:extLst>
          </p:cNvPr>
          <p:cNvSpPr txBox="1"/>
          <p:nvPr/>
        </p:nvSpPr>
        <p:spPr>
          <a:xfrm>
            <a:off x="5002668" y="2491089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Envía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11E1BE9-219B-44A0-8408-70FADC5A29B3}"/>
              </a:ext>
            </a:extLst>
          </p:cNvPr>
          <p:cNvSpPr txBox="1"/>
          <p:nvPr/>
        </p:nvSpPr>
        <p:spPr>
          <a:xfrm>
            <a:off x="5950267" y="5141681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Procesa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AFFA988-2584-4B61-9704-C25C20D8E684}"/>
              </a:ext>
            </a:extLst>
          </p:cNvPr>
          <p:cNvSpPr txBox="1"/>
          <p:nvPr/>
        </p:nvSpPr>
        <p:spPr>
          <a:xfrm>
            <a:off x="6817192" y="5132763"/>
            <a:ext cx="6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Retorna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4291C79-603D-4465-A84F-8F08348B92EA}"/>
              </a:ext>
            </a:extLst>
          </p:cNvPr>
          <p:cNvSpPr txBox="1"/>
          <p:nvPr/>
        </p:nvSpPr>
        <p:spPr>
          <a:xfrm>
            <a:off x="6262889" y="6010474"/>
            <a:ext cx="105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Base de datos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D2D4D8F-FCF8-4D00-9428-7BFDE6BC6ED1}"/>
              </a:ext>
            </a:extLst>
          </p:cNvPr>
          <p:cNvSpPr txBox="1"/>
          <p:nvPr/>
        </p:nvSpPr>
        <p:spPr>
          <a:xfrm>
            <a:off x="151975" y="-2495"/>
            <a:ext cx="1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RF4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5221834-FBD9-418A-B649-1D831A478E6A}"/>
              </a:ext>
            </a:extLst>
          </p:cNvPr>
          <p:cNvGrpSpPr/>
          <p:nvPr/>
        </p:nvGrpSpPr>
        <p:grpSpPr>
          <a:xfrm>
            <a:off x="2720839" y="6144983"/>
            <a:ext cx="2060211" cy="459052"/>
            <a:chOff x="3867947" y="2166267"/>
            <a:chExt cx="1253072" cy="481157"/>
          </a:xfrm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0539B990-2D09-41A7-8AA1-A9186B155D5A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DocumentacionProveedor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A83AA8C4-26E2-4E17-BA0A-ADFB2922428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7136914-82EF-48FD-A211-219BCAC2A05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8" name="Tabla 87">
            <a:extLst>
              <a:ext uri="{FF2B5EF4-FFF2-40B4-BE49-F238E27FC236}">
                <a16:creationId xmlns:a16="http://schemas.microsoft.com/office/drawing/2014/main" id="{5FE27D21-B4C9-4A9C-A369-AE3B2B320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19600"/>
              </p:ext>
            </p:extLst>
          </p:nvPr>
        </p:nvGraphicFramePr>
        <p:xfrm>
          <a:off x="2768580" y="762953"/>
          <a:ext cx="2052516" cy="1101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CamposProveedorController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list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getCampos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create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delete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update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12244"/>
                  </a:ext>
                </a:extLst>
              </a:tr>
            </a:tbl>
          </a:graphicData>
        </a:graphic>
      </p:graphicFrame>
      <p:graphicFrame>
        <p:nvGraphicFramePr>
          <p:cNvPr id="109" name="Tabla 87">
            <a:extLst>
              <a:ext uri="{FF2B5EF4-FFF2-40B4-BE49-F238E27FC236}">
                <a16:creationId xmlns:a16="http://schemas.microsoft.com/office/drawing/2014/main" id="{D9DAE1AC-F07D-4EC2-821B-05C4FCEB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86426"/>
              </p:ext>
            </p:extLst>
          </p:nvPr>
        </p:nvGraphicFramePr>
        <p:xfrm>
          <a:off x="2768580" y="3105802"/>
          <a:ext cx="2052516" cy="918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DocumentacionController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list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getCamposById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delete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update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12244"/>
                  </a:ext>
                </a:extLst>
              </a:tr>
            </a:tbl>
          </a:graphicData>
        </a:graphic>
      </p:graphicFrame>
      <p:graphicFrame>
        <p:nvGraphicFramePr>
          <p:cNvPr id="110" name="Tabla 87">
            <a:extLst>
              <a:ext uri="{FF2B5EF4-FFF2-40B4-BE49-F238E27FC236}">
                <a16:creationId xmlns:a16="http://schemas.microsoft.com/office/drawing/2014/main" id="{CB9052FD-D579-461A-81A2-E07602C8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62266"/>
              </p:ext>
            </p:extLst>
          </p:nvPr>
        </p:nvGraphicFramePr>
        <p:xfrm>
          <a:off x="2768580" y="1913105"/>
          <a:ext cx="2052516" cy="1101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ClasificacionController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list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getClasificacionByFiltros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saveClasificacion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delete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update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12244"/>
                  </a:ext>
                </a:extLst>
              </a:tr>
            </a:tbl>
          </a:graphicData>
        </a:graphic>
      </p:graphicFrame>
      <p:graphicFrame>
        <p:nvGraphicFramePr>
          <p:cNvPr id="111" name="Tabla 87">
            <a:extLst>
              <a:ext uri="{FF2B5EF4-FFF2-40B4-BE49-F238E27FC236}">
                <a16:creationId xmlns:a16="http://schemas.microsoft.com/office/drawing/2014/main" id="{6C538E28-D0C7-4FF2-AD40-67C08A1E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23334"/>
              </p:ext>
            </p:extLst>
          </p:nvPr>
        </p:nvGraphicFramePr>
        <p:xfrm>
          <a:off x="5711713" y="857099"/>
          <a:ext cx="2052516" cy="918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CamposProveedor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idCamposProveedor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idProveedor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Label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idTipoCampo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</a:tbl>
          </a:graphicData>
        </a:graphic>
      </p:graphicFrame>
      <p:graphicFrame>
        <p:nvGraphicFramePr>
          <p:cNvPr id="112" name="Tabla 87">
            <a:extLst>
              <a:ext uri="{FF2B5EF4-FFF2-40B4-BE49-F238E27FC236}">
                <a16:creationId xmlns:a16="http://schemas.microsoft.com/office/drawing/2014/main" id="{4A717ED5-E0DC-48ED-BC24-29443AEC1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5017"/>
              </p:ext>
            </p:extLst>
          </p:nvPr>
        </p:nvGraphicFramePr>
        <p:xfrm>
          <a:off x="5711713" y="1826514"/>
          <a:ext cx="2052516" cy="918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CampoClasificacion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segmento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clase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familia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producto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</a:tbl>
          </a:graphicData>
        </a:graphic>
      </p:graphicFrame>
      <p:graphicFrame>
        <p:nvGraphicFramePr>
          <p:cNvPr id="113" name="Tabla 87">
            <a:extLst>
              <a:ext uri="{FF2B5EF4-FFF2-40B4-BE49-F238E27FC236}">
                <a16:creationId xmlns:a16="http://schemas.microsoft.com/office/drawing/2014/main" id="{DF24F151-5723-42FF-94F6-4B33BEE1A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20123"/>
              </p:ext>
            </p:extLst>
          </p:nvPr>
        </p:nvGraphicFramePr>
        <p:xfrm>
          <a:off x="5711713" y="2885295"/>
          <a:ext cx="2052516" cy="734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Documentacion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Id_documento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Id_solicitud_documento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Id_proveedor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</a:tbl>
          </a:graphicData>
        </a:graphic>
      </p:graphicFrame>
      <p:graphicFrame>
        <p:nvGraphicFramePr>
          <p:cNvPr id="114" name="Tabla 87">
            <a:extLst>
              <a:ext uri="{FF2B5EF4-FFF2-40B4-BE49-F238E27FC236}">
                <a16:creationId xmlns:a16="http://schemas.microsoft.com/office/drawing/2014/main" id="{B1723AF3-3D4F-4ACC-B60B-B5D3CAA81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18344"/>
              </p:ext>
            </p:extLst>
          </p:nvPr>
        </p:nvGraphicFramePr>
        <p:xfrm>
          <a:off x="5711713" y="3767994"/>
          <a:ext cx="2052516" cy="918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proveedor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Id_proveedor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r>
                        <a:rPr lang="es-CO" sz="1000" dirty="0" err="1"/>
                        <a:t>azon_social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cotizacion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estado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08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3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9849AB-87A5-405A-97BF-9B26C32D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t="13905" r="18384" b="26959"/>
          <a:stretch/>
        </p:blipFill>
        <p:spPr>
          <a:xfrm>
            <a:off x="742888" y="4514289"/>
            <a:ext cx="749068" cy="76001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21EB291-735B-4CAF-98CE-60191E7BEAA6}"/>
              </a:ext>
            </a:extLst>
          </p:cNvPr>
          <p:cNvCxnSpPr>
            <a:cxnSpLocks/>
          </p:cNvCxnSpPr>
          <p:nvPr/>
        </p:nvCxnSpPr>
        <p:spPr>
          <a:xfrm flipV="1">
            <a:off x="1709628" y="4796264"/>
            <a:ext cx="6462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53001-960B-43BE-9E2F-49C99688417A}"/>
              </a:ext>
            </a:extLst>
          </p:cNvPr>
          <p:cNvCxnSpPr>
            <a:cxnSpLocks/>
          </p:cNvCxnSpPr>
          <p:nvPr/>
        </p:nvCxnSpPr>
        <p:spPr>
          <a:xfrm flipH="1">
            <a:off x="1680439" y="4935175"/>
            <a:ext cx="675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3CFA177-2E6F-444F-ACFB-316109FCE731}"/>
              </a:ext>
            </a:extLst>
          </p:cNvPr>
          <p:cNvGrpSpPr/>
          <p:nvPr/>
        </p:nvGrpSpPr>
        <p:grpSpPr>
          <a:xfrm>
            <a:off x="2567562" y="2138838"/>
            <a:ext cx="2373555" cy="2047613"/>
            <a:chOff x="3570047" y="2351500"/>
            <a:chExt cx="2304119" cy="196472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5C6D59A-E4A1-42C1-92B2-2085CE32894D}"/>
                </a:ext>
              </a:extLst>
            </p:cNvPr>
            <p:cNvSpPr/>
            <p:nvPr/>
          </p:nvSpPr>
          <p:spPr>
            <a:xfrm>
              <a:off x="3570048" y="2525783"/>
              <a:ext cx="2304118" cy="1790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E412358-3F83-4783-9841-7D4E9B332467}"/>
                </a:ext>
              </a:extLst>
            </p:cNvPr>
            <p:cNvSpPr/>
            <p:nvPr/>
          </p:nvSpPr>
          <p:spPr>
            <a:xfrm>
              <a:off x="3570047" y="2351500"/>
              <a:ext cx="1334412" cy="174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Controladores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87A697-0A88-4AAD-AA73-31201D025877}"/>
              </a:ext>
            </a:extLst>
          </p:cNvPr>
          <p:cNvGrpSpPr/>
          <p:nvPr/>
        </p:nvGrpSpPr>
        <p:grpSpPr>
          <a:xfrm>
            <a:off x="2713667" y="4696913"/>
            <a:ext cx="2078354" cy="400374"/>
            <a:chOff x="3867947" y="2166267"/>
            <a:chExt cx="1253072" cy="48115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1E08954-35D1-4940-9FBD-425E9E249AD6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SeleccionarProveedores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199CB84-AAB8-4087-85CD-CAE6DCA3EA17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38EDAA0-2C13-439E-83E7-704EF6710E0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4FF46B3-EC55-456E-99ED-FBCBEE724A5E}"/>
              </a:ext>
            </a:extLst>
          </p:cNvPr>
          <p:cNvGrpSpPr/>
          <p:nvPr/>
        </p:nvGrpSpPr>
        <p:grpSpPr>
          <a:xfrm>
            <a:off x="2723911" y="5199958"/>
            <a:ext cx="2060211" cy="459052"/>
            <a:chOff x="3867947" y="2166267"/>
            <a:chExt cx="1253072" cy="481157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008B25E5-4D62-4853-8E6A-CC5BF257CA7E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CriteriosAlternativas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26D9E16-BA48-41DC-8A43-65A586F0432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7CCD23C-8778-4C5F-8DD9-A783976F378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3A5E7CE-BF68-4057-9352-E8D35BAD7CD1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38000" y="4199262"/>
            <a:ext cx="0" cy="138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61A3D31-1451-40E0-88D1-5749D764D635}"/>
              </a:ext>
            </a:extLst>
          </p:cNvPr>
          <p:cNvCxnSpPr>
            <a:cxnSpLocks/>
          </p:cNvCxnSpPr>
          <p:nvPr/>
        </p:nvCxnSpPr>
        <p:spPr>
          <a:xfrm>
            <a:off x="3526539" y="4219575"/>
            <a:ext cx="0" cy="222788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8D701CA-1AD1-4806-A1FD-DF50EE5DB4FE}"/>
              </a:ext>
            </a:extLst>
          </p:cNvPr>
          <p:cNvGrpSpPr/>
          <p:nvPr/>
        </p:nvGrpSpPr>
        <p:grpSpPr>
          <a:xfrm>
            <a:off x="2656346" y="4460644"/>
            <a:ext cx="2284770" cy="2277126"/>
            <a:chOff x="3570048" y="2342791"/>
            <a:chExt cx="2217932" cy="2490513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BD63E01-2791-477A-8830-E1D6551CE759}"/>
                </a:ext>
              </a:extLst>
            </p:cNvPr>
            <p:cNvSpPr/>
            <p:nvPr/>
          </p:nvSpPr>
          <p:spPr>
            <a:xfrm>
              <a:off x="3570048" y="2525782"/>
              <a:ext cx="2217932" cy="2307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A97A47C-2DF9-4A20-ADEC-44242B3CC5B0}"/>
                </a:ext>
              </a:extLst>
            </p:cNvPr>
            <p:cNvSpPr/>
            <p:nvPr/>
          </p:nvSpPr>
          <p:spPr>
            <a:xfrm>
              <a:off x="3570048" y="2342791"/>
              <a:ext cx="1334411" cy="182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Vistas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D46EA96-179F-4D0B-846D-9D9BB7AD2898}"/>
              </a:ext>
            </a:extLst>
          </p:cNvPr>
          <p:cNvGrpSpPr/>
          <p:nvPr/>
        </p:nvGrpSpPr>
        <p:grpSpPr>
          <a:xfrm>
            <a:off x="5553071" y="1270042"/>
            <a:ext cx="2372401" cy="3704317"/>
            <a:chOff x="3570047" y="2287062"/>
            <a:chExt cx="2302998" cy="2993306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EC4C691-7C66-4576-94D4-EE460B8B3BF2}"/>
                </a:ext>
              </a:extLst>
            </p:cNvPr>
            <p:cNvSpPr/>
            <p:nvPr/>
          </p:nvSpPr>
          <p:spPr>
            <a:xfrm>
              <a:off x="3570048" y="2525783"/>
              <a:ext cx="2302997" cy="275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C747DAB4-A868-4699-808C-4185BE34B792}"/>
                </a:ext>
              </a:extLst>
            </p:cNvPr>
            <p:cNvSpPr/>
            <p:nvPr/>
          </p:nvSpPr>
          <p:spPr>
            <a:xfrm>
              <a:off x="3570047" y="2287062"/>
              <a:ext cx="1334412" cy="238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Modelo</a:t>
              </a:r>
            </a:p>
          </p:txBody>
        </p:sp>
      </p:grp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CED49F1-45E4-43F8-9294-8F7BB2FB5A85}"/>
              </a:ext>
            </a:extLst>
          </p:cNvPr>
          <p:cNvCxnSpPr>
            <a:cxnSpLocks/>
          </p:cNvCxnSpPr>
          <p:nvPr/>
        </p:nvCxnSpPr>
        <p:spPr>
          <a:xfrm>
            <a:off x="4941116" y="2918017"/>
            <a:ext cx="623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651B106-66AD-4359-AC80-BEA32F1367CA}"/>
              </a:ext>
            </a:extLst>
          </p:cNvPr>
          <p:cNvCxnSpPr>
            <a:cxnSpLocks/>
          </p:cNvCxnSpPr>
          <p:nvPr/>
        </p:nvCxnSpPr>
        <p:spPr>
          <a:xfrm flipH="1">
            <a:off x="4941115" y="3281040"/>
            <a:ext cx="623053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2A46ACA3-6A2A-4796-9941-186D9A71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1" y="5356971"/>
            <a:ext cx="614362" cy="614362"/>
          </a:xfrm>
          <a:prstGeom prst="rect">
            <a:avLst/>
          </a:prstGeom>
        </p:spPr>
      </p:pic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C8AF119-FF6A-4046-942C-346222A718E9}"/>
              </a:ext>
            </a:extLst>
          </p:cNvPr>
          <p:cNvCxnSpPr>
            <a:cxnSpLocks/>
          </p:cNvCxnSpPr>
          <p:nvPr/>
        </p:nvCxnSpPr>
        <p:spPr>
          <a:xfrm>
            <a:off x="6739272" y="4994451"/>
            <a:ext cx="0" cy="3434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F25C085-A057-4EC1-8AE6-0B532B2FA443}"/>
              </a:ext>
            </a:extLst>
          </p:cNvPr>
          <p:cNvSpPr txBox="1"/>
          <p:nvPr/>
        </p:nvSpPr>
        <p:spPr>
          <a:xfrm>
            <a:off x="1742151" y="4389861"/>
            <a:ext cx="631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Solicita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46F6B41-5D91-4DA3-9464-29EDD7E3BB9E}"/>
              </a:ext>
            </a:extLst>
          </p:cNvPr>
          <p:cNvSpPr txBox="1"/>
          <p:nvPr/>
        </p:nvSpPr>
        <p:spPr>
          <a:xfrm>
            <a:off x="1738180" y="5066949"/>
            <a:ext cx="6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Entrega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C91A55-D210-4879-84AF-1CFF6A8D0FE8}"/>
              </a:ext>
            </a:extLst>
          </p:cNvPr>
          <p:cNvSpPr txBox="1"/>
          <p:nvPr/>
        </p:nvSpPr>
        <p:spPr>
          <a:xfrm>
            <a:off x="2516257" y="4199260"/>
            <a:ext cx="72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Petición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D24A3A5-9797-4034-929B-37196BD3CEDE}"/>
              </a:ext>
            </a:extLst>
          </p:cNvPr>
          <p:cNvSpPr txBox="1"/>
          <p:nvPr/>
        </p:nvSpPr>
        <p:spPr>
          <a:xfrm>
            <a:off x="3637669" y="4174889"/>
            <a:ext cx="66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Entrega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E609A09-6824-4271-8665-BC7D5CD5640E}"/>
              </a:ext>
            </a:extLst>
          </p:cNvPr>
          <p:cNvSpPr txBox="1"/>
          <p:nvPr/>
        </p:nvSpPr>
        <p:spPr>
          <a:xfrm>
            <a:off x="4964898" y="2405580"/>
            <a:ext cx="58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Invoca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15499CCB-ED0E-4A96-B8FB-60A7FA2869F8}"/>
              </a:ext>
            </a:extLst>
          </p:cNvPr>
          <p:cNvSpPr txBox="1"/>
          <p:nvPr/>
        </p:nvSpPr>
        <p:spPr>
          <a:xfrm>
            <a:off x="4989331" y="3552659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Envía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11E1BE9-219B-44A0-8408-70FADC5A29B3}"/>
              </a:ext>
            </a:extLst>
          </p:cNvPr>
          <p:cNvSpPr txBox="1"/>
          <p:nvPr/>
        </p:nvSpPr>
        <p:spPr>
          <a:xfrm>
            <a:off x="5950267" y="5065481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Procesa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AFFA988-2584-4B61-9704-C25C20D8E684}"/>
              </a:ext>
            </a:extLst>
          </p:cNvPr>
          <p:cNvSpPr txBox="1"/>
          <p:nvPr/>
        </p:nvSpPr>
        <p:spPr>
          <a:xfrm>
            <a:off x="6817192" y="5056563"/>
            <a:ext cx="6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Retorna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4291C79-603D-4465-A84F-8F08348B92EA}"/>
              </a:ext>
            </a:extLst>
          </p:cNvPr>
          <p:cNvSpPr txBox="1"/>
          <p:nvPr/>
        </p:nvSpPr>
        <p:spPr>
          <a:xfrm>
            <a:off x="6262889" y="6010474"/>
            <a:ext cx="105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Base de datos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D2D4D8F-FCF8-4D00-9428-7BFDE6BC6ED1}"/>
              </a:ext>
            </a:extLst>
          </p:cNvPr>
          <p:cNvSpPr txBox="1"/>
          <p:nvPr/>
        </p:nvSpPr>
        <p:spPr>
          <a:xfrm>
            <a:off x="151975" y="-2495"/>
            <a:ext cx="1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RF5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5221834-FBD9-418A-B649-1D831A478E6A}"/>
              </a:ext>
            </a:extLst>
          </p:cNvPr>
          <p:cNvGrpSpPr/>
          <p:nvPr/>
        </p:nvGrpSpPr>
        <p:grpSpPr>
          <a:xfrm>
            <a:off x="2730394" y="5763039"/>
            <a:ext cx="2060211" cy="459052"/>
            <a:chOff x="3867947" y="2166267"/>
            <a:chExt cx="1253072" cy="481157"/>
          </a:xfrm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0539B990-2D09-41A7-8AA1-A9186B155D5A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PonderacionProveedores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A83AA8C4-26E2-4E17-BA0A-ADFB2922428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7136914-82EF-48FD-A211-219BCAC2A05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8" name="Tabla 87">
            <a:extLst>
              <a:ext uri="{FF2B5EF4-FFF2-40B4-BE49-F238E27FC236}">
                <a16:creationId xmlns:a16="http://schemas.microsoft.com/office/drawing/2014/main" id="{5FE27D21-B4C9-4A9C-A369-AE3B2B320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92590"/>
              </p:ext>
            </p:extLst>
          </p:nvPr>
        </p:nvGraphicFramePr>
        <p:xfrm>
          <a:off x="2738089" y="2544080"/>
          <a:ext cx="2052516" cy="1285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SupplierSelectionController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getSuppliersByFilters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saveSuppliers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showAlternatives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showSuppliers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saveSelectedSupplier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871224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showSelectionByID</a:t>
                      </a:r>
                      <a:r>
                        <a:rPr lang="es-CO" sz="1000" dirty="0"/>
                        <a:t>()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969943"/>
                  </a:ext>
                </a:extLst>
              </a:tr>
            </a:tbl>
          </a:graphicData>
        </a:graphic>
      </p:graphicFrame>
      <p:graphicFrame>
        <p:nvGraphicFramePr>
          <p:cNvPr id="111" name="Tabla 87">
            <a:extLst>
              <a:ext uri="{FF2B5EF4-FFF2-40B4-BE49-F238E27FC236}">
                <a16:creationId xmlns:a16="http://schemas.microsoft.com/office/drawing/2014/main" id="{6C538E28-D0C7-4FF2-AD40-67C08A1E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5700"/>
              </p:ext>
            </p:extLst>
          </p:nvPr>
        </p:nvGraphicFramePr>
        <p:xfrm>
          <a:off x="5711713" y="1808745"/>
          <a:ext cx="2052516" cy="918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SupplierSelection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selectionTittle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selectionDescription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selectionDate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</a:tbl>
          </a:graphicData>
        </a:graphic>
      </p:graphicFrame>
      <p:graphicFrame>
        <p:nvGraphicFramePr>
          <p:cNvPr id="112" name="Tabla 87">
            <a:extLst>
              <a:ext uri="{FF2B5EF4-FFF2-40B4-BE49-F238E27FC236}">
                <a16:creationId xmlns:a16="http://schemas.microsoft.com/office/drawing/2014/main" id="{4A717ED5-E0DC-48ED-BC24-29443AEC1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2950"/>
              </p:ext>
            </p:extLst>
          </p:nvPr>
        </p:nvGraphicFramePr>
        <p:xfrm>
          <a:off x="5711713" y="3068250"/>
          <a:ext cx="2052516" cy="1285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16">
                  <a:extLst>
                    <a:ext uri="{9D8B030D-6E8A-4147-A177-3AD203B41FA5}">
                      <a16:colId xmlns:a16="http://schemas.microsoft.com/office/drawing/2014/main" val="4288160835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SelectionData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1031224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882987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selectionId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5662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supplierId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266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supplierName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4527870"/>
                  </a:ext>
                </a:extLst>
              </a:tr>
              <a:tr h="1395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supplierCalification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3103415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supplierRanking</a:t>
                      </a:r>
                      <a:endParaRPr lang="es-CO" sz="1000" dirty="0"/>
                    </a:p>
                  </a:txBody>
                  <a:tcPr marL="31255" marR="31255" marT="15627" marB="156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44005"/>
                  </a:ext>
                </a:extLst>
              </a:tr>
            </a:tbl>
          </a:graphicData>
        </a:graphic>
      </p:graphicFrame>
      <p:grpSp>
        <p:nvGrpSpPr>
          <p:cNvPr id="51" name="Grupo 50">
            <a:extLst>
              <a:ext uri="{FF2B5EF4-FFF2-40B4-BE49-F238E27FC236}">
                <a16:creationId xmlns:a16="http://schemas.microsoft.com/office/drawing/2014/main" id="{1D1BF80A-2546-45F6-9C41-E00CBFD58445}"/>
              </a:ext>
            </a:extLst>
          </p:cNvPr>
          <p:cNvGrpSpPr/>
          <p:nvPr/>
        </p:nvGrpSpPr>
        <p:grpSpPr>
          <a:xfrm>
            <a:off x="2720394" y="6200089"/>
            <a:ext cx="2060211" cy="459052"/>
            <a:chOff x="3867947" y="2166267"/>
            <a:chExt cx="1253072" cy="481157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DB71A531-FAA0-4215-A7AD-2CD144B0EFE8}"/>
                </a:ext>
              </a:extLst>
            </p:cNvPr>
            <p:cNvSpPr/>
            <p:nvPr/>
          </p:nvSpPr>
          <p:spPr>
            <a:xfrm>
              <a:off x="3871890" y="2166267"/>
              <a:ext cx="1244367" cy="48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ResultadoSeleccion</a:t>
              </a:r>
              <a:endParaRPr lang="es-CO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8C435E9E-9D25-42F6-8AFA-810CE8E74F02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65028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26EFA0B-E814-40B0-8D31-3588062DC3B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47" y="2298366"/>
              <a:ext cx="1253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DF9D252-B33A-455C-8143-804CE134F943}"/>
              </a:ext>
            </a:extLst>
          </p:cNvPr>
          <p:cNvSpPr txBox="1"/>
          <p:nvPr/>
        </p:nvSpPr>
        <p:spPr>
          <a:xfrm>
            <a:off x="4200385" y="303432"/>
            <a:ext cx="591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err="1"/>
              <a:t>Selección_proveedor</a:t>
            </a:r>
            <a:r>
              <a:rPr lang="es-CO" sz="1200" b="1" dirty="0"/>
              <a:t>: </a:t>
            </a:r>
            <a:r>
              <a:rPr lang="es-CO" sz="1200" dirty="0"/>
              <a:t>Id, titulo, descripción, </a:t>
            </a:r>
            <a:r>
              <a:rPr lang="es-CO" sz="1200" dirty="0" err="1"/>
              <a:t>fecha_creación</a:t>
            </a:r>
            <a:r>
              <a:rPr lang="es-CO" sz="1200" dirty="0"/>
              <a:t>.</a:t>
            </a:r>
          </a:p>
          <a:p>
            <a:r>
              <a:rPr lang="es-CO" sz="1200" b="1" dirty="0" err="1"/>
              <a:t>Datos_selección</a:t>
            </a:r>
            <a:r>
              <a:rPr lang="es-CO" sz="1200" b="1" dirty="0"/>
              <a:t>: </a:t>
            </a:r>
            <a:r>
              <a:rPr lang="es-CO" sz="1200" dirty="0"/>
              <a:t>id, </a:t>
            </a:r>
            <a:r>
              <a:rPr lang="es-CO" sz="1200" dirty="0" err="1"/>
              <a:t>id_selección</a:t>
            </a:r>
            <a:r>
              <a:rPr lang="es-CO" sz="1200" dirty="0"/>
              <a:t>, </a:t>
            </a:r>
            <a:r>
              <a:rPr lang="es-CO" sz="1200" dirty="0" err="1"/>
              <a:t>id_proveedor</a:t>
            </a:r>
            <a:r>
              <a:rPr lang="es-CO" sz="1200" dirty="0"/>
              <a:t>, </a:t>
            </a:r>
            <a:r>
              <a:rPr lang="es-CO" sz="1200" dirty="0" err="1"/>
              <a:t>calificación_proveedor</a:t>
            </a:r>
            <a:r>
              <a:rPr lang="es-CO" sz="1200" dirty="0"/>
              <a:t>, </a:t>
            </a:r>
            <a:r>
              <a:rPr lang="es-CO" sz="1200" dirty="0" err="1"/>
              <a:t>ranking_proveedor</a:t>
            </a:r>
            <a:r>
              <a:rPr lang="es-CO" sz="1200" dirty="0"/>
              <a:t>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92C2D3-83FF-4812-B8BA-63DCCF064C8A}"/>
              </a:ext>
            </a:extLst>
          </p:cNvPr>
          <p:cNvSpPr txBox="1"/>
          <p:nvPr/>
        </p:nvSpPr>
        <p:spPr>
          <a:xfrm>
            <a:off x="1738180" y="353956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Tablas en base de datos:</a:t>
            </a:r>
          </a:p>
        </p:txBody>
      </p:sp>
    </p:spTree>
    <p:extLst>
      <p:ext uri="{BB962C8B-B14F-4D97-AF65-F5344CB8AC3E}">
        <p14:creationId xmlns:p14="http://schemas.microsoft.com/office/powerpoint/2010/main" val="29042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62C4C67-B2A0-4574-8E9F-9FBE337EBFD2}"/>
              </a:ext>
            </a:extLst>
          </p:cNvPr>
          <p:cNvSpPr/>
          <p:nvPr/>
        </p:nvSpPr>
        <p:spPr>
          <a:xfrm>
            <a:off x="404510" y="1241569"/>
            <a:ext cx="1734691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Investigación: Etapa I y Etapa II</a:t>
            </a:r>
          </a:p>
        </p:txBody>
      </p:sp>
      <p:sp>
        <p:nvSpPr>
          <p:cNvPr id="6" name="Diagrama de flujo: documento 5">
            <a:extLst>
              <a:ext uri="{FF2B5EF4-FFF2-40B4-BE49-F238E27FC236}">
                <a16:creationId xmlns:a16="http://schemas.microsoft.com/office/drawing/2014/main" id="{BD73C22C-169F-4583-AFD7-8DBA00BD7CE5}"/>
              </a:ext>
            </a:extLst>
          </p:cNvPr>
          <p:cNvSpPr/>
          <p:nvPr/>
        </p:nvSpPr>
        <p:spPr>
          <a:xfrm>
            <a:off x="1338948" y="2056447"/>
            <a:ext cx="1023443" cy="88084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Etapa III: Product backlog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19E5034-9CAA-479A-B28A-A49BCAFB6258}"/>
              </a:ext>
            </a:extLst>
          </p:cNvPr>
          <p:cNvCxnSpPr/>
          <p:nvPr/>
        </p:nvCxnSpPr>
        <p:spPr>
          <a:xfrm>
            <a:off x="2499919" y="796954"/>
            <a:ext cx="0" cy="3976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1CEC7CE-7ED7-4CDD-B8AB-F17731EBC156}"/>
              </a:ext>
            </a:extLst>
          </p:cNvPr>
          <p:cNvPicPr/>
          <p:nvPr/>
        </p:nvPicPr>
        <p:blipFill rotWithShape="1">
          <a:blip r:embed="rId2"/>
          <a:srcRect l="21405" t="26806" r="70621" b="65124"/>
          <a:stretch/>
        </p:blipFill>
        <p:spPr bwMode="auto">
          <a:xfrm>
            <a:off x="586326" y="187419"/>
            <a:ext cx="1644183" cy="9037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Diagrama de flujo: documento 11">
            <a:extLst>
              <a:ext uri="{FF2B5EF4-FFF2-40B4-BE49-F238E27FC236}">
                <a16:creationId xmlns:a16="http://schemas.microsoft.com/office/drawing/2014/main" id="{68C10A43-E088-4B55-AD0B-FDCABFEA8CC5}"/>
              </a:ext>
            </a:extLst>
          </p:cNvPr>
          <p:cNvSpPr/>
          <p:nvPr/>
        </p:nvSpPr>
        <p:spPr>
          <a:xfrm>
            <a:off x="3296887" y="1175603"/>
            <a:ext cx="1023443" cy="88084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Sprint backlog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C779DE-74D2-445B-B666-F2DF86D05C3D}"/>
              </a:ext>
            </a:extLst>
          </p:cNvPr>
          <p:cNvGrpSpPr/>
          <p:nvPr/>
        </p:nvGrpSpPr>
        <p:grpSpPr>
          <a:xfrm>
            <a:off x="2906799" y="2350061"/>
            <a:ext cx="1803618" cy="1643098"/>
            <a:chOff x="3104765" y="2928438"/>
            <a:chExt cx="1803618" cy="1643098"/>
          </a:xfrm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B139226-185F-4668-8227-E54B6A57D6C1}"/>
                </a:ext>
              </a:extLst>
            </p:cNvPr>
            <p:cNvSpPr/>
            <p:nvPr/>
          </p:nvSpPr>
          <p:spPr>
            <a:xfrm>
              <a:off x="3104765" y="2928438"/>
              <a:ext cx="1803618" cy="1643098"/>
            </a:xfrm>
            <a:prstGeom prst="don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5A61582-DA77-4410-A64A-DCB80396494C}"/>
                </a:ext>
              </a:extLst>
            </p:cNvPr>
            <p:cNvSpPr txBox="1"/>
            <p:nvPr/>
          </p:nvSpPr>
          <p:spPr>
            <a:xfrm>
              <a:off x="3635575" y="3565321"/>
              <a:ext cx="74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Sprint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3B7AE55-CE53-40B5-8474-14CA46D9DCFD}"/>
              </a:ext>
            </a:extLst>
          </p:cNvPr>
          <p:cNvSpPr txBox="1"/>
          <p:nvPr/>
        </p:nvSpPr>
        <p:spPr>
          <a:xfrm>
            <a:off x="3238157" y="4223177"/>
            <a:ext cx="134222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Incremento del producto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8B3360-7AAB-4AB6-B38A-6F87EF17FB43}"/>
              </a:ext>
            </a:extLst>
          </p:cNvPr>
          <p:cNvSpPr txBox="1"/>
          <p:nvPr/>
        </p:nvSpPr>
        <p:spPr>
          <a:xfrm>
            <a:off x="4288106" y="1003815"/>
            <a:ext cx="1367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No más requerimientos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4660AC4-BC2D-412B-869D-06D5BD6B0E4D}"/>
              </a:ext>
            </a:extLst>
          </p:cNvPr>
          <p:cNvPicPr/>
          <p:nvPr/>
        </p:nvPicPr>
        <p:blipFill rotWithShape="1">
          <a:blip r:embed="rId2"/>
          <a:srcRect l="39024" t="26806" r="49585" b="65328"/>
          <a:stretch/>
        </p:blipFill>
        <p:spPr bwMode="auto">
          <a:xfrm>
            <a:off x="3098798" y="217353"/>
            <a:ext cx="2348867" cy="880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0F9CB4-78D6-4965-8AFF-5DE61BDCC5EF}"/>
              </a:ext>
            </a:extLst>
          </p:cNvPr>
          <p:cNvCxnSpPr/>
          <p:nvPr/>
        </p:nvCxnSpPr>
        <p:spPr>
          <a:xfrm>
            <a:off x="5623288" y="764796"/>
            <a:ext cx="0" cy="3976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E45D9FE-563F-4902-BB75-C76FDEFB75C7}"/>
              </a:ext>
            </a:extLst>
          </p:cNvPr>
          <p:cNvSpPr/>
          <p:nvPr/>
        </p:nvSpPr>
        <p:spPr>
          <a:xfrm>
            <a:off x="5830394" y="1146241"/>
            <a:ext cx="1644185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Pruebas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1886FF9-75A7-4310-AF02-295B5A863750}"/>
              </a:ext>
            </a:extLst>
          </p:cNvPr>
          <p:cNvSpPr/>
          <p:nvPr/>
        </p:nvSpPr>
        <p:spPr>
          <a:xfrm>
            <a:off x="5841434" y="1743796"/>
            <a:ext cx="1644185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Integración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165AD6E-E367-4F9C-B91F-BBAED25C3A45}"/>
              </a:ext>
            </a:extLst>
          </p:cNvPr>
          <p:cNvSpPr/>
          <p:nvPr/>
        </p:nvSpPr>
        <p:spPr>
          <a:xfrm>
            <a:off x="7717832" y="1101247"/>
            <a:ext cx="1157680" cy="562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Entrega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2D909CB-D0F5-4221-BE0A-F9E64312A7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71856" y="1711353"/>
            <a:ext cx="578814" cy="34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9954648-66BC-4B9B-AC26-B44100F9C45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39201" y="1476461"/>
            <a:ext cx="1157686" cy="139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F17E225-0014-4275-95A8-4A8A458B4E0E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808608" y="1998213"/>
            <a:ext cx="1" cy="351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73874FA-316C-4EB4-968B-3B5D6D33ADC7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3170933" y="3752533"/>
            <a:ext cx="738339" cy="470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61DECB5-BA2F-463C-9D09-E035989C7654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V="1">
            <a:off x="4580386" y="2213580"/>
            <a:ext cx="2083141" cy="227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82D73AF-3A8B-492E-8E15-D2861FFEB8E0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H="1" flipV="1">
            <a:off x="6652487" y="1616025"/>
            <a:ext cx="11040" cy="127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93A926A-8A7B-4711-B11B-E6F92426669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320330" y="1613205"/>
            <a:ext cx="142612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B5A1DA3-87A4-4A80-A2CC-6292BA7B4970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474579" y="1381133"/>
            <a:ext cx="243253" cy="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>
            <a:extLst>
              <a:ext uri="{FF2B5EF4-FFF2-40B4-BE49-F238E27FC236}">
                <a16:creationId xmlns:a16="http://schemas.microsoft.com/office/drawing/2014/main" id="{B31B2E52-2373-4A82-917F-84F443ED325A}"/>
              </a:ext>
            </a:extLst>
          </p:cNvPr>
          <p:cNvPicPr/>
          <p:nvPr/>
        </p:nvPicPr>
        <p:blipFill rotWithShape="1">
          <a:blip r:embed="rId2"/>
          <a:srcRect l="54389" t="26806" r="38980" b="65328"/>
          <a:stretch/>
        </p:blipFill>
        <p:spPr bwMode="auto">
          <a:xfrm>
            <a:off x="6360536" y="201512"/>
            <a:ext cx="1367403" cy="880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696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1A8CE8-CD2A-4115-82B9-693500365BFA}"/>
              </a:ext>
            </a:extLst>
          </p:cNvPr>
          <p:cNvSpPr/>
          <p:nvPr/>
        </p:nvSpPr>
        <p:spPr>
          <a:xfrm>
            <a:off x="2652760" y="2069988"/>
            <a:ext cx="1644185" cy="469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Inscripción del proveedor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219C1D9-8583-4B5B-A43E-631A8C62A5DC}"/>
              </a:ext>
            </a:extLst>
          </p:cNvPr>
          <p:cNvSpPr/>
          <p:nvPr/>
        </p:nvSpPr>
        <p:spPr>
          <a:xfrm>
            <a:off x="2652759" y="2846657"/>
            <a:ext cx="1644185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Clasificación del proveedor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17DC384-A42F-4C6E-99F2-2E6D2D8B7572}"/>
              </a:ext>
            </a:extLst>
          </p:cNvPr>
          <p:cNvSpPr/>
          <p:nvPr/>
        </p:nvSpPr>
        <p:spPr>
          <a:xfrm>
            <a:off x="2630812" y="3566725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Documentación 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FEB190-4CFB-4158-96DA-666E789B6546}"/>
              </a:ext>
            </a:extLst>
          </p:cNvPr>
          <p:cNvSpPr/>
          <p:nvPr/>
        </p:nvSpPr>
        <p:spPr>
          <a:xfrm>
            <a:off x="3206403" y="4330130"/>
            <a:ext cx="536893" cy="4697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DBAEF13-0730-4499-848C-19A4B58AC40A}"/>
              </a:ext>
            </a:extLst>
          </p:cNvPr>
          <p:cNvSpPr txBox="1"/>
          <p:nvPr/>
        </p:nvSpPr>
        <p:spPr>
          <a:xfrm>
            <a:off x="1790469" y="4167760"/>
            <a:ext cx="147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Selección</a:t>
            </a:r>
          </a:p>
          <a:p>
            <a:pPr algn="ctr"/>
            <a:r>
              <a:rPr lang="es-CO" dirty="0"/>
              <a:t>de proveedor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086539E-C6EE-4C6F-811D-A489BA784BD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3474852" y="2539772"/>
            <a:ext cx="1" cy="30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086AB7B-329E-4C8E-81A2-EDFF88D6424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474850" y="3316441"/>
            <a:ext cx="2" cy="25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20E546D-C8E2-444D-B626-7190811131F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474850" y="4036509"/>
            <a:ext cx="0" cy="293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F3BB56-543A-40F6-A2CF-70EDA79F043A}"/>
              </a:ext>
            </a:extLst>
          </p:cNvPr>
          <p:cNvSpPr txBox="1"/>
          <p:nvPr/>
        </p:nvSpPr>
        <p:spPr>
          <a:xfrm>
            <a:off x="3542075" y="1247674"/>
            <a:ext cx="151647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Búsqueda</a:t>
            </a:r>
          </a:p>
          <a:p>
            <a:pPr algn="ctr"/>
            <a:r>
              <a:rPr lang="es-CO" dirty="0"/>
              <a:t>de proveedor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01EED8D-8043-40E3-8619-E0687755CE68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rot="10800000" flipV="1">
            <a:off x="3474853" y="1570840"/>
            <a:ext cx="67222" cy="49914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7A61962-A9EC-4ED7-A56A-733AE493D5D6}"/>
              </a:ext>
            </a:extLst>
          </p:cNvPr>
          <p:cNvSpPr/>
          <p:nvPr/>
        </p:nvSpPr>
        <p:spPr>
          <a:xfrm>
            <a:off x="1837189" y="931178"/>
            <a:ext cx="3288484" cy="3205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20D4F33-5C6B-4556-8527-423907BE44CC}"/>
              </a:ext>
            </a:extLst>
          </p:cNvPr>
          <p:cNvSpPr txBox="1"/>
          <p:nvPr/>
        </p:nvSpPr>
        <p:spPr>
          <a:xfrm>
            <a:off x="1821849" y="915254"/>
            <a:ext cx="1476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Búsqueda y registro</a:t>
            </a:r>
          </a:p>
          <a:p>
            <a:pPr algn="ctr"/>
            <a:r>
              <a:rPr lang="es-CO" dirty="0"/>
              <a:t>de proveedor</a:t>
            </a:r>
          </a:p>
        </p:txBody>
      </p:sp>
    </p:spTree>
    <p:extLst>
      <p:ext uri="{BB962C8B-B14F-4D97-AF65-F5344CB8AC3E}">
        <p14:creationId xmlns:p14="http://schemas.microsoft.com/office/powerpoint/2010/main" val="197517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1A8CE8-CD2A-4115-82B9-693500365BFA}"/>
              </a:ext>
            </a:extLst>
          </p:cNvPr>
          <p:cNvSpPr/>
          <p:nvPr/>
        </p:nvSpPr>
        <p:spPr>
          <a:xfrm>
            <a:off x="2652760" y="2069988"/>
            <a:ext cx="1644185" cy="469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Definición del objetivo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219C1D9-8583-4B5B-A43E-631A8C62A5DC}"/>
              </a:ext>
            </a:extLst>
          </p:cNvPr>
          <p:cNvSpPr/>
          <p:nvPr/>
        </p:nvSpPr>
        <p:spPr>
          <a:xfrm>
            <a:off x="2652759" y="2846657"/>
            <a:ext cx="1644185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Identificación de criterios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17DC384-A42F-4C6E-99F2-2E6D2D8B7572}"/>
              </a:ext>
            </a:extLst>
          </p:cNvPr>
          <p:cNvSpPr/>
          <p:nvPr/>
        </p:nvSpPr>
        <p:spPr>
          <a:xfrm>
            <a:off x="2630812" y="3566725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Identificación de alternativas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DBAEF13-0730-4499-848C-19A4B58AC40A}"/>
              </a:ext>
            </a:extLst>
          </p:cNvPr>
          <p:cNvSpPr txBox="1"/>
          <p:nvPr/>
        </p:nvSpPr>
        <p:spPr>
          <a:xfrm>
            <a:off x="1221216" y="4212106"/>
            <a:ext cx="147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Proveedor seleccionado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086539E-C6EE-4C6F-811D-A489BA784BD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3474852" y="2539772"/>
            <a:ext cx="1" cy="30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086AB7B-329E-4C8E-81A2-EDFF88D6424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474850" y="3316441"/>
            <a:ext cx="2" cy="25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20E546D-C8E2-444D-B626-7190811131F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74850" y="4036509"/>
            <a:ext cx="0" cy="293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F3BB56-543A-40F6-A2CF-70EDA79F043A}"/>
              </a:ext>
            </a:extLst>
          </p:cNvPr>
          <p:cNvSpPr txBox="1"/>
          <p:nvPr/>
        </p:nvSpPr>
        <p:spPr>
          <a:xfrm>
            <a:off x="3542075" y="1247674"/>
            <a:ext cx="151647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Identificación del problema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01EED8D-8043-40E3-8619-E0687755CE68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rot="10800000" flipV="1">
            <a:off x="3474853" y="1570840"/>
            <a:ext cx="67222" cy="49914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7A61962-A9EC-4ED7-A56A-733AE493D5D6}"/>
              </a:ext>
            </a:extLst>
          </p:cNvPr>
          <p:cNvSpPr/>
          <p:nvPr/>
        </p:nvSpPr>
        <p:spPr>
          <a:xfrm>
            <a:off x="1221216" y="931178"/>
            <a:ext cx="4357949" cy="3205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20D4F33-5C6B-4556-8527-423907BE44CC}"/>
              </a:ext>
            </a:extLst>
          </p:cNvPr>
          <p:cNvSpPr txBox="1"/>
          <p:nvPr/>
        </p:nvSpPr>
        <p:spPr>
          <a:xfrm>
            <a:off x="1293232" y="1006331"/>
            <a:ext cx="147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Selección</a:t>
            </a:r>
          </a:p>
          <a:p>
            <a:pPr algn="ctr"/>
            <a:r>
              <a:rPr lang="es-CO" dirty="0"/>
              <a:t>de proveedor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D7BB8B9-C6ED-4627-8F8D-7719691B3614}"/>
              </a:ext>
            </a:extLst>
          </p:cNvPr>
          <p:cNvSpPr/>
          <p:nvPr/>
        </p:nvSpPr>
        <p:spPr>
          <a:xfrm>
            <a:off x="2652759" y="4300379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Revisar documentos</a:t>
            </a:r>
          </a:p>
        </p:txBody>
      </p:sp>
    </p:spTree>
    <p:extLst>
      <p:ext uri="{BB962C8B-B14F-4D97-AF65-F5344CB8AC3E}">
        <p14:creationId xmlns:p14="http://schemas.microsoft.com/office/powerpoint/2010/main" val="147319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1A8CE8-CD2A-4115-82B9-693500365BFA}"/>
              </a:ext>
            </a:extLst>
          </p:cNvPr>
          <p:cNvSpPr/>
          <p:nvPr/>
        </p:nvSpPr>
        <p:spPr>
          <a:xfrm>
            <a:off x="666552" y="1500616"/>
            <a:ext cx="2038510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Revisión de detalle de pedido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17DC384-A42F-4C6E-99F2-2E6D2D8B7572}"/>
              </a:ext>
            </a:extLst>
          </p:cNvPr>
          <p:cNvSpPr/>
          <p:nvPr/>
        </p:nvSpPr>
        <p:spPr>
          <a:xfrm>
            <a:off x="855021" y="3010134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Revisión de cantidades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086539E-C6EE-4C6F-811D-A489BA784BDF}"/>
              </a:ext>
            </a:extLst>
          </p:cNvPr>
          <p:cNvCxnSpPr>
            <a:cxnSpLocks/>
            <a:stCxn id="4" idx="2"/>
            <a:endCxn id="53" idx="0"/>
          </p:cNvCxnSpPr>
          <p:nvPr/>
        </p:nvCxnSpPr>
        <p:spPr>
          <a:xfrm>
            <a:off x="1685807" y="1970400"/>
            <a:ext cx="7928" cy="17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086AB7B-329E-4C8E-81A2-EDFF88D64249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>
            <a:off x="1693735" y="2791468"/>
            <a:ext cx="5324" cy="21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20E546D-C8E2-444D-B626-7190811131F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699059" y="3479918"/>
            <a:ext cx="0" cy="293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F3BB56-543A-40F6-A2CF-70EDA79F043A}"/>
              </a:ext>
            </a:extLst>
          </p:cNvPr>
          <p:cNvSpPr txBox="1"/>
          <p:nvPr/>
        </p:nvSpPr>
        <p:spPr>
          <a:xfrm>
            <a:off x="1753032" y="691083"/>
            <a:ext cx="1516473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Creación de transacción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01EED8D-8043-40E3-8619-E0687755CE68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rot="10800000" flipV="1">
            <a:off x="1685808" y="1014248"/>
            <a:ext cx="67225" cy="48636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7A61962-A9EC-4ED7-A56A-733AE493D5D6}"/>
              </a:ext>
            </a:extLst>
          </p:cNvPr>
          <p:cNvSpPr/>
          <p:nvPr/>
        </p:nvSpPr>
        <p:spPr>
          <a:xfrm>
            <a:off x="331304" y="344557"/>
            <a:ext cx="11555896" cy="54864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D7BB8B9-C6ED-4627-8F8D-7719691B3614}"/>
              </a:ext>
            </a:extLst>
          </p:cNvPr>
          <p:cNvSpPr/>
          <p:nvPr/>
        </p:nvSpPr>
        <p:spPr>
          <a:xfrm>
            <a:off x="863716" y="3743788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Revisar calidad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FB27F83A-2F4E-44D7-B67F-9BD1753BDF45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2543097" y="2637517"/>
            <a:ext cx="412070" cy="6075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C8DAA43C-46D5-46D1-A2C6-34F144ECD3E7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51792" y="2637517"/>
            <a:ext cx="403375" cy="1339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AC49B9EC-1B6E-4B05-BDB4-D8456490836A}"/>
              </a:ext>
            </a:extLst>
          </p:cNvPr>
          <p:cNvSpPr/>
          <p:nvPr/>
        </p:nvSpPr>
        <p:spPr>
          <a:xfrm>
            <a:off x="4606568" y="2402625"/>
            <a:ext cx="536893" cy="4697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3DB023D-CCF1-4203-BE49-FD679A4F6E13}"/>
              </a:ext>
            </a:extLst>
          </p:cNvPr>
          <p:cNvSpPr/>
          <p:nvPr/>
        </p:nvSpPr>
        <p:spPr>
          <a:xfrm>
            <a:off x="863716" y="3741802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Revisar calidad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7279C9-572D-48CC-8E3A-B94EC4074181}"/>
              </a:ext>
            </a:extLst>
          </p:cNvPr>
          <p:cNvSpPr/>
          <p:nvPr/>
        </p:nvSpPr>
        <p:spPr>
          <a:xfrm>
            <a:off x="2955167" y="2402625"/>
            <a:ext cx="1516473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Actualizar transacción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57B562B-9868-4D08-ABC3-5309461811F5}"/>
              </a:ext>
            </a:extLst>
          </p:cNvPr>
          <p:cNvCxnSpPr>
            <a:cxnSpLocks/>
            <a:stCxn id="39" idx="3"/>
            <a:endCxn id="35" idx="2"/>
          </p:cNvCxnSpPr>
          <p:nvPr/>
        </p:nvCxnSpPr>
        <p:spPr>
          <a:xfrm>
            <a:off x="4471640" y="2637517"/>
            <a:ext cx="1349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9777726B-F485-401F-BFEA-93B2B18688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2705062" y="1735508"/>
            <a:ext cx="250105" cy="9020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6432252-443E-4D12-90EC-F74484675725}"/>
              </a:ext>
            </a:extLst>
          </p:cNvPr>
          <p:cNvSpPr txBox="1"/>
          <p:nvPr/>
        </p:nvSpPr>
        <p:spPr>
          <a:xfrm>
            <a:off x="935498" y="2145137"/>
            <a:ext cx="151647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Recibir materiales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91A8B1A5-50E5-4D8E-94CA-0323912D5CE1}"/>
              </a:ext>
            </a:extLst>
          </p:cNvPr>
          <p:cNvSpPr txBox="1"/>
          <p:nvPr/>
        </p:nvSpPr>
        <p:spPr>
          <a:xfrm>
            <a:off x="4158862" y="1298340"/>
            <a:ext cx="1476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Reprogramar</a:t>
            </a:r>
          </a:p>
          <a:p>
            <a:pPr algn="ctr"/>
            <a:r>
              <a:rPr lang="es-CO" dirty="0"/>
              <a:t>entrada parcial o total 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0796C4D-645F-4A10-AB1E-378F38A3A117}"/>
              </a:ext>
            </a:extLst>
          </p:cNvPr>
          <p:cNvSpPr/>
          <p:nvPr/>
        </p:nvSpPr>
        <p:spPr>
          <a:xfrm>
            <a:off x="1443864" y="4519652"/>
            <a:ext cx="536893" cy="4697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28E9DEE5-2B08-4E0C-BFAB-956A38D291EB}"/>
              </a:ext>
            </a:extLst>
          </p:cNvPr>
          <p:cNvCxnSpPr>
            <a:cxnSpLocks/>
            <a:stCxn id="37" idx="2"/>
            <a:endCxn id="129" idx="0"/>
          </p:cNvCxnSpPr>
          <p:nvPr/>
        </p:nvCxnSpPr>
        <p:spPr>
          <a:xfrm>
            <a:off x="1707754" y="4211586"/>
            <a:ext cx="4557" cy="30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86750E0-E672-42AF-A414-6519ACC783A5}"/>
              </a:ext>
            </a:extLst>
          </p:cNvPr>
          <p:cNvSpPr txBox="1"/>
          <p:nvPr/>
        </p:nvSpPr>
        <p:spPr>
          <a:xfrm>
            <a:off x="2086384" y="4459310"/>
            <a:ext cx="147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Cerrar transacción</a:t>
            </a:r>
          </a:p>
        </p:txBody>
      </p:sp>
    </p:spTree>
    <p:extLst>
      <p:ext uri="{BB962C8B-B14F-4D97-AF65-F5344CB8AC3E}">
        <p14:creationId xmlns:p14="http://schemas.microsoft.com/office/powerpoint/2010/main" val="40789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1A8CE8-CD2A-4115-82B9-693500365BFA}"/>
              </a:ext>
            </a:extLst>
          </p:cNvPr>
          <p:cNvSpPr/>
          <p:nvPr/>
        </p:nvSpPr>
        <p:spPr>
          <a:xfrm>
            <a:off x="675247" y="1779801"/>
            <a:ext cx="2038510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Definir criterios de evaluación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17DC384-A42F-4C6E-99F2-2E6D2D8B7572}"/>
              </a:ext>
            </a:extLst>
          </p:cNvPr>
          <p:cNvSpPr/>
          <p:nvPr/>
        </p:nvSpPr>
        <p:spPr>
          <a:xfrm>
            <a:off x="855021" y="2639076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Calificación por criterio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086539E-C6EE-4C6F-811D-A489BA784BDF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1694502" y="2249585"/>
            <a:ext cx="4557" cy="389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20E546D-C8E2-444D-B626-7190811131F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699059" y="3108860"/>
            <a:ext cx="0" cy="293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F3BB56-543A-40F6-A2CF-70EDA79F043A}"/>
              </a:ext>
            </a:extLst>
          </p:cNvPr>
          <p:cNvSpPr txBox="1"/>
          <p:nvPr/>
        </p:nvSpPr>
        <p:spPr>
          <a:xfrm>
            <a:off x="1980757" y="518463"/>
            <a:ext cx="1516473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Selección de proveedor a evaluar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01EED8D-8043-40E3-8619-E0687755CE68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rot="10800000" flipV="1">
            <a:off x="1694503" y="980127"/>
            <a:ext cx="286255" cy="799673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7A61962-A9EC-4ED7-A56A-733AE493D5D6}"/>
              </a:ext>
            </a:extLst>
          </p:cNvPr>
          <p:cNvSpPr/>
          <p:nvPr/>
        </p:nvSpPr>
        <p:spPr>
          <a:xfrm>
            <a:off x="331304" y="344557"/>
            <a:ext cx="11555896" cy="54864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D7BB8B9-C6ED-4627-8F8D-7719691B3614}"/>
              </a:ext>
            </a:extLst>
          </p:cNvPr>
          <p:cNvSpPr/>
          <p:nvPr/>
        </p:nvSpPr>
        <p:spPr>
          <a:xfrm>
            <a:off x="863716" y="3372730"/>
            <a:ext cx="1688076" cy="46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Generar resultado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0796C4D-645F-4A10-AB1E-378F38A3A117}"/>
              </a:ext>
            </a:extLst>
          </p:cNvPr>
          <p:cNvSpPr/>
          <p:nvPr/>
        </p:nvSpPr>
        <p:spPr>
          <a:xfrm>
            <a:off x="1443864" y="4148594"/>
            <a:ext cx="536893" cy="4697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28E9DEE5-2B08-4E0C-BFAB-956A38D291EB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1707754" y="3840528"/>
            <a:ext cx="4557" cy="30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86750E0-E672-42AF-A414-6519ACC783A5}"/>
              </a:ext>
            </a:extLst>
          </p:cNvPr>
          <p:cNvSpPr txBox="1"/>
          <p:nvPr/>
        </p:nvSpPr>
        <p:spPr>
          <a:xfrm>
            <a:off x="2216756" y="4104398"/>
            <a:ext cx="147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Informar al proveedor</a:t>
            </a:r>
          </a:p>
        </p:txBody>
      </p:sp>
    </p:spTree>
    <p:extLst>
      <p:ext uri="{BB962C8B-B14F-4D97-AF65-F5344CB8AC3E}">
        <p14:creationId xmlns:p14="http://schemas.microsoft.com/office/powerpoint/2010/main" val="206494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16945F-D6DF-414F-9950-EE89D464C126}"/>
              </a:ext>
            </a:extLst>
          </p:cNvPr>
          <p:cNvSpPr txBox="1"/>
          <p:nvPr/>
        </p:nvSpPr>
        <p:spPr>
          <a:xfrm>
            <a:off x="1961322" y="556591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usuario (perfil proveedor):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614454-CB6E-4E5C-B36F-FAD19D1E8D1B}"/>
              </a:ext>
            </a:extLst>
          </p:cNvPr>
          <p:cNvSpPr/>
          <p:nvPr/>
        </p:nvSpPr>
        <p:spPr>
          <a:xfrm>
            <a:off x="1285461" y="1139687"/>
            <a:ext cx="9647582" cy="5420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416D2F-5935-4AA6-AB2D-8EE123D16897}"/>
              </a:ext>
            </a:extLst>
          </p:cNvPr>
          <p:cNvSpPr/>
          <p:nvPr/>
        </p:nvSpPr>
        <p:spPr>
          <a:xfrm>
            <a:off x="3631095" y="2173356"/>
            <a:ext cx="426057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Usuario (CC/RUT)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51CC8F-EADD-4139-B9F6-0F71645DD057}"/>
              </a:ext>
            </a:extLst>
          </p:cNvPr>
          <p:cNvSpPr txBox="1"/>
          <p:nvPr/>
        </p:nvSpPr>
        <p:spPr>
          <a:xfrm>
            <a:off x="5761380" y="4492487"/>
            <a:ext cx="96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registrar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7B5003-C047-404D-9B13-AA48E856430D}"/>
              </a:ext>
            </a:extLst>
          </p:cNvPr>
          <p:cNvSpPr/>
          <p:nvPr/>
        </p:nvSpPr>
        <p:spPr>
          <a:xfrm>
            <a:off x="3631092" y="2844320"/>
            <a:ext cx="426057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7E37B4-FD70-4225-8F4B-BCDED9DC3E67}"/>
              </a:ext>
            </a:extLst>
          </p:cNvPr>
          <p:cNvSpPr/>
          <p:nvPr/>
        </p:nvSpPr>
        <p:spPr>
          <a:xfrm>
            <a:off x="3631093" y="3493675"/>
            <a:ext cx="426057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Nombre empresa</a:t>
            </a:r>
          </a:p>
        </p:txBody>
      </p:sp>
    </p:spTree>
    <p:extLst>
      <p:ext uri="{BB962C8B-B14F-4D97-AF65-F5344CB8AC3E}">
        <p14:creationId xmlns:p14="http://schemas.microsoft.com/office/powerpoint/2010/main" val="33691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16945F-D6DF-414F-9950-EE89D464C126}"/>
              </a:ext>
            </a:extLst>
          </p:cNvPr>
          <p:cNvSpPr txBox="1"/>
          <p:nvPr/>
        </p:nvSpPr>
        <p:spPr>
          <a:xfrm>
            <a:off x="1961322" y="556591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usuario (perfil proveedor):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D906B2-783D-4412-8CE2-5E6ACEFBDFDF}"/>
              </a:ext>
            </a:extLst>
          </p:cNvPr>
          <p:cNvSpPr txBox="1"/>
          <p:nvPr/>
        </p:nvSpPr>
        <p:spPr>
          <a:xfrm>
            <a:off x="1000539" y="1577009"/>
            <a:ext cx="192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usuario (proveedor)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5E28659-8CEB-4C59-AC74-6480D8DE646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2104" y="1900175"/>
            <a:ext cx="114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300525-FAAE-4B34-9C3F-9C3A9D26034E}"/>
              </a:ext>
            </a:extLst>
          </p:cNvPr>
          <p:cNvSpPr txBox="1"/>
          <p:nvPr/>
        </p:nvSpPr>
        <p:spPr>
          <a:xfrm>
            <a:off x="4174435" y="1577008"/>
            <a:ext cx="192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Registra datos de proveedor, realiza log-in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A39E9A9-0A4D-4DC0-A8BA-494B1D435705}"/>
              </a:ext>
            </a:extLst>
          </p:cNvPr>
          <p:cNvSpPr/>
          <p:nvPr/>
        </p:nvSpPr>
        <p:spPr>
          <a:xfrm>
            <a:off x="7036904" y="1577009"/>
            <a:ext cx="2345635" cy="132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Datos básico configurables por DB (texto, </a:t>
            </a:r>
            <a:r>
              <a:rPr lang="es-CO" dirty="0" err="1">
                <a:solidFill>
                  <a:schemeClr val="tx1"/>
                </a:solidFill>
              </a:rPr>
              <a:t>seleccion</a:t>
            </a:r>
            <a:r>
              <a:rPr lang="es-CO" dirty="0">
                <a:solidFill>
                  <a:schemeClr val="tx1"/>
                </a:solidFill>
              </a:rPr>
              <a:t> única, combo)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89A64E3-9ABE-45B6-9975-E87C22263B7A}"/>
              </a:ext>
            </a:extLst>
          </p:cNvPr>
          <p:cNvSpPr/>
          <p:nvPr/>
        </p:nvSpPr>
        <p:spPr>
          <a:xfrm>
            <a:off x="7036903" y="3054624"/>
            <a:ext cx="2345635" cy="132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Clasificacion</a:t>
            </a:r>
            <a:r>
              <a:rPr lang="es-CO" dirty="0">
                <a:solidFill>
                  <a:schemeClr val="tx1"/>
                </a:solidFill>
              </a:rPr>
              <a:t> (buscador o ingresar </a:t>
            </a:r>
            <a:r>
              <a:rPr lang="es-CO" dirty="0" err="1">
                <a:solidFill>
                  <a:schemeClr val="tx1"/>
                </a:solidFill>
              </a:rPr>
              <a:t>codigo</a:t>
            </a:r>
            <a:r>
              <a:rPr lang="es-CO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D58C93B-C598-4FE9-9485-94036AA57168}"/>
              </a:ext>
            </a:extLst>
          </p:cNvPr>
          <p:cNvSpPr/>
          <p:nvPr/>
        </p:nvSpPr>
        <p:spPr>
          <a:xfrm>
            <a:off x="7036903" y="4618383"/>
            <a:ext cx="2345635" cy="132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Documentos (dependiendo de la clasificación  que seleccionó) se le pedirán documentos.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F2E151F-644F-4BFF-9337-3F6E2546BFEE}"/>
              </a:ext>
            </a:extLst>
          </p:cNvPr>
          <p:cNvCxnSpPr>
            <a:cxnSpLocks/>
          </p:cNvCxnSpPr>
          <p:nvPr/>
        </p:nvCxnSpPr>
        <p:spPr>
          <a:xfrm>
            <a:off x="5721626" y="1900174"/>
            <a:ext cx="114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38B6AE-5CF2-458E-A18A-2DBC2B6BFED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209721" y="2902224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8722E26-7C49-472E-8072-1C460EB27E1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209721" y="4379839"/>
            <a:ext cx="0" cy="35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8EC618-0971-4988-B8E8-EEB54491D71D}"/>
              </a:ext>
            </a:extLst>
          </p:cNvPr>
          <p:cNvSpPr txBox="1"/>
          <p:nvPr/>
        </p:nvSpPr>
        <p:spPr>
          <a:xfrm>
            <a:off x="9481931" y="4731026"/>
            <a:ext cx="192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tabla documento relacionado a clasificación.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A29D3A1-1191-44EC-9BAD-3CEFF3F715D9}"/>
              </a:ext>
            </a:extLst>
          </p:cNvPr>
          <p:cNvSpPr txBox="1"/>
          <p:nvPr/>
        </p:nvSpPr>
        <p:spPr>
          <a:xfrm>
            <a:off x="8030819" y="6182142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FIN.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F81CFC1-8463-446B-8A12-5E0F50428818}"/>
              </a:ext>
            </a:extLst>
          </p:cNvPr>
          <p:cNvSpPr txBox="1"/>
          <p:nvPr/>
        </p:nvSpPr>
        <p:spPr>
          <a:xfrm>
            <a:off x="7275443" y="450574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ETAPA 1: REGISTRO DE PROVEEDORES</a:t>
            </a:r>
          </a:p>
        </p:txBody>
      </p:sp>
    </p:spTree>
    <p:extLst>
      <p:ext uri="{BB962C8B-B14F-4D97-AF65-F5344CB8AC3E}">
        <p14:creationId xmlns:p14="http://schemas.microsoft.com/office/powerpoint/2010/main" val="17903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7C87F0-C532-434E-8A8A-F008470A0579}"/>
              </a:ext>
            </a:extLst>
          </p:cNvPr>
          <p:cNvSpPr/>
          <p:nvPr/>
        </p:nvSpPr>
        <p:spPr>
          <a:xfrm>
            <a:off x="1778114" y="459297"/>
            <a:ext cx="696285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C80183-E635-4D93-9A81-4122308DED9D}"/>
              </a:ext>
            </a:extLst>
          </p:cNvPr>
          <p:cNvSpPr/>
          <p:nvPr/>
        </p:nvSpPr>
        <p:spPr>
          <a:xfrm>
            <a:off x="1640745" y="1044429"/>
            <a:ext cx="971026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Recibir guías y facturas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0F3EF4-9B04-41B0-969A-6C23BCEE628F}"/>
              </a:ext>
            </a:extLst>
          </p:cNvPr>
          <p:cNvSpPr/>
          <p:nvPr/>
        </p:nvSpPr>
        <p:spPr>
          <a:xfrm>
            <a:off x="1504071" y="1599501"/>
            <a:ext cx="1244367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Revisar detalle del pedido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62CF3F58-C6F2-405F-894F-E817B447C73C}"/>
              </a:ext>
            </a:extLst>
          </p:cNvPr>
          <p:cNvSpPr/>
          <p:nvPr/>
        </p:nvSpPr>
        <p:spPr>
          <a:xfrm>
            <a:off x="1367051" y="2154573"/>
            <a:ext cx="1518407" cy="5145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¿Es conforme?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86AB9FF2-A03D-4509-8EC6-9C39B01539CF}"/>
              </a:ext>
            </a:extLst>
          </p:cNvPr>
          <p:cNvSpPr/>
          <p:nvPr/>
        </p:nvSpPr>
        <p:spPr>
          <a:xfrm>
            <a:off x="1197997" y="4721249"/>
            <a:ext cx="1874281" cy="68021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tx1"/>
                </a:solidFill>
              </a:rPr>
              <a:t>¿Existen más productos en detalle?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35389B-EA03-449E-B768-39AAAE2DE2C5}"/>
              </a:ext>
            </a:extLst>
          </p:cNvPr>
          <p:cNvSpPr/>
          <p:nvPr/>
        </p:nvSpPr>
        <p:spPr>
          <a:xfrm>
            <a:off x="3861200" y="5536382"/>
            <a:ext cx="1120627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Sellar guías y facturas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706462-382F-4B1E-A916-6547F719EE6C}"/>
              </a:ext>
            </a:extLst>
          </p:cNvPr>
          <p:cNvSpPr/>
          <p:nvPr/>
        </p:nvSpPr>
        <p:spPr>
          <a:xfrm>
            <a:off x="5278595" y="5536383"/>
            <a:ext cx="1120627" cy="39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Ingresar guías al sistema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74E7186-E61F-4261-9BB1-43E846B99518}"/>
              </a:ext>
            </a:extLst>
          </p:cNvPr>
          <p:cNvSpPr/>
          <p:nvPr/>
        </p:nvSpPr>
        <p:spPr>
          <a:xfrm>
            <a:off x="6603696" y="5536381"/>
            <a:ext cx="735438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13" name="Diagrama de flujo: documento 12">
            <a:extLst>
              <a:ext uri="{FF2B5EF4-FFF2-40B4-BE49-F238E27FC236}">
                <a16:creationId xmlns:a16="http://schemas.microsoft.com/office/drawing/2014/main" id="{A876C514-8962-45E2-B0CB-0B3290103CAE}"/>
              </a:ext>
            </a:extLst>
          </p:cNvPr>
          <p:cNvSpPr/>
          <p:nvPr/>
        </p:nvSpPr>
        <p:spPr>
          <a:xfrm>
            <a:off x="3037856" y="854977"/>
            <a:ext cx="997238" cy="4844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Guías y facturas</a:t>
            </a:r>
          </a:p>
        </p:txBody>
      </p:sp>
      <p:sp>
        <p:nvSpPr>
          <p:cNvPr id="14" name="Diagrama de flujo: proceso predefinido 13">
            <a:extLst>
              <a:ext uri="{FF2B5EF4-FFF2-40B4-BE49-F238E27FC236}">
                <a16:creationId xmlns:a16="http://schemas.microsoft.com/office/drawing/2014/main" id="{5C96FEF9-E91E-467B-B7BE-8989EF64CF6C}"/>
              </a:ext>
            </a:extLst>
          </p:cNvPr>
          <p:cNvSpPr/>
          <p:nvPr/>
        </p:nvSpPr>
        <p:spPr>
          <a:xfrm>
            <a:off x="1442522" y="2833382"/>
            <a:ext cx="1373029" cy="52011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Gestionar devoluciones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B2FD19DA-6CF6-4717-904B-DFA532ECD463}"/>
              </a:ext>
            </a:extLst>
          </p:cNvPr>
          <p:cNvSpPr/>
          <p:nvPr/>
        </p:nvSpPr>
        <p:spPr>
          <a:xfrm>
            <a:off x="3027112" y="2083265"/>
            <a:ext cx="1394402" cy="6837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tx1"/>
                </a:solidFill>
              </a:rPr>
              <a:t>¿Existe lugar predefinido?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947758A-EE56-4250-8907-CFC54E96BAE3}"/>
              </a:ext>
            </a:extLst>
          </p:cNvPr>
          <p:cNvSpPr/>
          <p:nvPr/>
        </p:nvSpPr>
        <p:spPr>
          <a:xfrm>
            <a:off x="4577310" y="2167856"/>
            <a:ext cx="1052820" cy="51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Almacenar en lugar predefinido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9AFF9DC-8BF4-423E-9108-06B5AC70830C}"/>
              </a:ext>
            </a:extLst>
          </p:cNvPr>
          <p:cNvSpPr/>
          <p:nvPr/>
        </p:nvSpPr>
        <p:spPr>
          <a:xfrm>
            <a:off x="4586402" y="2749491"/>
            <a:ext cx="1052820" cy="51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Colocar en lugar provisional</a:t>
            </a: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D6EBB0FE-DA08-4902-92E5-755F4F383A3C}"/>
              </a:ext>
            </a:extLst>
          </p:cNvPr>
          <p:cNvSpPr/>
          <p:nvPr/>
        </p:nvSpPr>
        <p:spPr>
          <a:xfrm>
            <a:off x="5957218" y="2993083"/>
            <a:ext cx="1735117" cy="10234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¿Existen más productos en detalle?</a:t>
            </a:r>
          </a:p>
        </p:txBody>
      </p: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D6055496-AD3C-4ECF-B1F1-7732A1CFEE46}"/>
              </a:ext>
            </a:extLst>
          </p:cNvPr>
          <p:cNvSpPr/>
          <p:nvPr/>
        </p:nvSpPr>
        <p:spPr>
          <a:xfrm>
            <a:off x="7827695" y="2928067"/>
            <a:ext cx="2147705" cy="116607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¿</a:t>
            </a:r>
            <a:r>
              <a:rPr lang="es-CO" sz="1000" dirty="0">
                <a:solidFill>
                  <a:schemeClr val="tx1"/>
                </a:solidFill>
              </a:rPr>
              <a:t>Los productos fueron colocados en lugar predeterminado</a:t>
            </a:r>
            <a:r>
              <a:rPr lang="es-CO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CB42F3A-038B-4FEE-B0AF-381C85D0389A}"/>
              </a:ext>
            </a:extLst>
          </p:cNvPr>
          <p:cNvSpPr/>
          <p:nvPr/>
        </p:nvSpPr>
        <p:spPr>
          <a:xfrm>
            <a:off x="8654363" y="4536667"/>
            <a:ext cx="50333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61607D8-1D21-48AD-B5FB-5B5042CFE0F9}"/>
              </a:ext>
            </a:extLst>
          </p:cNvPr>
          <p:cNvSpPr/>
          <p:nvPr/>
        </p:nvSpPr>
        <p:spPr>
          <a:xfrm>
            <a:off x="2951174" y="1596703"/>
            <a:ext cx="50333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4AF72BC-FBD3-451C-9025-7132A56DE7D4}"/>
              </a:ext>
            </a:extLst>
          </p:cNvPr>
          <p:cNvSpPr/>
          <p:nvPr/>
        </p:nvSpPr>
        <p:spPr>
          <a:xfrm>
            <a:off x="738229" y="1599501"/>
            <a:ext cx="50333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Diagrama de flujo: documento 22">
            <a:extLst>
              <a:ext uri="{FF2B5EF4-FFF2-40B4-BE49-F238E27FC236}">
                <a16:creationId xmlns:a16="http://schemas.microsoft.com/office/drawing/2014/main" id="{A25FFBD4-4326-462D-B3B6-A9F569A970D3}"/>
              </a:ext>
            </a:extLst>
          </p:cNvPr>
          <p:cNvSpPr/>
          <p:nvPr/>
        </p:nvSpPr>
        <p:spPr>
          <a:xfrm>
            <a:off x="3933727" y="4853374"/>
            <a:ext cx="976178" cy="43882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Guías y facturas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B839056-2E07-456C-AD55-A1F041DA4695}"/>
              </a:ext>
            </a:extLst>
          </p:cNvPr>
          <p:cNvSpPr/>
          <p:nvPr/>
        </p:nvSpPr>
        <p:spPr>
          <a:xfrm>
            <a:off x="4169845" y="6148780"/>
            <a:ext cx="50333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Diagrama de flujo: almacenamiento de acceso directo 25">
            <a:extLst>
              <a:ext uri="{FF2B5EF4-FFF2-40B4-BE49-F238E27FC236}">
                <a16:creationId xmlns:a16="http://schemas.microsoft.com/office/drawing/2014/main" id="{6044027B-7832-407B-8101-198C60B87DD6}"/>
              </a:ext>
            </a:extLst>
          </p:cNvPr>
          <p:cNvSpPr/>
          <p:nvPr/>
        </p:nvSpPr>
        <p:spPr>
          <a:xfrm>
            <a:off x="5157300" y="4853374"/>
            <a:ext cx="1359918" cy="380300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Sistema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D5B2C40-FDB6-43FD-B7E3-C2296EE57DB6}"/>
              </a:ext>
            </a:extLst>
          </p:cNvPr>
          <p:cNvSpPr/>
          <p:nvPr/>
        </p:nvSpPr>
        <p:spPr>
          <a:xfrm>
            <a:off x="3290172" y="4853374"/>
            <a:ext cx="50333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5F4638B-12DD-476B-9339-8E3F0F54E59C}"/>
              </a:ext>
            </a:extLst>
          </p:cNvPr>
          <p:cNvSpPr/>
          <p:nvPr/>
        </p:nvSpPr>
        <p:spPr>
          <a:xfrm>
            <a:off x="6582897" y="2335252"/>
            <a:ext cx="503339" cy="394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D78B407-DDB4-4FF8-AA59-6F9E81EA4A3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126257" y="853580"/>
            <a:ext cx="1" cy="19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7E42428-FA3A-428C-8E98-6C08DAE882B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126255" y="1438712"/>
            <a:ext cx="3" cy="16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263E7F-AC5D-4AD8-9354-08B43766B4F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26255" y="1993784"/>
            <a:ext cx="0" cy="16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7B93F42-D51D-4E7F-98F8-3EB6C4D3EFC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126255" y="2669096"/>
            <a:ext cx="2782" cy="16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D0CFB6E-71E2-4EC8-B3B3-656D6683D326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2129037" y="3353500"/>
            <a:ext cx="6101" cy="1367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F25A9C9-7BB4-45DE-8C25-03545D816FE8}"/>
              </a:ext>
            </a:extLst>
          </p:cNvPr>
          <p:cNvCxnSpPr>
            <a:cxnSpLocks/>
            <a:stCxn id="9" idx="3"/>
            <a:endCxn id="27" idx="2"/>
          </p:cNvCxnSpPr>
          <p:nvPr/>
        </p:nvCxnSpPr>
        <p:spPr>
          <a:xfrm flipV="1">
            <a:off x="3072278" y="5050516"/>
            <a:ext cx="217894" cy="1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8D2A6D5B-93D8-4CE9-A001-6BF5F1F0ADA7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2832139" y="4704463"/>
            <a:ext cx="332060" cy="1726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D3E14C9-5DC8-43FD-86AE-D0B061B91E45}"/>
              </a:ext>
            </a:extLst>
          </p:cNvPr>
          <p:cNvCxnSpPr>
            <a:cxnSpLocks/>
            <a:stCxn id="10" idx="0"/>
            <a:endCxn id="23" idx="2"/>
          </p:cNvCxnSpPr>
          <p:nvPr/>
        </p:nvCxnSpPr>
        <p:spPr>
          <a:xfrm flipV="1">
            <a:off x="4421514" y="5263192"/>
            <a:ext cx="302" cy="273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9D76821-4E2F-4879-91B4-BAD6E3F37E17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flipH="1" flipV="1">
            <a:off x="4421514" y="5930665"/>
            <a:ext cx="1" cy="218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9171F19-5158-4B86-AFC3-C76CEC9031E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981827" y="5733524"/>
            <a:ext cx="2967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14539EE-BF14-4242-AE8F-81575B75396E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6399222" y="5733523"/>
            <a:ext cx="2044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AA769E4-C844-44A2-A6CB-64035578B85C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H="1" flipV="1">
            <a:off x="5837259" y="5233674"/>
            <a:ext cx="1650" cy="302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4DA6775-FAE0-4BD9-A5A5-E0B2F477221F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1241568" y="1796643"/>
            <a:ext cx="262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C9A427C3-A77A-4D8A-85E2-676921798BD0}"/>
              </a:ext>
            </a:extLst>
          </p:cNvPr>
          <p:cNvCxnSpPr>
            <a:cxnSpLocks/>
            <a:stCxn id="21" idx="2"/>
            <a:endCxn id="6" idx="3"/>
          </p:cNvCxnSpPr>
          <p:nvPr/>
        </p:nvCxnSpPr>
        <p:spPr>
          <a:xfrm flipH="1">
            <a:off x="2748438" y="1793845"/>
            <a:ext cx="202736" cy="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C86AA926-6F4F-43BA-B8E5-13E15A2EC93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885458" y="2411835"/>
            <a:ext cx="141654" cy="1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A772CB18-9DCB-41D6-A622-2A864726A01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21514" y="2425118"/>
            <a:ext cx="155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BF0443EA-913B-41EF-A55A-B6686D569539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4035466" y="2455816"/>
            <a:ext cx="239783" cy="8620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4E3F304F-D83F-49A9-B44C-7A8E68623795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630130" y="2425118"/>
            <a:ext cx="327088" cy="1079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B95F9414-444F-4AF6-8D4D-F4B785CDB63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639222" y="3006753"/>
            <a:ext cx="317996" cy="4980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DFC593CB-1BA1-4482-B9D3-3C906A9EED31}"/>
              </a:ext>
            </a:extLst>
          </p:cNvPr>
          <p:cNvCxnSpPr>
            <a:cxnSpLocks/>
            <a:stCxn id="18" idx="0"/>
            <a:endCxn id="28" idx="4"/>
          </p:cNvCxnSpPr>
          <p:nvPr/>
        </p:nvCxnSpPr>
        <p:spPr>
          <a:xfrm flipV="1">
            <a:off x="6824777" y="2729535"/>
            <a:ext cx="9790" cy="26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8081BBAB-A7C6-402C-8296-D42C105C687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692335" y="3504812"/>
            <a:ext cx="135360" cy="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C8E0DEC5-34AA-4521-BCB1-081E644180F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901548" y="4094143"/>
            <a:ext cx="4485" cy="44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F5693D3-48EA-4D20-9B35-7E87391D8FD1}"/>
              </a:ext>
            </a:extLst>
          </p:cNvPr>
          <p:cNvCxnSpPr>
            <a:cxnSpLocks/>
            <a:stCxn id="19" idx="0"/>
            <a:endCxn id="122" idx="2"/>
          </p:cNvCxnSpPr>
          <p:nvPr/>
        </p:nvCxnSpPr>
        <p:spPr>
          <a:xfrm flipV="1">
            <a:off x="8901548" y="2717198"/>
            <a:ext cx="1767" cy="21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0247E7A-6B98-422D-9421-1A21EA69DE4D}"/>
              </a:ext>
            </a:extLst>
          </p:cNvPr>
          <p:cNvSpPr txBox="1"/>
          <p:nvPr/>
        </p:nvSpPr>
        <p:spPr>
          <a:xfrm>
            <a:off x="3793511" y="2708515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AC5CEDE-3F45-433F-B81E-592574A0F01E}"/>
              </a:ext>
            </a:extLst>
          </p:cNvPr>
          <p:cNvSpPr txBox="1"/>
          <p:nvPr/>
        </p:nvSpPr>
        <p:spPr>
          <a:xfrm>
            <a:off x="4360509" y="2121296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Sí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85BE63E-3673-4938-A41B-AC7F5173EBF4}"/>
              </a:ext>
            </a:extLst>
          </p:cNvPr>
          <p:cNvSpPr txBox="1"/>
          <p:nvPr/>
        </p:nvSpPr>
        <p:spPr>
          <a:xfrm>
            <a:off x="3120527" y="5701290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BB5A7F89-9D61-4412-B7F1-0493DE6D4036}"/>
              </a:ext>
            </a:extLst>
          </p:cNvPr>
          <p:cNvSpPr txBox="1"/>
          <p:nvPr/>
        </p:nvSpPr>
        <p:spPr>
          <a:xfrm>
            <a:off x="7580801" y="3569598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6D7899E7-5FF7-4DA9-A192-CB172F9F9B38}"/>
              </a:ext>
            </a:extLst>
          </p:cNvPr>
          <p:cNvSpPr txBox="1"/>
          <p:nvPr/>
        </p:nvSpPr>
        <p:spPr>
          <a:xfrm>
            <a:off x="2975058" y="4716903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Sí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05FFC9C-FC40-4A8F-B66D-0635F121F201}"/>
              </a:ext>
            </a:extLst>
          </p:cNvPr>
          <p:cNvSpPr txBox="1"/>
          <p:nvPr/>
        </p:nvSpPr>
        <p:spPr>
          <a:xfrm>
            <a:off x="8303164" y="2731418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No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AAE38597-50E9-48D0-A1A9-95BF031580D7}"/>
              </a:ext>
            </a:extLst>
          </p:cNvPr>
          <p:cNvSpPr txBox="1"/>
          <p:nvPr/>
        </p:nvSpPr>
        <p:spPr>
          <a:xfrm>
            <a:off x="6472238" y="2862208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Sí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11DDD8BA-E8AB-4964-8D57-A82B0718C16B}"/>
              </a:ext>
            </a:extLst>
          </p:cNvPr>
          <p:cNvSpPr txBox="1"/>
          <p:nvPr/>
        </p:nvSpPr>
        <p:spPr>
          <a:xfrm>
            <a:off x="9007839" y="4187673"/>
            <a:ext cx="704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Sí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718472F0-D820-441B-87CD-3F33D89B1C60}"/>
              </a:ext>
            </a:extLst>
          </p:cNvPr>
          <p:cNvSpPr txBox="1"/>
          <p:nvPr/>
        </p:nvSpPr>
        <p:spPr>
          <a:xfrm>
            <a:off x="8288645" y="2193978"/>
            <a:ext cx="12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Proceso de almacén</a:t>
            </a:r>
          </a:p>
        </p:txBody>
      </p:sp>
    </p:spTree>
    <p:extLst>
      <p:ext uri="{BB962C8B-B14F-4D97-AF65-F5344CB8AC3E}">
        <p14:creationId xmlns:p14="http://schemas.microsoft.com/office/powerpoint/2010/main" val="331940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1210</TotalTime>
  <Words>656</Words>
  <Application>Microsoft Office PowerPoint</Application>
  <PresentationFormat>Panorámica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DESARROLLO DEL SOFTWARE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</dc:creator>
  <cp:lastModifiedBy>Felipe</cp:lastModifiedBy>
  <cp:revision>495</cp:revision>
  <dcterms:created xsi:type="dcterms:W3CDTF">2020-01-14T03:14:29Z</dcterms:created>
  <dcterms:modified xsi:type="dcterms:W3CDTF">2020-02-15T02:55:55Z</dcterms:modified>
</cp:coreProperties>
</file>