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9" r:id="rId4"/>
    <p:sldId id="256" r:id="rId5"/>
    <p:sldId id="258" r:id="rId6"/>
    <p:sldId id="257" r:id="rId7"/>
    <p:sldId id="260" r:id="rId8"/>
    <p:sldId id="269" r:id="rId9"/>
    <p:sldId id="270" r:id="rId10"/>
    <p:sldId id="271" r:id="rId11"/>
    <p:sldId id="272" r:id="rId12"/>
    <p:sldId id="268" r:id="rId13"/>
    <p:sldId id="273" r:id="rId14"/>
    <p:sldId id="274" r:id="rId15"/>
    <p:sldId id="275" r:id="rId16"/>
    <p:sldId id="280" r:id="rId17"/>
    <p:sldId id="276" r:id="rId18"/>
    <p:sldId id="281" r:id="rId19"/>
    <p:sldId id="282" r:id="rId20"/>
    <p:sldId id="295" r:id="rId21"/>
    <p:sldId id="277" r:id="rId22"/>
    <p:sldId id="283" r:id="rId23"/>
    <p:sldId id="292" r:id="rId24"/>
    <p:sldId id="296" r:id="rId25"/>
    <p:sldId id="279" r:id="rId26"/>
    <p:sldId id="278" r:id="rId27"/>
    <p:sldId id="293" r:id="rId28"/>
    <p:sldId id="297" r:id="rId29"/>
    <p:sldId id="287" r:id="rId30"/>
    <p:sldId id="288" r:id="rId31"/>
    <p:sldId id="294" r:id="rId32"/>
    <p:sldId id="298" r:id="rId33"/>
    <p:sldId id="289" r:id="rId34"/>
    <p:sldId id="291" r:id="rId35"/>
    <p:sldId id="286" r:id="rId36"/>
    <p:sldId id="299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94313-1DF6-4C30-9D91-0AC64EB72DAC}" v="599" dt="2024-03-28T20:37:43.465"/>
    <p1510:client id="{C65DFEAC-9A96-414C-90E5-9E10DA9A07B4}" v="8399" dt="2024-03-30T05:59:49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8283A7A-4C73-A1F8-47BC-F89899355C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19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7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066DEE-9B29-FC76-8B98-425A27F2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Lista de exercícios  de Banco de dados</a:t>
            </a:r>
          </a:p>
        </p:txBody>
      </p:sp>
      <p:pic>
        <p:nvPicPr>
          <p:cNvPr id="22" name="Picture 21" descr="Dispositivo móvel com aplicativos">
            <a:extLst>
              <a:ext uri="{FF2B5EF4-FFF2-40B4-BE49-F238E27FC236}">
                <a16:creationId xmlns:a16="http://schemas.microsoft.com/office/drawing/2014/main" id="{3D649CBA-F30C-E8E1-8C99-2AA7F7984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93" r="12986" b="-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6D7EF-E9D2-6076-55BA-15FCAD24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>
                <a:ea typeface="+mn-lt"/>
                <a:cs typeface="+mn-lt"/>
              </a:rPr>
              <a:t>Crie um modelo de dados para os cenários a seguir:</a:t>
            </a:r>
            <a:endParaRPr lang="pt-BR" sz="2000" b="1"/>
          </a:p>
          <a:p>
            <a:pPr marL="0" indent="0">
              <a:buNone/>
            </a:pPr>
            <a:endParaRPr lang="pt-BR" sz="2000" b="1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 </a:t>
            </a:r>
            <a:r>
              <a:rPr lang="pt-BR" sz="2000" b="1">
                <a:ea typeface="+mn-lt"/>
                <a:cs typeface="+mn-lt"/>
              </a:rPr>
              <a:t>1 -</a:t>
            </a:r>
            <a:r>
              <a:rPr lang="pt-BR" sz="2000">
                <a:ea typeface="+mn-lt"/>
                <a:cs typeface="+mn-lt"/>
              </a:rPr>
              <a:t> Um petshop deseja manter cadastrados seus clientes bem como seus pets. Um cliente deve informar seu nome, </a:t>
            </a:r>
            <a:r>
              <a:rPr lang="pt-BR" sz="2000" err="1">
                <a:ea typeface="+mn-lt"/>
                <a:cs typeface="+mn-lt"/>
              </a:rPr>
              <a:t>cpf</a:t>
            </a:r>
            <a:r>
              <a:rPr lang="pt-BR" sz="2000">
                <a:ea typeface="+mn-lt"/>
                <a:cs typeface="+mn-lt"/>
              </a:rPr>
              <a:t>, </a:t>
            </a:r>
            <a:r>
              <a:rPr lang="pt-BR" sz="2000" err="1">
                <a:ea typeface="+mn-lt"/>
                <a:cs typeface="+mn-lt"/>
              </a:rPr>
              <a:t>email</a:t>
            </a:r>
            <a:r>
              <a:rPr lang="pt-BR" sz="2000">
                <a:ea typeface="+mn-lt"/>
                <a:cs typeface="+mn-lt"/>
              </a:rPr>
              <a:t> e telefone além do nome, espécie e data de nascimento de seu pet. </a:t>
            </a:r>
          </a:p>
          <a:p>
            <a:r>
              <a:rPr lang="pt-BR" sz="2000" b="1">
                <a:ea typeface="+mn-lt"/>
                <a:cs typeface="+mn-lt"/>
              </a:rPr>
              <a:t>2 - </a:t>
            </a:r>
            <a:r>
              <a:rPr lang="pt-BR" sz="2000">
                <a:ea typeface="+mn-lt"/>
                <a:cs typeface="+mn-lt"/>
              </a:rPr>
              <a:t>Em uma produtora de games, há desenvolvedores, que possuem um nome, </a:t>
            </a:r>
            <a:r>
              <a:rPr lang="pt-BR" sz="2000" err="1">
                <a:ea typeface="+mn-lt"/>
                <a:cs typeface="+mn-lt"/>
              </a:rPr>
              <a:t>cpf</a:t>
            </a:r>
            <a:r>
              <a:rPr lang="pt-BR" sz="2000">
                <a:ea typeface="+mn-lt"/>
                <a:cs typeface="+mn-lt"/>
              </a:rPr>
              <a:t>, data de nascimento. Cada projeto tem um nome, data de lançamento, gênero e faixa etária. Segundo o gerente de projetos, “cada desenvolvedor deve estar envolvido em um projeto”.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9744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0FC2C3-442A-DBD9-2E56-549DD320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EXERCÍCIOS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5C9D49-EF57-223D-2A2A-FA16B64387E8}"/>
              </a:ext>
            </a:extLst>
          </p:cNvPr>
          <p:cNvSpPr txBox="1"/>
          <p:nvPr/>
        </p:nvSpPr>
        <p:spPr>
          <a:xfrm>
            <a:off x="598557" y="2075241"/>
            <a:ext cx="11998985" cy="44122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cs typeface="Poppins"/>
              </a:rPr>
              <a:t>Uma biblioteca faz registro de autores e livros. Um autor é cadastrado com seu nome, e-mail,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nacionalidade e data de nascimento. Já um livro é registrado com o título, quantidade de páginas,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acabamento e editora.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>
              <a:latin typeface="Calibri"/>
              <a:cs typeface="Poppins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cs typeface="Poppins"/>
              </a:rPr>
              <a:t>Uma locadora de automóveis, mantém registro dos automóveis. Um automóvel é cadastrado com placa,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modelo, ano, nome da montadora, site da montadora, logotipo da montadora.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>
              <a:latin typeface="Calibri"/>
              <a:cs typeface="Poppins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cs typeface="Poppins"/>
              </a:rPr>
              <a:t>Um supermercado cadastra seus produtos. Um produto é identificado por seu nome, preço, quantidade em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estoque, nome da marca, SAC da marca, nacionalidade da marca.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>
              <a:latin typeface="Calibri"/>
              <a:cs typeface="Poppins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>
                <a:latin typeface="Calibri"/>
                <a:cs typeface="Poppins"/>
              </a:rPr>
              <a:t>Uma videoteca precisa cadastrar o título, duração, idioma original e preço de cada filme. É necessário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cadastrar também o elenco de cada filme onde se registra o nome, data de nascimento, nacionalidade de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>
                <a:latin typeface="Calibri"/>
                <a:cs typeface="Poppins"/>
              </a:rPr>
              <a:t>cada ator/atriz. Opcionalmente, inclua o cadastro de diretores com atributos que julgar necessários.</a:t>
            </a:r>
          </a:p>
        </p:txBody>
      </p:sp>
    </p:spTree>
    <p:extLst>
      <p:ext uri="{BB962C8B-B14F-4D97-AF65-F5344CB8AC3E}">
        <p14:creationId xmlns:p14="http://schemas.microsoft.com/office/powerpoint/2010/main" val="173352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4E4253-1F84-105E-A8AC-6F4AAA6A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BIBLIOTECA</a:t>
            </a:r>
          </a:p>
        </p:txBody>
      </p:sp>
      <p:pic>
        <p:nvPicPr>
          <p:cNvPr id="37" name="Graphic 22" descr="Books on Shelf">
            <a:extLst>
              <a:ext uri="{FF2B5EF4-FFF2-40B4-BE49-F238E27FC236}">
                <a16:creationId xmlns:a16="http://schemas.microsoft.com/office/drawing/2014/main" id="{2E373679-55A9-4393-5A8B-4862C889C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87B07-5B3D-7937-D990-F0DAE7005A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6609" y="214313"/>
            <a:ext cx="5324475" cy="16430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MER BIBLIOTECA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5CD092-4D82-B5C3-966D-5D100912B064}"/>
              </a:ext>
            </a:extLst>
          </p:cNvPr>
          <p:cNvSpPr txBox="1"/>
          <p:nvPr/>
        </p:nvSpPr>
        <p:spPr>
          <a:xfrm>
            <a:off x="846750" y="2361720"/>
            <a:ext cx="6143448" cy="39989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Autor :</a:t>
            </a:r>
            <a:r>
              <a:rPr lang="pt-BR" sz="2000"/>
              <a:t>  Representa a pessoa que escreve o livro​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Email, Nacionalidade, Data de Nascimento​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Livro: </a:t>
            </a:r>
            <a:r>
              <a:rPr lang="pt-BR" sz="2000"/>
              <a:t>representa o material que foi escrito pelo autor​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Título, Quantidade de Páginas, Acabamento, Editora​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Autor escreve Livro​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Relacionamento: 1:N (Um autor pode escrever vários livros, mas um livro é escrito por apenas um autor)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22" descr="Books on Shelf">
            <a:extLst>
              <a:ext uri="{FF2B5EF4-FFF2-40B4-BE49-F238E27FC236}">
                <a16:creationId xmlns:a16="http://schemas.microsoft.com/office/drawing/2014/main" id="{D9283984-9118-BA40-07E6-CD13C5AC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568F2C-EB07-7039-F73B-5A98CEA7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BIBLIOTECA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EEA9B69-7888-3202-6CC5-D075E250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74" y="2333480"/>
            <a:ext cx="9244264" cy="3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036778-C46F-A3BD-B682-4B5AE7E5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BIBLIOTECA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F84D877-A991-E130-D08C-92904DB5B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37885"/>
              </p:ext>
            </p:extLst>
          </p:nvPr>
        </p:nvGraphicFramePr>
        <p:xfrm>
          <a:off x="43882" y="1618305"/>
          <a:ext cx="12150829" cy="525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95">
                  <a:extLst>
                    <a:ext uri="{9D8B030D-6E8A-4147-A177-3AD203B41FA5}">
                      <a16:colId xmlns:a16="http://schemas.microsoft.com/office/drawing/2014/main" val="27001236"/>
                    </a:ext>
                  </a:extLst>
                </a:gridCol>
                <a:gridCol w="2401954">
                  <a:extLst>
                    <a:ext uri="{9D8B030D-6E8A-4147-A177-3AD203B41FA5}">
                      <a16:colId xmlns:a16="http://schemas.microsoft.com/office/drawing/2014/main" val="1765548243"/>
                    </a:ext>
                  </a:extLst>
                </a:gridCol>
                <a:gridCol w="1601303">
                  <a:extLst>
                    <a:ext uri="{9D8B030D-6E8A-4147-A177-3AD203B41FA5}">
                      <a16:colId xmlns:a16="http://schemas.microsoft.com/office/drawing/2014/main" val="3101231775"/>
                    </a:ext>
                  </a:extLst>
                </a:gridCol>
                <a:gridCol w="1394239">
                  <a:extLst>
                    <a:ext uri="{9D8B030D-6E8A-4147-A177-3AD203B41FA5}">
                      <a16:colId xmlns:a16="http://schemas.microsoft.com/office/drawing/2014/main" val="3349174711"/>
                    </a:ext>
                  </a:extLst>
                </a:gridCol>
                <a:gridCol w="1932608">
                  <a:extLst>
                    <a:ext uri="{9D8B030D-6E8A-4147-A177-3AD203B41FA5}">
                      <a16:colId xmlns:a16="http://schemas.microsoft.com/office/drawing/2014/main" val="2047272642"/>
                    </a:ext>
                  </a:extLst>
                </a:gridCol>
                <a:gridCol w="1129475">
                  <a:extLst>
                    <a:ext uri="{9D8B030D-6E8A-4147-A177-3AD203B41FA5}">
                      <a16:colId xmlns:a16="http://schemas.microsoft.com/office/drawing/2014/main" val="4244318792"/>
                    </a:ext>
                  </a:extLst>
                </a:gridCol>
                <a:gridCol w="922265">
                  <a:extLst>
                    <a:ext uri="{9D8B030D-6E8A-4147-A177-3AD203B41FA5}">
                      <a16:colId xmlns:a16="http://schemas.microsoft.com/office/drawing/2014/main" val="1369195500"/>
                    </a:ext>
                  </a:extLst>
                </a:gridCol>
                <a:gridCol w="1195290">
                  <a:extLst>
                    <a:ext uri="{9D8B030D-6E8A-4147-A177-3AD203B41FA5}">
                      <a16:colId xmlns:a16="http://schemas.microsoft.com/office/drawing/2014/main" val="2391131604"/>
                    </a:ext>
                  </a:extLst>
                </a:gridCol>
              </a:tblGrid>
              <a:tr h="822157"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Autor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Email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Nacionalidade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Data de </a:t>
                      </a:r>
                      <a:r>
                        <a:rPr lang="pt-BR" sz="1600" b="0" err="1"/>
                        <a:t>nasc</a:t>
                      </a:r>
                      <a:r>
                        <a:rPr lang="pt-BR" sz="1600" b="0"/>
                        <a:t>.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Livro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N° de Páginas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Acab.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/>
                        <a:t>Editora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4142607337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J.K. Rowling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Jk_rowling@gmai.com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Britânica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31/07/1965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Harry Potter e a Pedra Filosofal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264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Brochura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Rocco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401148880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J.R.R Tolkien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Jrrtolkie@live.com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Britânica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02/01/1892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O Senhor dos Anéis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1211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Capa dura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Martins Fontes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855829581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Isaac Asimov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asimov_i@hotmail.com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Russo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04/10/1919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Eu </a:t>
                      </a:r>
                      <a:r>
                        <a:rPr lang="pt-BR" sz="1600" err="1"/>
                        <a:t>Robo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320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Brochura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Aleph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629924470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Mary Shelly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maryshelly@gmail.com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Britânica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30/08/1797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err="1"/>
                        <a:t>Frakenstein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304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Capa Dura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err="1"/>
                        <a:t>Darkside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7550160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Enéias Tavares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etavares@live.com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Brasileiro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17/11/1981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Parthenon Místico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352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Capa Dura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err="1"/>
                        <a:t>Darkside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385194731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Andy Weir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weir_a@gmail.com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Americano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16/06/1972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Perdido em Marte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336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Brochura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Arqueiro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91177528"/>
                  </a:ext>
                </a:extLst>
              </a:tr>
              <a:tr h="432254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Becky Chambers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beckey.chabers@gmail.com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Americana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03/05/1985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Uma longa viagem a um pequeno planeta hostil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352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Capa Dura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r>
                        <a:rPr lang="pt-BR" sz="1600" err="1"/>
                        <a:t>Darkside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96073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8B9DA-2999-EA0F-E1E1-5A12627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LOCADORA DE AUTOMÓVEIS</a:t>
            </a:r>
          </a:p>
        </p:txBody>
      </p:sp>
      <p:pic>
        <p:nvPicPr>
          <p:cNvPr id="7" name="Graphic 6" descr="Carro">
            <a:extLst>
              <a:ext uri="{FF2B5EF4-FFF2-40B4-BE49-F238E27FC236}">
                <a16:creationId xmlns:a16="http://schemas.microsoft.com/office/drawing/2014/main" id="{793FAAF0-058B-4C6A-1A27-675547D7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13E82-F402-3657-BCB6-C7CD95FB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49" y="645585"/>
            <a:ext cx="7543454" cy="869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 LOCADORA DE AUTOMÓVEIS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3DF976-3436-D0F3-DFB7-77751B53FED3}"/>
              </a:ext>
            </a:extLst>
          </p:cNvPr>
          <p:cNvSpPr txBox="1"/>
          <p:nvPr/>
        </p:nvSpPr>
        <p:spPr>
          <a:xfrm>
            <a:off x="581706" y="2715112"/>
            <a:ext cx="6585188" cy="1790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b="1"/>
              <a:t>Automóvel :</a:t>
            </a:r>
            <a:r>
              <a:rPr lang="pt-BR" sz="2400"/>
              <a:t> Objeto a ser locado pela locadora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/>
              <a:t>Atributos: Placa , Modelo, Ano, Nome da Montadora, Site da Montadora, Logotipo da Montadora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6" descr="Carro">
            <a:extLst>
              <a:ext uri="{FF2B5EF4-FFF2-40B4-BE49-F238E27FC236}">
                <a16:creationId xmlns:a16="http://schemas.microsoft.com/office/drawing/2014/main" id="{3DE97DCB-F471-3A88-64E5-A498FF19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7EA9D-6E7B-466B-E725-FAE48CAB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LOCADORA DE AUTOMÓVEIS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F3CF2C0-8A1C-6F4D-892D-DDA20152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96" y="1964406"/>
            <a:ext cx="69532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6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6B4AB-C98D-BB64-6B0F-B837241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5" y="207933"/>
            <a:ext cx="895869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 TABELA LOCADORA DE AUTOMÓVEIS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6026434-DA86-3647-F16F-DE9D256D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70586"/>
              </p:ext>
            </p:extLst>
          </p:nvPr>
        </p:nvGraphicFramePr>
        <p:xfrm>
          <a:off x="40105" y="1654342"/>
          <a:ext cx="12171310" cy="520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52">
                  <a:extLst>
                    <a:ext uri="{9D8B030D-6E8A-4147-A177-3AD203B41FA5}">
                      <a16:colId xmlns:a16="http://schemas.microsoft.com/office/drawing/2014/main" val="677893389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4025028269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1843899874"/>
                    </a:ext>
                  </a:extLst>
                </a:gridCol>
                <a:gridCol w="1868074">
                  <a:extLst>
                    <a:ext uri="{9D8B030D-6E8A-4147-A177-3AD203B41FA5}">
                      <a16:colId xmlns:a16="http://schemas.microsoft.com/office/drawing/2014/main" val="41014805"/>
                    </a:ext>
                  </a:extLst>
                </a:gridCol>
                <a:gridCol w="2388152">
                  <a:extLst>
                    <a:ext uri="{9D8B030D-6E8A-4147-A177-3AD203B41FA5}">
                      <a16:colId xmlns:a16="http://schemas.microsoft.com/office/drawing/2014/main" val="1872142804"/>
                    </a:ext>
                  </a:extLst>
                </a:gridCol>
                <a:gridCol w="1829428">
                  <a:extLst>
                    <a:ext uri="{9D8B030D-6E8A-4147-A177-3AD203B41FA5}">
                      <a16:colId xmlns:a16="http://schemas.microsoft.com/office/drawing/2014/main" val="2495468849"/>
                    </a:ext>
                  </a:extLst>
                </a:gridCol>
              </a:tblGrid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Automóvel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Placa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Montadora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99071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Spin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DFG-1234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30644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Onix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SAD-0001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46251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 err="1"/>
                        <a:t>Cobalt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GOD-0000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chevrolet.com.br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31054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Fiesta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LOL -2323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ford.com.br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76478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POP-1989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ford.com.br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98070"/>
                  </a:ext>
                </a:extLst>
              </a:tr>
              <a:tr h="7434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Palio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KKK-9874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Fiat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/>
                        <a:t>fiat.com.br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839907"/>
                  </a:ext>
                </a:extLst>
              </a:tr>
            </a:tbl>
          </a:graphicData>
        </a:graphic>
      </p:graphicFrame>
      <p:pic>
        <p:nvPicPr>
          <p:cNvPr id="7" name="Imagem 6" descr="Free download Chevrolet logo | Chevrolet logo, Chevorlet, Chevy">
            <a:extLst>
              <a:ext uri="{FF2B5EF4-FFF2-40B4-BE49-F238E27FC236}">
                <a16:creationId xmlns:a16="http://schemas.microsoft.com/office/drawing/2014/main" id="{216C78CB-D02F-ACEE-35C7-C68823BD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479" y="1836821"/>
            <a:ext cx="1720516" cy="1720516"/>
          </a:xfrm>
          <a:prstGeom prst="rect">
            <a:avLst/>
          </a:prstGeom>
        </p:spPr>
      </p:pic>
      <p:pic>
        <p:nvPicPr>
          <p:cNvPr id="8" name="Imagem 7" descr="Free download Chevrolet logo | Chevrolet logo, Chevorlet, Chevy">
            <a:extLst>
              <a:ext uri="{FF2B5EF4-FFF2-40B4-BE49-F238E27FC236}">
                <a16:creationId xmlns:a16="http://schemas.microsoft.com/office/drawing/2014/main" id="{4CB55887-F46B-F2B0-F886-98114C5E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43" y="2608847"/>
            <a:ext cx="1770647" cy="1760621"/>
          </a:xfrm>
          <a:prstGeom prst="rect">
            <a:avLst/>
          </a:prstGeom>
        </p:spPr>
      </p:pic>
      <p:pic>
        <p:nvPicPr>
          <p:cNvPr id="10" name="Imagem 9" descr="Free download Chevrolet logo | Chevrolet logo, Chevorlet, Chevy">
            <a:extLst>
              <a:ext uri="{FF2B5EF4-FFF2-40B4-BE49-F238E27FC236}">
                <a16:creationId xmlns:a16="http://schemas.microsoft.com/office/drawing/2014/main" id="{36A835C6-90C1-C96E-28B9-97FCE370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296" y="3290637"/>
            <a:ext cx="1810754" cy="1830807"/>
          </a:xfrm>
          <a:prstGeom prst="rect">
            <a:avLst/>
          </a:prstGeom>
        </p:spPr>
      </p:pic>
      <p:pic>
        <p:nvPicPr>
          <p:cNvPr id="14" name="Imagem 13" descr="File:Ford-Motor-Company-Logo.png - Simple English Wikipedia, the free  encyclopedia">
            <a:extLst>
              <a:ext uri="{FF2B5EF4-FFF2-40B4-BE49-F238E27FC236}">
                <a16:creationId xmlns:a16="http://schemas.microsoft.com/office/drawing/2014/main" id="{915F002B-3B7F-5EB0-8D95-EF855726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743" y="4670366"/>
            <a:ext cx="1469857" cy="535189"/>
          </a:xfrm>
          <a:prstGeom prst="rect">
            <a:avLst/>
          </a:prstGeom>
        </p:spPr>
      </p:pic>
      <p:pic>
        <p:nvPicPr>
          <p:cNvPr id="16" name="Imagem 15" descr="File:Ford-Motor-Company-Logo.png - Simple English Wikipedia, the free  encyclopedia">
            <a:extLst>
              <a:ext uri="{FF2B5EF4-FFF2-40B4-BE49-F238E27FC236}">
                <a16:creationId xmlns:a16="http://schemas.microsoft.com/office/drawing/2014/main" id="{FB767668-B36B-D26A-FFE7-A264D0DD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927" y="5442392"/>
            <a:ext cx="1399673" cy="555242"/>
          </a:xfrm>
          <a:prstGeom prst="rect">
            <a:avLst/>
          </a:prstGeom>
        </p:spPr>
      </p:pic>
      <p:pic>
        <p:nvPicPr>
          <p:cNvPr id="21" name="Imagem 20" descr="Autos, E auto, Motorrad">
            <a:extLst>
              <a:ext uri="{FF2B5EF4-FFF2-40B4-BE49-F238E27FC236}">
                <a16:creationId xmlns:a16="http://schemas.microsoft.com/office/drawing/2014/main" id="{0C777FB7-FBFD-F4BB-F104-4B8914B527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49" t="6849" r="34066" b="33333"/>
          <a:stretch/>
        </p:blipFill>
        <p:spPr>
          <a:xfrm>
            <a:off x="11010900" y="6158802"/>
            <a:ext cx="644568" cy="641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8070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36518E-EF66-FC5A-644A-CBFCA337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SUPERMERCADO</a:t>
            </a: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A3508124-A5DA-0D28-397A-950EF59B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105DD205-FB10-6FFF-9DA0-DDDD0ADA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1 - 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PET SHOP</a:t>
            </a:r>
          </a:p>
        </p:txBody>
      </p:sp>
      <p:pic>
        <p:nvPicPr>
          <p:cNvPr id="24" name="Graphic 23" descr="Cachorro">
            <a:extLst>
              <a:ext uri="{FF2B5EF4-FFF2-40B4-BE49-F238E27FC236}">
                <a16:creationId xmlns:a16="http://schemas.microsoft.com/office/drawing/2014/main" id="{3D8E6D62-97D4-D205-3030-13B2DE95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43A23-31DD-AB35-320A-D26A24BB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 SUPERMERCADO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0DC480-F573-1F4E-34F1-A7ACE693E191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Produto:</a:t>
            </a:r>
            <a:r>
              <a:rPr lang="en-US" sz="2000"/>
              <a:t> item que </a:t>
            </a:r>
            <a:r>
              <a:rPr lang="en-US" sz="2000" err="1"/>
              <a:t>está</a:t>
            </a:r>
            <a:r>
              <a:rPr lang="en-US" sz="2000"/>
              <a:t> a </a:t>
            </a:r>
            <a:r>
              <a:rPr lang="en-US" sz="2000" err="1"/>
              <a:t>venda</a:t>
            </a: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/>
              <a:t>Atributos</a:t>
            </a:r>
            <a:r>
              <a:rPr lang="en-US" sz="2000"/>
              <a:t>: Nome ,</a:t>
            </a:r>
            <a:r>
              <a:rPr lang="en-US" sz="2000" err="1"/>
              <a:t>Preço</a:t>
            </a:r>
            <a:r>
              <a:rPr lang="en-US" sz="2000"/>
              <a:t>. </a:t>
            </a:r>
            <a:r>
              <a:rPr lang="en-US" sz="2000" err="1"/>
              <a:t>Quantidade</a:t>
            </a:r>
            <a:r>
              <a:rPr lang="en-US" sz="2000"/>
              <a:t> </a:t>
            </a:r>
            <a:r>
              <a:rPr lang="en-US" sz="2000" err="1"/>
              <a:t>em</a:t>
            </a:r>
            <a:r>
              <a:rPr lang="en-US" sz="2000"/>
              <a:t> estoque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Marca: </a:t>
            </a:r>
            <a:r>
              <a:rPr lang="en-US" sz="2000" err="1"/>
              <a:t>produtora</a:t>
            </a:r>
            <a:r>
              <a:rPr lang="en-US" sz="2000"/>
              <a:t> do </a:t>
            </a:r>
            <a:r>
              <a:rPr lang="en-US" sz="2000" err="1"/>
              <a:t>produto</a:t>
            </a: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/>
              <a:t>Atributos</a:t>
            </a:r>
            <a:r>
              <a:rPr lang="en-US" sz="2000"/>
              <a:t>: Nome , SAC , </a:t>
            </a:r>
            <a:r>
              <a:rPr lang="en-US" sz="2000" err="1"/>
              <a:t>Nacionalidade</a:t>
            </a: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Marca </a:t>
            </a:r>
            <a:r>
              <a:rPr lang="en-US" sz="2000" b="1" err="1"/>
              <a:t>produz</a:t>
            </a:r>
            <a:r>
              <a:rPr lang="en-US" sz="2000" b="1"/>
              <a:t> Produto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Relacionamento:  N:N ( uma marca pode fabricar vários produtos e o mesmo tipo de produto pode ter várias marcas, por exemplo temos várias marcas de sabonete)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5" descr="Shopping cart">
            <a:extLst>
              <a:ext uri="{FF2B5EF4-FFF2-40B4-BE49-F238E27FC236}">
                <a16:creationId xmlns:a16="http://schemas.microsoft.com/office/drawing/2014/main" id="{A5F47B1E-E10C-A646-FA68-58895D51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1111B3-0D94-EB59-69CA-C5F24F12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DER SUPERMERCADO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50FDB71-EE01-6F2C-C999-6BF14663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9" y="1966293"/>
            <a:ext cx="890432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1C597-01E0-CE17-D458-31CE46FC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SUPERMERCADO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90AB84-D64D-3451-E6C1-18D10DF7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65121"/>
              </p:ext>
            </p:extLst>
          </p:nvPr>
        </p:nvGraphicFramePr>
        <p:xfrm>
          <a:off x="100263" y="1965157"/>
          <a:ext cx="12044835" cy="398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130">
                  <a:extLst>
                    <a:ext uri="{9D8B030D-6E8A-4147-A177-3AD203B41FA5}">
                      <a16:colId xmlns:a16="http://schemas.microsoft.com/office/drawing/2014/main" val="2435653311"/>
                    </a:ext>
                  </a:extLst>
                </a:gridCol>
                <a:gridCol w="1642714">
                  <a:extLst>
                    <a:ext uri="{9D8B030D-6E8A-4147-A177-3AD203B41FA5}">
                      <a16:colId xmlns:a16="http://schemas.microsoft.com/office/drawing/2014/main" val="3334000363"/>
                    </a:ext>
                  </a:extLst>
                </a:gridCol>
                <a:gridCol w="2015433">
                  <a:extLst>
                    <a:ext uri="{9D8B030D-6E8A-4147-A177-3AD203B41FA5}">
                      <a16:colId xmlns:a16="http://schemas.microsoft.com/office/drawing/2014/main" val="3284273254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1434062650"/>
                    </a:ext>
                  </a:extLst>
                </a:gridCol>
                <a:gridCol w="2567608">
                  <a:extLst>
                    <a:ext uri="{9D8B030D-6E8A-4147-A177-3AD203B41FA5}">
                      <a16:colId xmlns:a16="http://schemas.microsoft.com/office/drawing/2014/main" val="248361118"/>
                    </a:ext>
                  </a:extLst>
                </a:gridCol>
                <a:gridCol w="2229951">
                  <a:extLst>
                    <a:ext uri="{9D8B030D-6E8A-4147-A177-3AD203B41FA5}">
                      <a16:colId xmlns:a16="http://schemas.microsoft.com/office/drawing/2014/main" val="2502590717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Produto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Preço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Estoque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Marca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Nacionalidade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SAC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4170938391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Água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R$1,98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30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Lindoya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Brasileira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0800-0128800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080154018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Sabonete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R$2,30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40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Dove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Americana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0800-707-7512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730807444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Macarrão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R$10,98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35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err="1"/>
                        <a:t>Barilla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Italiana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0800-0553-199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303333457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Feijão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R$9,32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28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Camil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Brasileira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0800-013-3300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554891435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Arroz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R$14,59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32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Camil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Brasileira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0800-013-3300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192159552"/>
                  </a:ext>
                </a:extLst>
              </a:tr>
              <a:tr h="552173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Cerveja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R$6,49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50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Heineken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Holandesa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0800-888-1010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97846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0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0AE15-D0F1-2BAC-E35F-B4567D0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VIDEOTECA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Graphic 5" descr="Video camera">
            <a:extLst>
              <a:ext uri="{FF2B5EF4-FFF2-40B4-BE49-F238E27FC236}">
                <a16:creationId xmlns:a16="http://schemas.microsoft.com/office/drawing/2014/main" id="{6B9A9CB2-E3B4-831A-208E-C602B1BE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12B6F-45AD-0209-0F2A-C1D5FF9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55" y="-14969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 VIDEOTECA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EE72A8-EA25-6A51-3332-01AD784F4A8A}"/>
              </a:ext>
            </a:extLst>
          </p:cNvPr>
          <p:cNvSpPr txBox="1"/>
          <p:nvPr/>
        </p:nvSpPr>
        <p:spPr>
          <a:xfrm>
            <a:off x="864187" y="1754184"/>
            <a:ext cx="5986951" cy="42970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Filme:</a:t>
            </a:r>
            <a:r>
              <a:rPr lang="pt-BR" sz="2000"/>
              <a:t> Representa o Filme a ser emprestado</a:t>
            </a:r>
            <a:endParaRPr lang="pt-BR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Título, Duração, Idioma Original, Preço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Ator/Atriz:</a:t>
            </a:r>
            <a:r>
              <a:rPr lang="pt-BR" sz="2000"/>
              <a:t> Representa  o elenco do filme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Data de Nascimento, Nacionalidade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Diretor:</a:t>
            </a:r>
            <a:r>
              <a:rPr lang="pt-BR" sz="2000"/>
              <a:t> Representa quem dirigiu o filme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Nacionalidade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0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Ator Atua no filme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Relacionamento: N:N ( vários atores podem atuar em diversos filmes, e um filme tem vários atores)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0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Diretor dirige o Filme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Relacionamento: 1:N (um diretor pode dirigir vários filmes , mas os filmes só tem um diretor)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Video camera">
            <a:extLst>
              <a:ext uri="{FF2B5EF4-FFF2-40B4-BE49-F238E27FC236}">
                <a16:creationId xmlns:a16="http://schemas.microsoft.com/office/drawing/2014/main" id="{F7855C52-175F-E026-5AEA-934CD0088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1DB2E-2C8C-963A-B8B8-ADD89307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VIDEOTECA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2896941-60BA-268F-937D-94F7083C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03" y="1966293"/>
            <a:ext cx="764319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4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A7B55-5D34-E864-B585-171595A2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VIDEOTECA 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6AA6930-E1B6-5B5C-A15B-3151298D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947"/>
              </p:ext>
            </p:extLst>
          </p:nvPr>
        </p:nvGraphicFramePr>
        <p:xfrm>
          <a:off x="809059" y="1966293"/>
          <a:ext cx="10573880" cy="44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88">
                  <a:extLst>
                    <a:ext uri="{9D8B030D-6E8A-4147-A177-3AD203B41FA5}">
                      <a16:colId xmlns:a16="http://schemas.microsoft.com/office/drawing/2014/main" val="2239447980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652318673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1598418780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124309660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1442209951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1584084804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1525794706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4012768714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2017489472"/>
                    </a:ext>
                  </a:extLst>
                </a:gridCol>
                <a:gridCol w="1057388">
                  <a:extLst>
                    <a:ext uri="{9D8B030D-6E8A-4147-A177-3AD203B41FA5}">
                      <a16:colId xmlns:a16="http://schemas.microsoft.com/office/drawing/2014/main" val="3826697481"/>
                    </a:ext>
                  </a:extLst>
                </a:gridCol>
              </a:tblGrid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900029199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562350481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851325478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4066910525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76617180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28497831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080538583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89390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0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0AE15-D0F1-2BAC-E35F-B4567D0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ESCOLA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4" name="Graphic 6" descr="Sala de aula">
            <a:extLst>
              <a:ext uri="{FF2B5EF4-FFF2-40B4-BE49-F238E27FC236}">
                <a16:creationId xmlns:a16="http://schemas.microsoft.com/office/drawing/2014/main" id="{1900689F-CDBD-500A-806D-E92BA92F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470" y="214662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4744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12B6F-45AD-0209-0F2A-C1D5FF9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84" y="435759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MER </a:t>
            </a:r>
            <a:r>
              <a:rPr lang="en-US" sz="4000"/>
              <a:t>ESCOLA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EE72A8-EA25-6A51-3332-01AD784F4A8A}"/>
              </a:ext>
            </a:extLst>
          </p:cNvPr>
          <p:cNvSpPr txBox="1"/>
          <p:nvPr/>
        </p:nvSpPr>
        <p:spPr>
          <a:xfrm>
            <a:off x="510360" y="2445708"/>
            <a:ext cx="6088232" cy="3535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Aluno:</a:t>
            </a:r>
            <a:r>
              <a:rPr lang="pt-BR" sz="2000"/>
              <a:t> Representa  a pessoa que estuda na escola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RA, Nome, Data de Nascimento, E-mail.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Escola:</a:t>
            </a:r>
            <a:r>
              <a:rPr lang="pt-BR" sz="2000"/>
              <a:t> Representa Lugar onde o aluno estuda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Endereço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Aluno estuda na escola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Relacionamento: N:1 ( vários alunos podem estudar na mesma escola)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Sala de aula">
            <a:extLst>
              <a:ext uri="{FF2B5EF4-FFF2-40B4-BE49-F238E27FC236}">
                <a16:creationId xmlns:a16="http://schemas.microsoft.com/office/drawing/2014/main" id="{EAA02583-DEB7-5A01-A076-167B3F317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5687" y="136253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5275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85B850-AAF9-826B-BCC2-D8CECBB1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ESCOLA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FE18B30-50C7-E05A-4D48-A0CB3223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55" y="2329866"/>
            <a:ext cx="8410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C7B912-62A0-2B32-7D62-E09C66EB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pt-BR" sz="4000"/>
              <a:t>MER PET SHOP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9A1FE-52FE-C1DE-8401-E08445B8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/>
              <a:t>Cliente:</a:t>
            </a:r>
            <a:r>
              <a:rPr lang="pt-BR" sz="2000"/>
              <a:t> Representa o responsável pelo animal</a:t>
            </a:r>
          </a:p>
          <a:p>
            <a:pPr marL="0" indent="0">
              <a:buNone/>
            </a:pPr>
            <a:r>
              <a:rPr lang="pt-BR" sz="2000"/>
              <a:t>Atributos: Nome; CPF; E-MAIL; Telefone</a:t>
            </a:r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pt-BR" sz="2000" b="1"/>
              <a:t>Pet: </a:t>
            </a:r>
            <a:r>
              <a:rPr lang="pt-BR" sz="2000"/>
              <a:t>Representa o Animal de estimação que pertença a um cliente</a:t>
            </a:r>
          </a:p>
          <a:p>
            <a:pPr marL="0" indent="0">
              <a:buNone/>
            </a:pPr>
            <a:r>
              <a:rPr lang="pt-BR" sz="2000"/>
              <a:t>Atributos: Espécie; Nome; Data de nascimento</a:t>
            </a:r>
          </a:p>
          <a:p>
            <a:pPr marL="0" indent="0">
              <a:buNone/>
            </a:pPr>
            <a:endParaRPr lang="pt-BR" sz="2000" b="1"/>
          </a:p>
          <a:p>
            <a:pPr marL="0" indent="0">
              <a:buNone/>
            </a:pPr>
            <a:r>
              <a:rPr lang="pt-BR" sz="2000" b="1"/>
              <a:t>Cliente possui Pet:</a:t>
            </a:r>
            <a:endParaRPr lang="pt-BR" b="1"/>
          </a:p>
          <a:p>
            <a:pPr marL="0" indent="0">
              <a:buNone/>
            </a:pPr>
            <a:r>
              <a:rPr lang="pt-BR" sz="2000"/>
              <a:t>Relacionamento: N:N (Um cliente pode ter vários pets e um pet pode pertence a mais um cliente)</a:t>
            </a:r>
            <a:endParaRPr lang="pt-BR"/>
          </a:p>
          <a:p>
            <a:pPr marL="0" indent="0">
              <a:buNone/>
            </a:pPr>
            <a:endParaRPr lang="pt-BR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chorro">
            <a:extLst>
              <a:ext uri="{FF2B5EF4-FFF2-40B4-BE49-F238E27FC236}">
                <a16:creationId xmlns:a16="http://schemas.microsoft.com/office/drawing/2014/main" id="{F3E93494-F3C6-6501-049D-E2B48F8A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2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37AB6B-0379-987C-4E9D-6517E9FE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ESCOLA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5B0827-B92F-FC2F-6C7A-DD9AD68A8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29862"/>
              </p:ext>
            </p:extLst>
          </p:nvPr>
        </p:nvGraphicFramePr>
        <p:xfrm>
          <a:off x="110289" y="1654342"/>
          <a:ext cx="11975930" cy="504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91">
                  <a:extLst>
                    <a:ext uri="{9D8B030D-6E8A-4147-A177-3AD203B41FA5}">
                      <a16:colId xmlns:a16="http://schemas.microsoft.com/office/drawing/2014/main" val="3716214043"/>
                    </a:ext>
                  </a:extLst>
                </a:gridCol>
                <a:gridCol w="1073271">
                  <a:extLst>
                    <a:ext uri="{9D8B030D-6E8A-4147-A177-3AD203B41FA5}">
                      <a16:colId xmlns:a16="http://schemas.microsoft.com/office/drawing/2014/main" val="3504360366"/>
                    </a:ext>
                  </a:extLst>
                </a:gridCol>
                <a:gridCol w="2146546">
                  <a:extLst>
                    <a:ext uri="{9D8B030D-6E8A-4147-A177-3AD203B41FA5}">
                      <a16:colId xmlns:a16="http://schemas.microsoft.com/office/drawing/2014/main" val="3492496692"/>
                    </a:ext>
                  </a:extLst>
                </a:gridCol>
                <a:gridCol w="2955179">
                  <a:extLst>
                    <a:ext uri="{9D8B030D-6E8A-4147-A177-3AD203B41FA5}">
                      <a16:colId xmlns:a16="http://schemas.microsoft.com/office/drawing/2014/main" val="3970142272"/>
                    </a:ext>
                  </a:extLst>
                </a:gridCol>
                <a:gridCol w="1808952">
                  <a:extLst>
                    <a:ext uri="{9D8B030D-6E8A-4147-A177-3AD203B41FA5}">
                      <a16:colId xmlns:a16="http://schemas.microsoft.com/office/drawing/2014/main" val="2246639112"/>
                    </a:ext>
                  </a:extLst>
                </a:gridCol>
                <a:gridCol w="1995991">
                  <a:extLst>
                    <a:ext uri="{9D8B030D-6E8A-4147-A177-3AD203B41FA5}">
                      <a16:colId xmlns:a16="http://schemas.microsoft.com/office/drawing/2014/main" val="217984702"/>
                    </a:ext>
                  </a:extLst>
                </a:gridCol>
              </a:tblGrid>
              <a:tr h="677884"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ALUNO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 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DATA DE NASC.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E-MAIL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ESCOLA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ENDEREÇO DA ESCOLA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503018929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Naruto </a:t>
                      </a:r>
                      <a:r>
                        <a:rPr lang="pt-BR" sz="2000" b="0" err="1"/>
                        <a:t>Uzumaki</a:t>
                      </a:r>
                      <a:endParaRPr lang="pt-BR" sz="2000" b="0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0007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10/10/1999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narutohokage@gmailcom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397758951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Sasuki</a:t>
                      </a:r>
                      <a:r>
                        <a:rPr lang="pt-BR" sz="2000" b="0"/>
                        <a:t> </a:t>
                      </a:r>
                      <a:r>
                        <a:rPr lang="pt-BR" sz="2000" b="0" err="1"/>
                        <a:t>Uchiha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0008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23/07/1999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faltaodio.uchiha@live.com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252315452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Sakura </a:t>
                      </a:r>
                      <a:r>
                        <a:rPr lang="pt-BR" sz="2000" b="0" err="1"/>
                        <a:t>Haruno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0009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28/03/1999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haruno.s@hotmail.com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187769785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Hinata</a:t>
                      </a:r>
                      <a:r>
                        <a:rPr lang="pt-BR" sz="2000" b="0"/>
                        <a:t> </a:t>
                      </a:r>
                      <a:r>
                        <a:rPr lang="pt-BR" sz="2000" b="0" err="1"/>
                        <a:t>Hyuuga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0010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27/12/1999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byakuganhinata@gmail.com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825409106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Neji</a:t>
                      </a:r>
                      <a:r>
                        <a:rPr lang="pt-BR" sz="2000" b="0"/>
                        <a:t> </a:t>
                      </a:r>
                      <a:r>
                        <a:rPr lang="pt-BR" sz="2000" b="0" err="1"/>
                        <a:t>Hyuuga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0011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03/07/1999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nejihyuuga@live.com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615461242"/>
                  </a:ext>
                </a:extLst>
              </a:tr>
              <a:tr h="607271"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Shikamaru</a:t>
                      </a:r>
                      <a:r>
                        <a:rPr lang="pt-BR" sz="2000" b="0"/>
                        <a:t> Nara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0012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22/09/1999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kagemane@bol.com.br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/>
                        <a:t>Academia Ninja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err="1"/>
                        <a:t>Konoha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48409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08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0AE15-D0F1-2BAC-E35F-B4567D0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EMPRESA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Graphic 19" descr="Gerenciamento de Força de trabalho">
            <a:extLst>
              <a:ext uri="{FF2B5EF4-FFF2-40B4-BE49-F238E27FC236}">
                <a16:creationId xmlns:a16="http://schemas.microsoft.com/office/drawing/2014/main" id="{69121DD9-7781-3818-9E88-0E9AD260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9600" y="1859494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686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12B6F-45AD-0209-0F2A-C1D5FF98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31" y="-5553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MER </a:t>
            </a:r>
            <a:r>
              <a:rPr lang="en-US" sz="4000"/>
              <a:t>EMPRESA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19" descr="Gerenciamento de Força de trabalho">
            <a:extLst>
              <a:ext uri="{FF2B5EF4-FFF2-40B4-BE49-F238E27FC236}">
                <a16:creationId xmlns:a16="http://schemas.microsoft.com/office/drawing/2014/main" id="{12F26AC6-6B28-BE6C-2C73-5DA5FDEE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8727" y="1074600"/>
            <a:ext cx="4708802" cy="47088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7B9CB8-701A-5760-9767-7FCA5EBF625B}"/>
              </a:ext>
            </a:extLst>
          </p:cNvPr>
          <p:cNvSpPr txBox="1"/>
          <p:nvPr/>
        </p:nvSpPr>
        <p:spPr>
          <a:xfrm>
            <a:off x="599082" y="2075273"/>
            <a:ext cx="657528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/>
              <a:t>Colaborador:</a:t>
            </a:r>
            <a:r>
              <a:rPr lang="pt-BR" sz="2000"/>
              <a:t> Representa pessoa que trabalha na empresa</a:t>
            </a:r>
            <a:endParaRPr lang="pt-BR"/>
          </a:p>
          <a:p>
            <a:r>
              <a:rPr lang="pt-BR" sz="2000"/>
              <a:t>Atributos: Código de Identificação, Nome, CPF, Cargo, Salário</a:t>
            </a:r>
          </a:p>
          <a:p>
            <a:endParaRPr lang="pt-BR" sz="2000"/>
          </a:p>
          <a:p>
            <a:r>
              <a:rPr lang="pt-BR" sz="2000" b="1"/>
              <a:t>Empresa: </a:t>
            </a:r>
            <a:r>
              <a:rPr lang="pt-BR" sz="2000"/>
              <a:t>Representa o local onde o colaborador trabalha</a:t>
            </a:r>
          </a:p>
          <a:p>
            <a:r>
              <a:rPr lang="pt-BR" sz="2000"/>
              <a:t>Atributos: Nome, CNPJ</a:t>
            </a:r>
          </a:p>
          <a:p>
            <a:endParaRPr lang="pt-BR" sz="2000"/>
          </a:p>
          <a:p>
            <a:r>
              <a:rPr lang="pt-BR" sz="2000" b="1"/>
              <a:t>Colaborador trabalha na Empresa</a:t>
            </a:r>
          </a:p>
          <a:p>
            <a:r>
              <a:rPr lang="pt-BR" sz="2000"/>
              <a:t>Relacionamento: N;1 ( vários colaboradores podem trabalhar para mesma empresa )</a:t>
            </a:r>
          </a:p>
        </p:txBody>
      </p:sp>
    </p:spTree>
    <p:extLst>
      <p:ext uri="{BB962C8B-B14F-4D97-AF65-F5344CB8AC3E}">
        <p14:creationId xmlns:p14="http://schemas.microsoft.com/office/powerpoint/2010/main" val="1227396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05F93-00E1-1A97-093E-AD37B586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EMPRESA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0ED99C8-BD27-F07B-BBE5-EF5EA15B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32" y="1966293"/>
            <a:ext cx="927533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9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AD559-16DE-BFD3-4808-5A0EAF43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EMPRESA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2F99491-2189-478F-A3EC-AC7AC8EAE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2253"/>
              </p:ext>
            </p:extLst>
          </p:nvPr>
        </p:nvGraphicFramePr>
        <p:xfrm>
          <a:off x="60157" y="1935078"/>
          <a:ext cx="12067036" cy="44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667">
                  <a:extLst>
                    <a:ext uri="{9D8B030D-6E8A-4147-A177-3AD203B41FA5}">
                      <a16:colId xmlns:a16="http://schemas.microsoft.com/office/drawing/2014/main" val="3844870094"/>
                    </a:ext>
                  </a:extLst>
                </a:gridCol>
                <a:gridCol w="891166">
                  <a:extLst>
                    <a:ext uri="{9D8B030D-6E8A-4147-A177-3AD203B41FA5}">
                      <a16:colId xmlns:a16="http://schemas.microsoft.com/office/drawing/2014/main" val="1240506366"/>
                    </a:ext>
                  </a:extLst>
                </a:gridCol>
                <a:gridCol w="1987986">
                  <a:extLst>
                    <a:ext uri="{9D8B030D-6E8A-4147-A177-3AD203B41FA5}">
                      <a16:colId xmlns:a16="http://schemas.microsoft.com/office/drawing/2014/main" val="3248011922"/>
                    </a:ext>
                  </a:extLst>
                </a:gridCol>
                <a:gridCol w="2111379">
                  <a:extLst>
                    <a:ext uri="{9D8B030D-6E8A-4147-A177-3AD203B41FA5}">
                      <a16:colId xmlns:a16="http://schemas.microsoft.com/office/drawing/2014/main" val="693919690"/>
                    </a:ext>
                  </a:extLst>
                </a:gridCol>
                <a:gridCol w="1562968">
                  <a:extLst>
                    <a:ext uri="{9D8B030D-6E8A-4147-A177-3AD203B41FA5}">
                      <a16:colId xmlns:a16="http://schemas.microsoft.com/office/drawing/2014/main" val="1032741250"/>
                    </a:ext>
                  </a:extLst>
                </a:gridCol>
                <a:gridCol w="1620395">
                  <a:extLst>
                    <a:ext uri="{9D8B030D-6E8A-4147-A177-3AD203B41FA5}">
                      <a16:colId xmlns:a16="http://schemas.microsoft.com/office/drawing/2014/main" val="3735790876"/>
                    </a:ext>
                  </a:extLst>
                </a:gridCol>
                <a:gridCol w="1795475">
                  <a:extLst>
                    <a:ext uri="{9D8B030D-6E8A-4147-A177-3AD203B41FA5}">
                      <a16:colId xmlns:a16="http://schemas.microsoft.com/office/drawing/2014/main" val="908139193"/>
                    </a:ext>
                  </a:extLst>
                </a:gridCol>
              </a:tblGrid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Colaborador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ID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CPF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CARGO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SALÁRIO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EMPRESA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CNPJ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805965570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 err="1"/>
                        <a:t>Shuri</a:t>
                      </a:r>
                      <a:r>
                        <a:rPr lang="pt-BR" sz="1600"/>
                        <a:t> Aja-</a:t>
                      </a:r>
                      <a:r>
                        <a:rPr lang="pt-BR" sz="1600" err="1"/>
                        <a:t>Adanna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804.973.720-96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Programador Pleno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R$5.000,00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435688864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Bruce Banners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211.350.420-04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Programador Junior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R$10.000,00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832877331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Visão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898.900.108-01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Programador </a:t>
                      </a:r>
                      <a:r>
                        <a:rPr lang="pt-BR" sz="1600" err="1"/>
                        <a:t>Senior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R$25.000,00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85489699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Peter Park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161.462.668-50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Estagiário</a:t>
                      </a:r>
                      <a:endParaRPr lang="pt-BR" sz="1600" err="1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R$2.500,00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2766945478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Natasha </a:t>
                      </a:r>
                      <a:r>
                        <a:rPr lang="pt-BR" sz="1600" err="1"/>
                        <a:t>Ronanoff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352.470.208-20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Gerente de Marketing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R$15.000,00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409988732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Piper </a:t>
                      </a:r>
                      <a:r>
                        <a:rPr lang="pt-BR" sz="1600" err="1"/>
                        <a:t>Pots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6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418.631.678-38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Gerente do RH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R$30.000,00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4046650021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Tony Stark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7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523.484.648-29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CEO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R$100.000,00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>
                          <a:solidFill>
                            <a:schemeClr val="tx1"/>
                          </a:solidFill>
                        </a:rPr>
                        <a:t>Stark Industries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07.858.407/0001-01</a:t>
                      </a:r>
                      <a:br>
                        <a:rPr lang="pt-B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endParaRPr lang="pt-BR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36396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7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3ABC3D-BC89-F34B-FE52-4EC5BB1E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PET SHOP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8DF885F-D302-B30D-CBE6-B5B8F814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3" y="2055896"/>
            <a:ext cx="8486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3AC03A-C48B-0CAF-C96B-890F35C5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</a:t>
            </a:r>
            <a:r>
              <a:rPr lang="en-US" sz="4000">
                <a:solidFill>
                  <a:srgbClr val="FFFFFF"/>
                </a:solidFill>
              </a:rPr>
              <a:t> PET SHOP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A6FF303-EEC6-9A44-36F4-0DBB8BE9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45525"/>
              </p:ext>
            </p:extLst>
          </p:nvPr>
        </p:nvGraphicFramePr>
        <p:xfrm>
          <a:off x="55217" y="1987826"/>
          <a:ext cx="12086615" cy="460706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49615">
                  <a:extLst>
                    <a:ext uri="{9D8B030D-6E8A-4147-A177-3AD203B41FA5}">
                      <a16:colId xmlns:a16="http://schemas.microsoft.com/office/drawing/2014/main" val="3305659135"/>
                    </a:ext>
                  </a:extLst>
                </a:gridCol>
                <a:gridCol w="1852878">
                  <a:extLst>
                    <a:ext uri="{9D8B030D-6E8A-4147-A177-3AD203B41FA5}">
                      <a16:colId xmlns:a16="http://schemas.microsoft.com/office/drawing/2014/main" val="2123069110"/>
                    </a:ext>
                  </a:extLst>
                </a:gridCol>
                <a:gridCol w="1767531">
                  <a:extLst>
                    <a:ext uri="{9D8B030D-6E8A-4147-A177-3AD203B41FA5}">
                      <a16:colId xmlns:a16="http://schemas.microsoft.com/office/drawing/2014/main" val="736218837"/>
                    </a:ext>
                  </a:extLst>
                </a:gridCol>
                <a:gridCol w="2415759">
                  <a:extLst>
                    <a:ext uri="{9D8B030D-6E8A-4147-A177-3AD203B41FA5}">
                      <a16:colId xmlns:a16="http://schemas.microsoft.com/office/drawing/2014/main" val="4035002462"/>
                    </a:ext>
                  </a:extLst>
                </a:gridCol>
                <a:gridCol w="1553061">
                  <a:extLst>
                    <a:ext uri="{9D8B030D-6E8A-4147-A177-3AD203B41FA5}">
                      <a16:colId xmlns:a16="http://schemas.microsoft.com/office/drawing/2014/main" val="3188816241"/>
                    </a:ext>
                  </a:extLst>
                </a:gridCol>
                <a:gridCol w="1435652">
                  <a:extLst>
                    <a:ext uri="{9D8B030D-6E8A-4147-A177-3AD203B41FA5}">
                      <a16:colId xmlns:a16="http://schemas.microsoft.com/office/drawing/2014/main" val="2087294842"/>
                    </a:ext>
                  </a:extLst>
                </a:gridCol>
                <a:gridCol w="1512119">
                  <a:extLst>
                    <a:ext uri="{9D8B030D-6E8A-4147-A177-3AD203B41FA5}">
                      <a16:colId xmlns:a16="http://schemas.microsoft.com/office/drawing/2014/main" val="2470435391"/>
                    </a:ext>
                  </a:extLst>
                </a:gridCol>
              </a:tblGrid>
              <a:tr h="949240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Cliente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CPF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Telefone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E-mail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Nome do Pet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Espécie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Data de </a:t>
                      </a:r>
                      <a:r>
                        <a:rPr lang="pt-BR" sz="20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Nasc</a:t>
                      </a:r>
                      <a:r>
                        <a:rPr lang="pt-B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52457" marR="151474" marT="151474" marB="151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110738"/>
                  </a:ext>
                </a:extLst>
              </a:tr>
              <a:tr h="774203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Maria Silva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000.111.222-21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(15)1234-2345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Ma.silva@gmail.com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Luna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Gato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12/05/2015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4498"/>
                  </a:ext>
                </a:extLst>
              </a:tr>
              <a:tr h="576725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Julia Santos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123.321.345-87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(11)3836-9514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Jusanto@gmail.com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Abigail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Calopsita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01/10/2013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03354"/>
                  </a:ext>
                </a:extLst>
              </a:tr>
              <a:tr h="576725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Bruna Amorin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213.987.654-90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(15)3363-3135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b.amorin@gmail.com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Pantera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Cão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23/08/2020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88096"/>
                  </a:ext>
                </a:extLst>
              </a:tr>
              <a:tr h="576725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José Pascal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334.978.098-00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(13)8765-7892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j.pascal@bol.com.br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Juliano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Cágado 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12/06/1994</a:t>
                      </a:r>
                    </a:p>
                  </a:txBody>
                  <a:tcPr marL="252457" marR="131278" marT="131278" marB="131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40425"/>
                  </a:ext>
                </a:extLst>
              </a:tr>
              <a:tr h="5767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Bruna Amaral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333.867.908-45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(15)99341-2345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bruna.a@hotmail.com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Yago</a:t>
                      </a:r>
                      <a:endParaRPr lang="pt-BR" sz="15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Papagaio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25/12/1989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4289"/>
                  </a:ext>
                </a:extLst>
              </a:tr>
              <a:tr h="5767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Pedro Pascal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556.663.857-65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(11)96351-1524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ppascal@gmail.cm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Grogu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yoda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10/01/1500</a:t>
                      </a:r>
                    </a:p>
                  </a:txBody>
                  <a:tcPr marL="252456" marR="131277" marT="131277" marB="131277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88C94-0B1F-F89F-AB71-457EF842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2 - PRODUTORA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GAMES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5C9D753-6DFD-A83A-609E-927F0DB62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7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09ACB6-BB69-9684-DCF7-8D9B629B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58" y="700802"/>
            <a:ext cx="6593714" cy="781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 PRODUTORA DE GAMES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431CDF-182B-C638-618D-D8DB2509CCB8}"/>
              </a:ext>
            </a:extLst>
          </p:cNvPr>
          <p:cNvSpPr txBox="1"/>
          <p:nvPr/>
        </p:nvSpPr>
        <p:spPr>
          <a:xfrm>
            <a:off x="51620" y="2030416"/>
            <a:ext cx="7888318" cy="4020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Desenvolvedor:</a:t>
            </a:r>
            <a:r>
              <a:rPr lang="pt-BR" sz="2000"/>
              <a:t>  representa pessoa responsável por desenvolver o </a:t>
            </a:r>
            <a:endParaRPr lang="pt-BR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projeto</a:t>
            </a:r>
            <a:endParaRPr lang="pt-BR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CPF, Data de Nascimento</a:t>
            </a:r>
          </a:p>
          <a:p>
            <a:pPr lvl="2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/>
          </a:p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pt-BR" sz="2000" b="1"/>
              <a:t>Projeto:  </a:t>
            </a:r>
            <a:r>
              <a:rPr lang="pt-BR" sz="2000"/>
              <a:t>representa objeto a ser desenvolvido</a:t>
            </a: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pt-BR" sz="2000"/>
              <a:t>Atributos: Nome, Data de Lançamento, Gênero, Faixa Etária</a:t>
            </a: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endParaRPr lang="pt-BR" sz="2000">
              <a:solidFill>
                <a:srgbClr val="0D0D0D"/>
              </a:solidFill>
              <a:latin typeface="Aptos"/>
              <a:ea typeface="+mn-lt"/>
              <a:cs typeface="+mn-lt"/>
            </a:endParaRP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pt-BR" sz="2000" b="1">
                <a:solidFill>
                  <a:srgbClr val="0D0D0D"/>
                </a:solidFill>
                <a:latin typeface="Aptos"/>
                <a:ea typeface="+mn-lt"/>
                <a:cs typeface="+mn-lt"/>
              </a:rPr>
              <a:t>Desenvolvedor participa de Projeto</a:t>
            </a:r>
            <a:endParaRPr lang="pt-BR" sz="2000" b="1">
              <a:latin typeface="Aptos"/>
              <a:cs typeface="Poppins"/>
            </a:endParaRPr>
          </a:p>
          <a:p>
            <a:r>
              <a:rPr lang="pt-BR" sz="20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    Relacionamento: N:N (um desenvolvedor pode estar </a:t>
            </a:r>
            <a:r>
              <a:rPr lang="pt-BR" sz="2000">
                <a:solidFill>
                  <a:srgbClr val="0D0D0D"/>
                </a:solidFill>
                <a:ea typeface="+mn-lt"/>
                <a:cs typeface="+mn-lt"/>
              </a:rPr>
              <a:t> envolvido em        vários projetos, e um projeto pode ter vários desenvolvedores                    envolvidos</a:t>
            </a:r>
            <a:r>
              <a:rPr lang="pt-BR" sz="2000">
                <a:solidFill>
                  <a:srgbClr val="0D0D0D"/>
                </a:solidFill>
                <a:latin typeface="Aptos"/>
                <a:ea typeface="+mn-lt"/>
                <a:cs typeface="+mn-lt"/>
              </a:rPr>
              <a:t> )  </a:t>
            </a:r>
            <a:endParaRPr lang="pt-BR" sz="2000">
              <a:solidFill>
                <a:srgbClr val="0D0D0D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Game controller">
            <a:extLst>
              <a:ext uri="{FF2B5EF4-FFF2-40B4-BE49-F238E27FC236}">
                <a16:creationId xmlns:a16="http://schemas.microsoft.com/office/drawing/2014/main" id="{6DF29270-7F9D-7DD0-D433-EB23FB76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7973E-5836-F3EB-5DC4-FCC19363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PRODUTORA DE GAMES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3AF7AC2-F496-CF41-560C-82B2E26C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12" y="1911076"/>
            <a:ext cx="9500851" cy="47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CEDC4-5928-6825-5EC2-CC13C59E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PRODUTORA DE GAMES 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C293215-9696-291A-7252-078B40A78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7958"/>
              </p:ext>
            </p:extLst>
          </p:nvPr>
        </p:nvGraphicFramePr>
        <p:xfrm>
          <a:off x="22087" y="1932608"/>
          <a:ext cx="12164804" cy="479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00">
                  <a:extLst>
                    <a:ext uri="{9D8B030D-6E8A-4147-A177-3AD203B41FA5}">
                      <a16:colId xmlns:a16="http://schemas.microsoft.com/office/drawing/2014/main" val="1856176605"/>
                    </a:ext>
                  </a:extLst>
                </a:gridCol>
                <a:gridCol w="2208694">
                  <a:extLst>
                    <a:ext uri="{9D8B030D-6E8A-4147-A177-3AD203B41FA5}">
                      <a16:colId xmlns:a16="http://schemas.microsoft.com/office/drawing/2014/main" val="3246554435"/>
                    </a:ext>
                  </a:extLst>
                </a:gridCol>
                <a:gridCol w="1615105">
                  <a:extLst>
                    <a:ext uri="{9D8B030D-6E8A-4147-A177-3AD203B41FA5}">
                      <a16:colId xmlns:a16="http://schemas.microsoft.com/office/drawing/2014/main" val="1169712169"/>
                    </a:ext>
                  </a:extLst>
                </a:gridCol>
                <a:gridCol w="1408041">
                  <a:extLst>
                    <a:ext uri="{9D8B030D-6E8A-4147-A177-3AD203B41FA5}">
                      <a16:colId xmlns:a16="http://schemas.microsoft.com/office/drawing/2014/main" val="129003299"/>
                    </a:ext>
                  </a:extLst>
                </a:gridCol>
                <a:gridCol w="1822173">
                  <a:extLst>
                    <a:ext uri="{9D8B030D-6E8A-4147-A177-3AD203B41FA5}">
                      <a16:colId xmlns:a16="http://schemas.microsoft.com/office/drawing/2014/main" val="886309848"/>
                    </a:ext>
                  </a:extLst>
                </a:gridCol>
                <a:gridCol w="1546085">
                  <a:extLst>
                    <a:ext uri="{9D8B030D-6E8A-4147-A177-3AD203B41FA5}">
                      <a16:colId xmlns:a16="http://schemas.microsoft.com/office/drawing/2014/main" val="2559763138"/>
                    </a:ext>
                  </a:extLst>
                </a:gridCol>
                <a:gridCol w="1248206">
                  <a:extLst>
                    <a:ext uri="{9D8B030D-6E8A-4147-A177-3AD203B41FA5}">
                      <a16:colId xmlns:a16="http://schemas.microsoft.com/office/drawing/2014/main" val="1024300744"/>
                    </a:ext>
                  </a:extLst>
                </a:gridCol>
              </a:tblGrid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Desenvolvedor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CPF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Data de </a:t>
                      </a:r>
                      <a:r>
                        <a:rPr lang="pt-BR" sz="2200" err="1"/>
                        <a:t>Nasc</a:t>
                      </a:r>
                      <a:r>
                        <a:rPr lang="pt-BR" sz="2200"/>
                        <a:t>.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Projeto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Data de lançamento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Gênero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Faixa Etária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797659927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Lucas </a:t>
                      </a:r>
                      <a:r>
                        <a:rPr lang="pt-BR" sz="2200" err="1"/>
                        <a:t>Dolnato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234.567.987-87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23/09/2000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err="1"/>
                        <a:t>Skyline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20/05/2024</a:t>
                      </a:r>
                      <a:endParaRPr lang="pt-BR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Arcade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+ 8 anos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79729765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Jonas Silva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123.456.789.-10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18/04/1995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err="1"/>
                        <a:t>Red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 04/08/2024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Puzzle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+12 anos</a:t>
                      </a:r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951229774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Mariana Rocha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456.998.887-98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22/07/2001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err="1"/>
                        <a:t>Fallout</a:t>
                      </a:r>
                      <a:r>
                        <a:rPr lang="pt-BR" sz="2200"/>
                        <a:t> 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09/10/2025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RPG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+18 anos</a:t>
                      </a:r>
                      <a:endParaRPr lang="pt-BR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895955036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Silvia Andrade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999.876.890-09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10/10/1993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err="1"/>
                        <a:t>Fallout</a:t>
                      </a:r>
                      <a:r>
                        <a:rPr lang="pt-BR" sz="2200"/>
                        <a:t> 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09/10/2025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RPG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+18 anos</a:t>
                      </a:r>
                      <a:endParaRPr lang="pt-BR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1230336581"/>
                  </a:ext>
                </a:extLst>
              </a:tr>
              <a:tr h="556520"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Maria Souza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888.978.098-90</a:t>
                      </a:r>
                      <a:endParaRPr lang="pt-BR"/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29/02/1995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Barbie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08/12/2024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/>
                        <a:t>Puzzle</a:t>
                      </a:r>
                    </a:p>
                  </a:txBody>
                  <a:tcPr marL="111304" marR="111304" marT="55652" marB="5565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Livre</a:t>
                      </a:r>
                      <a:endParaRPr lang="pt-BR"/>
                    </a:p>
                  </a:txBody>
                  <a:tcPr marL="111304" marR="111304" marT="55652" marB="55652"/>
                </a:tc>
                <a:extLst>
                  <a:ext uri="{0D108BD9-81ED-4DB2-BD59-A6C34878D82A}">
                    <a16:rowId xmlns:a16="http://schemas.microsoft.com/office/drawing/2014/main" val="3486555560"/>
                  </a:ext>
                </a:extLst>
              </a:tr>
              <a:tr h="5565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Luna Alves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362.555.789-44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16/06/1991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The Sims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10/02/2025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Simulação</a:t>
                      </a:r>
                    </a:p>
                  </a:txBody>
                  <a:tcPr marL="111303" marR="111303" marT="55651" marB="55651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200"/>
                        <a:t>Livre</a:t>
                      </a:r>
                    </a:p>
                  </a:txBody>
                  <a:tcPr marL="111303" marR="111303" marT="55651" marB="55651"/>
                </a:tc>
                <a:extLst>
                  <a:ext uri="{0D108BD9-81ED-4DB2-BD59-A6C34878D82A}">
                    <a16:rowId xmlns:a16="http://schemas.microsoft.com/office/drawing/2014/main" val="90036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09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Microsoft Office PowerPoint</Application>
  <PresentationFormat>Widescreen</PresentationFormat>
  <Paragraphs>455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Poppins</vt:lpstr>
      <vt:lpstr>Roboto</vt:lpstr>
      <vt:lpstr>Tema do Office</vt:lpstr>
      <vt:lpstr>1_Office Theme</vt:lpstr>
      <vt:lpstr>1_Office Theme</vt:lpstr>
      <vt:lpstr>Lista de exercícios  de Banco de dados</vt:lpstr>
      <vt:lpstr>1 -  PET SHOP</vt:lpstr>
      <vt:lpstr>MER PET SHOP</vt:lpstr>
      <vt:lpstr>DER PET SHOP</vt:lpstr>
      <vt:lpstr>TABELA PET SHOP</vt:lpstr>
      <vt:lpstr>2 - PRODUTORA DE GAMES</vt:lpstr>
      <vt:lpstr>MER PRODUTORA DE GAMES</vt:lpstr>
      <vt:lpstr>DER PRODUTORA DE GAMES</vt:lpstr>
      <vt:lpstr>TABELA PRODUTORA DE GAMES </vt:lpstr>
      <vt:lpstr>EXERCÍCIOS</vt:lpstr>
      <vt:lpstr>BIBLIOTECA</vt:lpstr>
      <vt:lpstr>MER BIBLIOTECA</vt:lpstr>
      <vt:lpstr>DER BIBLIOTECA</vt:lpstr>
      <vt:lpstr>TABELA BIBLIOTECA</vt:lpstr>
      <vt:lpstr>LOCADORA DE AUTOMÓVEIS</vt:lpstr>
      <vt:lpstr>MER LOCADORA DE AUTOMÓVEIS</vt:lpstr>
      <vt:lpstr>DER LOCADORA DE AUTOMÓVEIS</vt:lpstr>
      <vt:lpstr> TABELA LOCADORA DE AUTOMÓVEIS</vt:lpstr>
      <vt:lpstr>SUPERMERCADO</vt:lpstr>
      <vt:lpstr>MER SUPERMERCADO</vt:lpstr>
      <vt:lpstr>DER SUPERMERCADO</vt:lpstr>
      <vt:lpstr>TABELA SUPERMERCADO</vt:lpstr>
      <vt:lpstr>VIDEOTECA</vt:lpstr>
      <vt:lpstr>MER VIDEOTECA</vt:lpstr>
      <vt:lpstr>DER VIDEOTECA</vt:lpstr>
      <vt:lpstr>TABELA VIDEOTECA </vt:lpstr>
      <vt:lpstr>ESCOLA</vt:lpstr>
      <vt:lpstr>MER ESCOLA</vt:lpstr>
      <vt:lpstr>DER ESCOLA</vt:lpstr>
      <vt:lpstr>TABELA ESCOLA</vt:lpstr>
      <vt:lpstr>EMPRESA</vt:lpstr>
      <vt:lpstr>MER EMPRESA</vt:lpstr>
      <vt:lpstr>DER EMPRESA</vt:lpstr>
      <vt:lpstr>TABELA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Milena Barcia</cp:lastModifiedBy>
  <cp:revision>2</cp:revision>
  <dcterms:created xsi:type="dcterms:W3CDTF">2024-02-26T22:59:21Z</dcterms:created>
  <dcterms:modified xsi:type="dcterms:W3CDTF">2024-04-15T23:53:56Z</dcterms:modified>
</cp:coreProperties>
</file>