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4"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0"/>
    <p:restoredTop sz="94694"/>
  </p:normalViewPr>
  <p:slideViewPr>
    <p:cSldViewPr snapToGrid="0">
      <p:cViewPr varScale="1">
        <p:scale>
          <a:sx n="111" d="100"/>
          <a:sy n="111"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60BC4-3085-CD4D-81BB-4FF88696BC5D}"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D693B-91A0-CD42-99C6-2FC39EAAE14C}" type="slidenum">
              <a:rPr lang="en-US" smtClean="0"/>
              <a:t>‹#›</a:t>
            </a:fld>
            <a:endParaRPr lang="en-US"/>
          </a:p>
        </p:txBody>
      </p:sp>
    </p:spTree>
    <p:extLst>
      <p:ext uri="{BB962C8B-B14F-4D97-AF65-F5344CB8AC3E}">
        <p14:creationId xmlns:p14="http://schemas.microsoft.com/office/powerpoint/2010/main" val="188459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1B6B-DD9D-0A82-4500-64F83AE09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232C72-F2F5-9B65-3C3B-5BAA9477E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1D943-E1D0-9043-D0BB-495D8E80C927}"/>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5" name="Footer Placeholder 4">
            <a:extLst>
              <a:ext uri="{FF2B5EF4-FFF2-40B4-BE49-F238E27FC236}">
                <a16:creationId xmlns:a16="http://schemas.microsoft.com/office/drawing/2014/main" id="{534939A0-26C2-1438-C2A6-69636EBF3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B793D-2A9B-FE7E-F524-E64A33B690DC}"/>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36371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174C-70A4-5EDC-C4CB-F464F339C9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589589-6C10-0D3C-DA4B-26A46DA40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DA87E-6BB9-D942-14A2-F515DE540543}"/>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5" name="Footer Placeholder 4">
            <a:extLst>
              <a:ext uri="{FF2B5EF4-FFF2-40B4-BE49-F238E27FC236}">
                <a16:creationId xmlns:a16="http://schemas.microsoft.com/office/drawing/2014/main" id="{6A3654A5-E2D3-CFE7-62CC-0950135A9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D48F3-EDA2-448D-CC02-914E87E7C193}"/>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48973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B9B34-75ED-E193-793F-E78A76C66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281545-CBCD-4B3D-2630-00387CF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8200E-CBC6-6765-092F-8BF486231AF2}"/>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5" name="Footer Placeholder 4">
            <a:extLst>
              <a:ext uri="{FF2B5EF4-FFF2-40B4-BE49-F238E27FC236}">
                <a16:creationId xmlns:a16="http://schemas.microsoft.com/office/drawing/2014/main" id="{9FF7F922-F718-B679-F44B-DE9000E40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A7275-4EAC-581D-B49F-DF7690B2C800}"/>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7342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F3CB-EE49-712C-DAD0-1CFFDC27D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B25A6-C676-FACC-0B7E-5A9A91179B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27004-6294-6665-5FEE-69CFFA93E8F1}"/>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5" name="Footer Placeholder 4">
            <a:extLst>
              <a:ext uri="{FF2B5EF4-FFF2-40B4-BE49-F238E27FC236}">
                <a16:creationId xmlns:a16="http://schemas.microsoft.com/office/drawing/2014/main" id="{9F472F0B-EBFE-E96A-B9A7-DF8D51C15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53F54-AB84-1DAB-3B14-84B2558382FE}"/>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95542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07AC-F9A9-E982-BD95-5ED20E25E3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96DE4-CB7E-6A54-E3E9-34324BD28D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D28DA-D58E-60BF-1098-17D56146F768}"/>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5" name="Footer Placeholder 4">
            <a:extLst>
              <a:ext uri="{FF2B5EF4-FFF2-40B4-BE49-F238E27FC236}">
                <a16:creationId xmlns:a16="http://schemas.microsoft.com/office/drawing/2014/main" id="{0F683F5C-D963-467E-FC17-F64D83461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CFC67-0BF1-A273-CCA7-C1832935FDF4}"/>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3372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72F5-D827-9FFC-110F-256E29B915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605A2-2810-EB63-C0AB-F7D4F8BF5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0C26CC-1D4C-FA18-E877-18E77E363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4DC44-7D93-1FF7-9DD9-C46D29FF4D20}"/>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6" name="Footer Placeholder 5">
            <a:extLst>
              <a:ext uri="{FF2B5EF4-FFF2-40B4-BE49-F238E27FC236}">
                <a16:creationId xmlns:a16="http://schemas.microsoft.com/office/drawing/2014/main" id="{764D8CA6-8719-A286-FF3F-F490213C6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D7735-F059-F9B3-6D55-D13CD9FCCD4F}"/>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54413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37A2-83F5-E9DD-F75D-141E141900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0D5E0-C1D1-F08C-3D3D-9806DCB04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EB6A84-6F2B-7BC9-8C11-723DD633F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68A90-26C7-E73B-363B-3D1FE1AA6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A410-6DFE-A07A-E6D3-91BC105D5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6049F4-ECAA-E04C-357F-547026B1265F}"/>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8" name="Footer Placeholder 7">
            <a:extLst>
              <a:ext uri="{FF2B5EF4-FFF2-40B4-BE49-F238E27FC236}">
                <a16:creationId xmlns:a16="http://schemas.microsoft.com/office/drawing/2014/main" id="{7BF6FEFD-C1A8-9079-6490-64B0D8943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BD36B9-17CA-04B3-D6EB-182C71FAF3FA}"/>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0929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6910-E505-BE63-2F28-3F75827A7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5D5B5-C4E9-5A02-931E-6E3E63C9890E}"/>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4" name="Footer Placeholder 3">
            <a:extLst>
              <a:ext uri="{FF2B5EF4-FFF2-40B4-BE49-F238E27FC236}">
                <a16:creationId xmlns:a16="http://schemas.microsoft.com/office/drawing/2014/main" id="{19A8D6F8-2BB8-73AD-7DD8-E06548F50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CD5906-F934-0095-B3B8-7D92CCE8B164}"/>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30271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EB03-6924-BFDF-1988-D1DBB29EB4AB}"/>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3" name="Footer Placeholder 2">
            <a:extLst>
              <a:ext uri="{FF2B5EF4-FFF2-40B4-BE49-F238E27FC236}">
                <a16:creationId xmlns:a16="http://schemas.microsoft.com/office/drawing/2014/main" id="{432EEAD7-B770-B771-A2B7-946A3AB4B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7E68F-D313-CB9B-6853-9FC789069683}"/>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29965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41E1-12C2-4DA5-055C-45E505A48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0B286-2E85-6598-7057-8161B9A8C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CB3F66-32A9-4A10-7172-9CBC14586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36C57-E114-C3F2-C66C-B819B5376C73}"/>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6" name="Footer Placeholder 5">
            <a:extLst>
              <a:ext uri="{FF2B5EF4-FFF2-40B4-BE49-F238E27FC236}">
                <a16:creationId xmlns:a16="http://schemas.microsoft.com/office/drawing/2014/main" id="{AFB1E69E-28B8-551D-993D-BD206992C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249A7-9364-E7A2-3701-49B771612F4E}"/>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1441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16F2-CA27-DA19-6B73-9593D642C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273CBC-44D2-09D0-7EC8-9FFD159F7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82177-F27F-4E34-C21F-5F83FE7B6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DD153-4748-0E68-D2B1-B877854F863F}"/>
              </a:ext>
            </a:extLst>
          </p:cNvPr>
          <p:cNvSpPr>
            <a:spLocks noGrp="1"/>
          </p:cNvSpPr>
          <p:nvPr>
            <p:ph type="dt" sz="half" idx="10"/>
          </p:nvPr>
        </p:nvSpPr>
        <p:spPr/>
        <p:txBody>
          <a:bodyPr/>
          <a:lstStyle/>
          <a:p>
            <a:fld id="{E403BB6D-FE63-9045-A18E-C34D63452E0E}" type="datetimeFigureOut">
              <a:rPr lang="en-US" smtClean="0"/>
              <a:t>7/11/2024</a:t>
            </a:fld>
            <a:endParaRPr lang="en-US"/>
          </a:p>
        </p:txBody>
      </p:sp>
      <p:sp>
        <p:nvSpPr>
          <p:cNvPr id="6" name="Footer Placeholder 5">
            <a:extLst>
              <a:ext uri="{FF2B5EF4-FFF2-40B4-BE49-F238E27FC236}">
                <a16:creationId xmlns:a16="http://schemas.microsoft.com/office/drawing/2014/main" id="{8E3FB920-3E92-8842-2769-1BB1693CF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F353-5B24-31FD-4D84-A965D5B9565D}"/>
              </a:ext>
            </a:extLst>
          </p:cNvPr>
          <p:cNvSpPr>
            <a:spLocks noGrp="1"/>
          </p:cNvSpPr>
          <p:nvPr>
            <p:ph type="sldNum" sz="quarter" idx="12"/>
          </p:nvPr>
        </p:nvSpPr>
        <p:spPr/>
        <p:txBody>
          <a:bodyPr/>
          <a:lstStyle/>
          <a:p>
            <a:fld id="{CA7B293B-1847-CD4C-AFF9-C0E20CDFE980}" type="slidenum">
              <a:rPr lang="en-US" smtClean="0"/>
              <a:t>‹#›</a:t>
            </a:fld>
            <a:endParaRPr lang="en-US"/>
          </a:p>
        </p:txBody>
      </p:sp>
    </p:spTree>
    <p:extLst>
      <p:ext uri="{BB962C8B-B14F-4D97-AF65-F5344CB8AC3E}">
        <p14:creationId xmlns:p14="http://schemas.microsoft.com/office/powerpoint/2010/main" val="420528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C28EE-D006-8629-3E6D-2A5B9200A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28268-5A08-7ED0-7A2A-D1B57935D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EE744-FD02-2BAA-B177-21A0D7C6B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03BB6D-FE63-9045-A18E-C34D63452E0E}" type="datetimeFigureOut">
              <a:rPr lang="en-US" smtClean="0"/>
              <a:t>7/11/2024</a:t>
            </a:fld>
            <a:endParaRPr lang="en-US"/>
          </a:p>
        </p:txBody>
      </p:sp>
      <p:sp>
        <p:nvSpPr>
          <p:cNvPr id="5" name="Footer Placeholder 4">
            <a:extLst>
              <a:ext uri="{FF2B5EF4-FFF2-40B4-BE49-F238E27FC236}">
                <a16:creationId xmlns:a16="http://schemas.microsoft.com/office/drawing/2014/main" id="{4C43EEFA-4AA3-F15B-D11B-B3875EBFB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6278C-AC32-4966-B328-D1B5BB701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7B293B-1847-CD4C-AFF9-C0E20CDFE980}" type="slidenum">
              <a:rPr lang="en-US" smtClean="0"/>
              <a:t>‹#›</a:t>
            </a:fld>
            <a:endParaRPr lang="en-US"/>
          </a:p>
        </p:txBody>
      </p:sp>
    </p:spTree>
    <p:extLst>
      <p:ext uri="{BB962C8B-B14F-4D97-AF65-F5344CB8AC3E}">
        <p14:creationId xmlns:p14="http://schemas.microsoft.com/office/powerpoint/2010/main" val="16353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11F90E-5AF8-2223-0734-EA030B6AE90F}"/>
              </a:ext>
            </a:extLst>
          </p:cNvPr>
          <p:cNvSpPr>
            <a:spLocks noGrp="1"/>
          </p:cNvSpPr>
          <p:nvPr>
            <p:ph type="ctrTitle"/>
          </p:nvPr>
        </p:nvSpPr>
        <p:spPr>
          <a:xfrm>
            <a:off x="4038600" y="1939159"/>
            <a:ext cx="7644627" cy="2751086"/>
          </a:xfrm>
        </p:spPr>
        <p:txBody>
          <a:bodyPr>
            <a:normAutofit/>
          </a:bodyPr>
          <a:lstStyle/>
          <a:p>
            <a:pPr algn="r"/>
            <a:r>
              <a:rPr lang="en-US"/>
              <a:t>Financial Loan Approval </a:t>
            </a:r>
            <a:br>
              <a:rPr lang="en-US"/>
            </a:br>
            <a:r>
              <a:rPr lang="en-US"/>
              <a:t>Project 4 Group 1</a:t>
            </a:r>
          </a:p>
        </p:txBody>
      </p:sp>
      <p:sp>
        <p:nvSpPr>
          <p:cNvPr id="3" name="Subtitle 2">
            <a:extLst>
              <a:ext uri="{FF2B5EF4-FFF2-40B4-BE49-F238E27FC236}">
                <a16:creationId xmlns:a16="http://schemas.microsoft.com/office/drawing/2014/main" id="{E26CA68B-AFBC-3C11-79CB-CE9604536452}"/>
              </a:ext>
            </a:extLst>
          </p:cNvPr>
          <p:cNvSpPr>
            <a:spLocks noGrp="1"/>
          </p:cNvSpPr>
          <p:nvPr>
            <p:ph type="subTitle" idx="1"/>
          </p:nvPr>
        </p:nvSpPr>
        <p:spPr>
          <a:xfrm>
            <a:off x="4038600" y="4782320"/>
            <a:ext cx="7644627" cy="1329443"/>
          </a:xfrm>
        </p:spPr>
        <p:txBody>
          <a:bodyPr>
            <a:normAutofit/>
          </a:bodyPr>
          <a:lstStyle/>
          <a:p>
            <a:pPr algn="r"/>
            <a:r>
              <a:rPr lang="en-US"/>
              <a:t>Larissa Fierle, Maria Villacreces, Tomas Echeverria, Milena Cuao</a:t>
            </a:r>
          </a:p>
        </p:txBody>
      </p:sp>
    </p:spTree>
    <p:extLst>
      <p:ext uri="{BB962C8B-B14F-4D97-AF65-F5344CB8AC3E}">
        <p14:creationId xmlns:p14="http://schemas.microsoft.com/office/powerpoint/2010/main" val="35463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4BABF-B4FD-B648-F961-FD4D7415E377}"/>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Times New Roman" panose="02020603050405020304" pitchFamily="18" charset="0"/>
                <a:cs typeface="Times New Roman" panose="02020603050405020304" pitchFamily="18" charset="0"/>
              </a:rPr>
              <a:t>Purpose &amp; Overview</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E335DB-5BFB-9132-2AD2-93D620A2FEEA}"/>
              </a:ext>
            </a:extLst>
          </p:cNvPr>
          <p:cNvSpPr>
            <a:spLocks/>
          </p:cNvSpPr>
          <p:nvPr/>
        </p:nvSpPr>
        <p:spPr>
          <a:xfrm>
            <a:off x="630936" y="2660904"/>
            <a:ext cx="4818888" cy="276577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purpose of this project is to provide a comprehensive analysis and implementation of machine learning techniques for predicting loan approvals. By understanding the factors that influence loan approval, we can assist financial institutions in making more informed decisions, potentially reducing default rates and improving customer satisfaction.</a:t>
            </a:r>
          </a:p>
          <a:p>
            <a:pPr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endParaRPr lang="en-US" sz="1900" dirty="0"/>
          </a:p>
        </p:txBody>
      </p:sp>
      <p:pic>
        <p:nvPicPr>
          <p:cNvPr id="5" name="Picture 4">
            <a:extLst>
              <a:ext uri="{FF2B5EF4-FFF2-40B4-BE49-F238E27FC236}">
                <a16:creationId xmlns:a16="http://schemas.microsoft.com/office/drawing/2014/main" id="{BE692420-D436-850F-43D4-5B423EF49596}"/>
              </a:ext>
            </a:extLst>
          </p:cNvPr>
          <p:cNvPicPr>
            <a:picLocks noChangeAspect="1"/>
          </p:cNvPicPr>
          <p:nvPr/>
        </p:nvPicPr>
        <p:blipFill>
          <a:blip r:embed="rId2"/>
          <a:stretch>
            <a:fillRect/>
          </a:stretch>
        </p:blipFill>
        <p:spPr>
          <a:xfrm>
            <a:off x="6102096" y="381928"/>
            <a:ext cx="5458968" cy="5254256"/>
          </a:xfrm>
          <a:prstGeom prst="rect">
            <a:avLst/>
          </a:prstGeom>
        </p:spPr>
      </p:pic>
      <p:sp>
        <p:nvSpPr>
          <p:cNvPr id="4" name="TextBox 3">
            <a:extLst>
              <a:ext uri="{FF2B5EF4-FFF2-40B4-BE49-F238E27FC236}">
                <a16:creationId xmlns:a16="http://schemas.microsoft.com/office/drawing/2014/main" id="{DC2B4F25-6BEA-0C7B-9F71-D0FC03AB92CC}"/>
              </a:ext>
            </a:extLst>
          </p:cNvPr>
          <p:cNvSpPr txBox="1"/>
          <p:nvPr/>
        </p:nvSpPr>
        <p:spPr>
          <a:xfrm>
            <a:off x="6809611" y="5139096"/>
            <a:ext cx="3196905" cy="1107996"/>
          </a:xfrm>
          <a:prstGeom prst="rect">
            <a:avLst/>
          </a:prstGeom>
          <a:noFill/>
        </p:spPr>
        <p:txBody>
          <a:bodyPr wrap="square" rtlCol="0">
            <a:spAutoFit/>
          </a:bodyPr>
          <a:lstStyle/>
          <a:p>
            <a:pPr marL="217170" indent="-217170" defTabSz="694944">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Total Applicants: 480</a:t>
            </a:r>
          </a:p>
          <a:p>
            <a:pPr marL="217170" indent="-217170" defTabSz="694944">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Income Categories: Low, Middle, High</a:t>
            </a:r>
          </a:p>
          <a:p>
            <a:pPr marL="217170" indent="-217170" defTabSz="694944">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Objective: Analyze loan approval rates across different income categories.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61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6DC6A8E1-9B4B-DA0B-F6D8-52ED5B360E53}"/>
              </a:ext>
            </a:extLst>
          </p:cNvPr>
          <p:cNvPicPr>
            <a:picLocks noChangeAspect="1"/>
          </p:cNvPicPr>
          <p:nvPr/>
        </p:nvPicPr>
        <p:blipFill>
          <a:blip r:embed="rId2"/>
          <a:stretch>
            <a:fillRect/>
          </a:stretch>
        </p:blipFill>
        <p:spPr>
          <a:xfrm>
            <a:off x="4259629" y="0"/>
            <a:ext cx="7932371" cy="6858000"/>
          </a:xfrm>
          <a:prstGeom prst="rect">
            <a:avLst/>
          </a:prstGeom>
        </p:spPr>
      </p:pic>
      <p:sp>
        <p:nvSpPr>
          <p:cNvPr id="6" name="TextBox 5">
            <a:extLst>
              <a:ext uri="{FF2B5EF4-FFF2-40B4-BE49-F238E27FC236}">
                <a16:creationId xmlns:a16="http://schemas.microsoft.com/office/drawing/2014/main" id="{DCD2F4F1-ACC1-7F68-B6A1-ABDB00C9B5C1}"/>
              </a:ext>
            </a:extLst>
          </p:cNvPr>
          <p:cNvSpPr txBox="1"/>
          <p:nvPr/>
        </p:nvSpPr>
        <p:spPr>
          <a:xfrm>
            <a:off x="517278" y="5801843"/>
            <a:ext cx="3112219" cy="503599"/>
          </a:xfrm>
          <a:prstGeom prst="rect">
            <a:avLst/>
          </a:prstGeom>
          <a:noFill/>
        </p:spPr>
        <p:txBody>
          <a:bodyPr wrap="square" rtlCol="0">
            <a:spAutoFit/>
          </a:bodyPr>
          <a:lstStyle/>
          <a:p>
            <a:pPr defTabSz="740664">
              <a:spcAft>
                <a:spcPts val="600"/>
              </a:spcAft>
            </a:pPr>
            <a:r>
              <a:rPr lang="en-US" sz="891" kern="1200">
                <a:solidFill>
                  <a:schemeClr val="tx1"/>
                </a:solidFill>
                <a:latin typeface="Times New Roman" panose="02020603050405020304" pitchFamily="18" charset="0"/>
                <a:ea typeface="+mn-ea"/>
                <a:cs typeface="Times New Roman" panose="02020603050405020304" pitchFamily="18" charset="0"/>
              </a:rPr>
              <a:t>https://</a:t>
            </a:r>
            <a:r>
              <a:rPr lang="en-US" sz="891" kern="1200" err="1">
                <a:solidFill>
                  <a:schemeClr val="tx1"/>
                </a:solidFill>
                <a:latin typeface="Times New Roman" panose="02020603050405020304" pitchFamily="18" charset="0"/>
                <a:ea typeface="+mn-ea"/>
                <a:cs typeface="Times New Roman" panose="02020603050405020304" pitchFamily="18" charset="0"/>
              </a:rPr>
              <a:t>public.tableau.com</a:t>
            </a:r>
            <a:r>
              <a:rPr lang="en-US" sz="891" kern="1200">
                <a:solidFill>
                  <a:schemeClr val="tx1"/>
                </a:solidFill>
                <a:latin typeface="Times New Roman" panose="02020603050405020304" pitchFamily="18" charset="0"/>
                <a:ea typeface="+mn-ea"/>
                <a:cs typeface="Times New Roman" panose="02020603050405020304" pitchFamily="18" charset="0"/>
              </a:rPr>
              <a:t>/app/profile/</a:t>
            </a:r>
            <a:r>
              <a:rPr lang="en-US" sz="891" kern="1200" err="1">
                <a:solidFill>
                  <a:schemeClr val="tx1"/>
                </a:solidFill>
                <a:latin typeface="Times New Roman" panose="02020603050405020304" pitchFamily="18" charset="0"/>
                <a:ea typeface="+mn-ea"/>
                <a:cs typeface="Times New Roman" panose="02020603050405020304" pitchFamily="18" charset="0"/>
              </a:rPr>
              <a:t>larissa.fierle</a:t>
            </a:r>
            <a:r>
              <a:rPr lang="en-US" sz="891" kern="1200">
                <a:solidFill>
                  <a:schemeClr val="tx1"/>
                </a:solidFill>
                <a:latin typeface="Times New Roman" panose="02020603050405020304" pitchFamily="18" charset="0"/>
                <a:ea typeface="+mn-ea"/>
                <a:cs typeface="Times New Roman" panose="02020603050405020304" pitchFamily="18" charset="0"/>
              </a:rPr>
              <a:t>/viz/</a:t>
            </a:r>
            <a:r>
              <a:rPr lang="en-US" sz="891" kern="1200" err="1">
                <a:solidFill>
                  <a:schemeClr val="tx1"/>
                </a:solidFill>
                <a:latin typeface="Times New Roman" panose="02020603050405020304" pitchFamily="18" charset="0"/>
                <a:ea typeface="+mn-ea"/>
                <a:cs typeface="Times New Roman" panose="02020603050405020304" pitchFamily="18" charset="0"/>
              </a:rPr>
              <a:t>finance_loan</a:t>
            </a:r>
            <a:r>
              <a:rPr lang="en-US" sz="891" kern="1200">
                <a:solidFill>
                  <a:schemeClr val="tx1"/>
                </a:solidFill>
                <a:latin typeface="Times New Roman" panose="02020603050405020304" pitchFamily="18" charset="0"/>
                <a:ea typeface="+mn-ea"/>
                <a:cs typeface="Times New Roman" panose="02020603050405020304" pitchFamily="18" charset="0"/>
              </a:rPr>
              <a:t>/</a:t>
            </a:r>
            <a:r>
              <a:rPr lang="en-US" sz="891" kern="1200" err="1">
                <a:solidFill>
                  <a:schemeClr val="tx1"/>
                </a:solidFill>
                <a:latin typeface="Times New Roman" panose="02020603050405020304" pitchFamily="18" charset="0"/>
                <a:ea typeface="+mn-ea"/>
                <a:cs typeface="Times New Roman" panose="02020603050405020304" pitchFamily="18" charset="0"/>
              </a:rPr>
              <a:t>Applicantswhogottheloanbasedontheincomecategory?publish</a:t>
            </a:r>
            <a:r>
              <a:rPr lang="en-US" sz="891" kern="1200">
                <a:solidFill>
                  <a:schemeClr val="tx1"/>
                </a:solidFill>
                <a:latin typeface="Times New Roman" panose="02020603050405020304" pitchFamily="18" charset="0"/>
                <a:ea typeface="+mn-ea"/>
                <a:cs typeface="Times New Roman" panose="02020603050405020304" pitchFamily="18" charset="0"/>
              </a:rPr>
              <a:t>=yes</a:t>
            </a:r>
            <a:endParaRPr lang="en-US" sz="11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5380CC-F669-D193-C146-97FC13B27C39}"/>
              </a:ext>
            </a:extLst>
          </p:cNvPr>
          <p:cNvSpPr txBox="1"/>
          <p:nvPr/>
        </p:nvSpPr>
        <p:spPr>
          <a:xfrm>
            <a:off x="671058" y="1307044"/>
            <a:ext cx="2958439" cy="523220"/>
          </a:xfrm>
          <a:prstGeom prst="rect">
            <a:avLst/>
          </a:prstGeom>
          <a:noFill/>
        </p:spPr>
        <p:txBody>
          <a:bodyPr wrap="none" rtlCol="0">
            <a:spAutoFit/>
          </a:bodyPr>
          <a:lstStyle/>
          <a:p>
            <a:pPr defTabSz="740664">
              <a:spcAft>
                <a:spcPts val="600"/>
              </a:spcAft>
            </a:pPr>
            <a:r>
              <a:rPr lang="en-US" sz="2800" kern="1200" dirty="0">
                <a:solidFill>
                  <a:schemeClr val="tx1"/>
                </a:solidFill>
                <a:latin typeface="Times New Roman" panose="02020603050405020304" pitchFamily="18" charset="0"/>
                <a:cs typeface="Times New Roman" panose="02020603050405020304" pitchFamily="18" charset="0"/>
              </a:rPr>
              <a:t>Tableau Dashboard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80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D1338-47F3-2F8F-8A77-E8235EA89907}"/>
              </a:ext>
            </a:extLst>
          </p:cNvPr>
          <p:cNvSpPr>
            <a:spLocks noGrp="1"/>
          </p:cNvSpPr>
          <p:nvPr>
            <p:ph type="title"/>
          </p:nvPr>
        </p:nvSpPr>
        <p:spPr>
          <a:xfrm>
            <a:off x="630936" y="640080"/>
            <a:ext cx="4818888" cy="1481328"/>
          </a:xfrm>
        </p:spPr>
        <p:txBody>
          <a:bodyPr anchor="b">
            <a:normAutofit/>
          </a:bodyPr>
          <a:lstStyle/>
          <a:p>
            <a:r>
              <a:rPr lang="en-US" sz="5000" dirty="0"/>
              <a:t>Loan Approvals by Category</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51BFB8-719C-DD40-B2B0-7F09DD3179FE}"/>
              </a:ext>
            </a:extLst>
          </p:cNvPr>
          <p:cNvSpPr>
            <a:spLocks noGrp="1"/>
          </p:cNvSpPr>
          <p:nvPr>
            <p:ph idx="1"/>
          </p:nvPr>
        </p:nvSpPr>
        <p:spPr>
          <a:xfrm>
            <a:off x="630936" y="2660904"/>
            <a:ext cx="4818888" cy="3812354"/>
          </a:xfrm>
        </p:spPr>
        <p:txBody>
          <a:bodyPr anchor="t">
            <a:normAutofit fontScale="92500" lnSpcReduction="10000"/>
          </a:bodyPr>
          <a:lstStyle/>
          <a:p>
            <a:pPr>
              <a:buFont typeface="Arial" panose="020B0604020202020204" pitchFamily="34" charset="0"/>
              <a:buChar char="•"/>
            </a:pPr>
            <a:r>
              <a:rPr lang="en-US" sz="1600" b="1" dirty="0"/>
              <a:t>Low Income:</a:t>
            </a:r>
          </a:p>
          <a:p>
            <a:pPr marL="0" indent="0">
              <a:buNone/>
            </a:pPr>
            <a:r>
              <a:rPr lang="en-US" sz="1600" dirty="0"/>
              <a:t>Lower approval rates.</a:t>
            </a:r>
          </a:p>
          <a:p>
            <a:pPr marL="0" indent="0">
              <a:buNone/>
            </a:pPr>
            <a:r>
              <a:rPr lang="en-US" sz="1600" dirty="0"/>
              <a:t>Higher default risk perceived.</a:t>
            </a:r>
          </a:p>
          <a:p>
            <a:pPr marL="0" indent="0">
              <a:buNone/>
            </a:pPr>
            <a:r>
              <a:rPr lang="en-US" sz="1600" dirty="0"/>
              <a:t>May require additional credit checks.</a:t>
            </a:r>
          </a:p>
          <a:p>
            <a:pPr>
              <a:buFont typeface="Arial" panose="020B0604020202020204" pitchFamily="34" charset="0"/>
              <a:buChar char="•"/>
            </a:pPr>
            <a:r>
              <a:rPr lang="en-US" sz="1600" b="1" dirty="0"/>
              <a:t>Middle Income:</a:t>
            </a:r>
          </a:p>
          <a:p>
            <a:pPr marL="0" indent="0">
              <a:buNone/>
            </a:pPr>
            <a:r>
              <a:rPr lang="en-US" sz="1600" dirty="0"/>
              <a:t>Balanced approval rates.</a:t>
            </a:r>
          </a:p>
          <a:p>
            <a:pPr marL="0" indent="0">
              <a:buNone/>
            </a:pPr>
            <a:r>
              <a:rPr lang="en-US" sz="1600" dirty="0"/>
              <a:t>Considered stable with moderate risk.</a:t>
            </a:r>
          </a:p>
          <a:p>
            <a:pPr marL="0" indent="0">
              <a:buNone/>
            </a:pPr>
            <a:r>
              <a:rPr lang="en-US" sz="1600" dirty="0"/>
              <a:t>Typical target for standard loan products.</a:t>
            </a:r>
          </a:p>
          <a:p>
            <a:pPr>
              <a:buFont typeface="Arial" panose="020B0604020202020204" pitchFamily="34" charset="0"/>
              <a:buChar char="•"/>
            </a:pPr>
            <a:r>
              <a:rPr lang="en-US" sz="1600" b="1" dirty="0"/>
              <a:t>High Income:</a:t>
            </a:r>
          </a:p>
          <a:p>
            <a:pPr marL="0" indent="0">
              <a:buNone/>
            </a:pPr>
            <a:r>
              <a:rPr lang="en-US" sz="1600" dirty="0"/>
              <a:t>Higher approval rates.</a:t>
            </a:r>
          </a:p>
          <a:p>
            <a:pPr marL="0" indent="0">
              <a:buNone/>
            </a:pPr>
            <a:r>
              <a:rPr lang="en-US" sz="1600" dirty="0"/>
              <a:t>Lower perceived default risk.</a:t>
            </a:r>
          </a:p>
          <a:p>
            <a:pPr marL="0" indent="0">
              <a:buNone/>
            </a:pPr>
            <a:r>
              <a:rPr lang="en-US" sz="1600" dirty="0"/>
              <a:t>Often eligible for premium loan products.</a:t>
            </a:r>
          </a:p>
          <a:p>
            <a:endParaRPr lang="en-US" sz="2200" dirty="0"/>
          </a:p>
        </p:txBody>
      </p:sp>
      <p:pic>
        <p:nvPicPr>
          <p:cNvPr id="4" name="Picture 3" descr="A screenshot of a graph&#10;&#10;Description automatically generated">
            <a:extLst>
              <a:ext uri="{FF2B5EF4-FFF2-40B4-BE49-F238E27FC236}">
                <a16:creationId xmlns:a16="http://schemas.microsoft.com/office/drawing/2014/main" id="{E8C3A261-7503-405D-81B6-EA5AE7524301}"/>
              </a:ext>
            </a:extLst>
          </p:cNvPr>
          <p:cNvPicPr>
            <a:picLocks noChangeAspect="1"/>
          </p:cNvPicPr>
          <p:nvPr/>
        </p:nvPicPr>
        <p:blipFill>
          <a:blip r:embed="rId2"/>
          <a:stretch>
            <a:fillRect/>
          </a:stretch>
        </p:blipFill>
        <p:spPr>
          <a:xfrm>
            <a:off x="7226158" y="1"/>
            <a:ext cx="4854942" cy="6473258"/>
          </a:xfrm>
          <a:prstGeom prst="rect">
            <a:avLst/>
          </a:prstGeom>
        </p:spPr>
      </p:pic>
      <p:pic>
        <p:nvPicPr>
          <p:cNvPr id="6" name="Picture 5">
            <a:extLst>
              <a:ext uri="{FF2B5EF4-FFF2-40B4-BE49-F238E27FC236}">
                <a16:creationId xmlns:a16="http://schemas.microsoft.com/office/drawing/2014/main" id="{D40594B9-024E-758D-B118-F151B41E20F6}"/>
              </a:ext>
            </a:extLst>
          </p:cNvPr>
          <p:cNvPicPr>
            <a:picLocks noChangeAspect="1"/>
          </p:cNvPicPr>
          <p:nvPr/>
        </p:nvPicPr>
        <p:blipFill>
          <a:blip r:embed="rId3"/>
          <a:stretch>
            <a:fillRect/>
          </a:stretch>
        </p:blipFill>
        <p:spPr>
          <a:xfrm>
            <a:off x="4507752" y="1914559"/>
            <a:ext cx="3146015" cy="2652522"/>
          </a:xfrm>
          <a:prstGeom prst="rect">
            <a:avLst/>
          </a:prstGeom>
        </p:spPr>
      </p:pic>
      <p:pic>
        <p:nvPicPr>
          <p:cNvPr id="8" name="Picture 7">
            <a:extLst>
              <a:ext uri="{FF2B5EF4-FFF2-40B4-BE49-F238E27FC236}">
                <a16:creationId xmlns:a16="http://schemas.microsoft.com/office/drawing/2014/main" id="{9BFE679F-7976-8B4F-65F8-3C2A88611B82}"/>
              </a:ext>
            </a:extLst>
          </p:cNvPr>
          <p:cNvPicPr>
            <a:picLocks noChangeAspect="1"/>
          </p:cNvPicPr>
          <p:nvPr/>
        </p:nvPicPr>
        <p:blipFill>
          <a:blip r:embed="rId4"/>
          <a:stretch>
            <a:fillRect/>
          </a:stretch>
        </p:blipFill>
        <p:spPr>
          <a:xfrm>
            <a:off x="4598754" y="4836829"/>
            <a:ext cx="2143424" cy="1181265"/>
          </a:xfrm>
          <a:prstGeom prst="rect">
            <a:avLst/>
          </a:prstGeom>
        </p:spPr>
      </p:pic>
    </p:spTree>
    <p:extLst>
      <p:ext uri="{BB962C8B-B14F-4D97-AF65-F5344CB8AC3E}">
        <p14:creationId xmlns:p14="http://schemas.microsoft.com/office/powerpoint/2010/main" val="141879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7BC76-8A85-00A9-03B0-747AD68EE2D2}"/>
              </a:ext>
            </a:extLst>
          </p:cNvPr>
          <p:cNvSpPr>
            <a:spLocks noGrp="1"/>
          </p:cNvSpPr>
          <p:nvPr>
            <p:ph type="title"/>
          </p:nvPr>
        </p:nvSpPr>
        <p:spPr>
          <a:xfrm>
            <a:off x="686834" y="1153572"/>
            <a:ext cx="3200400" cy="4461163"/>
          </a:xfrm>
        </p:spPr>
        <p:txBody>
          <a:bodyPr>
            <a:normAutofit/>
          </a:bodyPr>
          <a:lstStyle/>
          <a:p>
            <a:r>
              <a:rPr lang="en-US">
                <a:solidFill>
                  <a:srgbClr val="FFFFFF"/>
                </a:solidFill>
              </a:rPr>
              <a:t>Machine Learning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16AE0B-18F7-8F15-22C0-4A3133D5A314}"/>
              </a:ext>
            </a:extLst>
          </p:cNvPr>
          <p:cNvSpPr>
            <a:spLocks noGrp="1"/>
          </p:cNvSpPr>
          <p:nvPr>
            <p:ph idx="1"/>
          </p:nvPr>
        </p:nvSpPr>
        <p:spPr>
          <a:xfrm>
            <a:off x="4447308" y="591344"/>
            <a:ext cx="6906491" cy="5585619"/>
          </a:xfrm>
        </p:spPr>
        <p:txBody>
          <a:bodyPr anchor="ctr">
            <a:normAutofit/>
          </a:bodyPr>
          <a:lstStyle/>
          <a:p>
            <a:pPr marL="0" indent="0">
              <a:buNone/>
            </a:pPr>
            <a:r>
              <a:rPr lang="en-US" sz="1800" b="1" i="0" u="none" strike="noStrike" dirty="0">
                <a:effectLst/>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Easy to Understand: </a:t>
            </a:r>
            <a:r>
              <a:rPr lang="en-US" sz="1800" b="0" i="0" u="none" strike="noStrike" dirty="0">
                <a:effectLst/>
                <a:latin typeface="Times New Roman" panose="02020603050405020304" pitchFamily="18" charset="0"/>
                <a:cs typeface="Times New Roman" panose="02020603050405020304" pitchFamily="18" charset="0"/>
              </a:rPr>
              <a:t>Simple and straightforward to use.</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Gives Probabilities: </a:t>
            </a:r>
            <a:r>
              <a:rPr lang="en-US" sz="1800" b="0" i="0" u="none" strike="noStrike" dirty="0">
                <a:effectLst/>
                <a:latin typeface="Times New Roman" panose="02020603050405020304" pitchFamily="18" charset="0"/>
                <a:cs typeface="Times New Roman" panose="02020603050405020304" pitchFamily="18" charset="0"/>
              </a:rPr>
              <a:t>Tells us how likely a loan is to be approved.</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Good for Yes/No Questions:</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Perfect for deciding if a loan should be approved or not.</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Shows Important Factors:</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Helps us see which factors matter most in loan approval.</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i="0" u="none" strike="noStrike" dirty="0">
                <a:effectLst/>
                <a:latin typeface="Times New Roman" panose="02020603050405020304" pitchFamily="18" charset="0"/>
                <a:cs typeface="Times New Roman" panose="02020603050405020304" pitchFamily="18" charset="0"/>
              </a:rPr>
              <a:t>DECISION TREE</a:t>
            </a:r>
            <a:endParaRPr lang="en-US" sz="1800" b="0" i="0" u="none" strike="noStrike" dirty="0">
              <a:effectLst/>
              <a:latin typeface="Times New Roman" panose="02020603050405020304" pitchFamily="18" charset="0"/>
              <a:cs typeface="Times New Roman" panose="02020603050405020304" pitchFamily="18" charset="0"/>
            </a:endParaRPr>
          </a:p>
          <a:p>
            <a:r>
              <a:rPr lang="en-US" sz="1800" b="1" i="0" u="none" strike="noStrike" dirty="0">
                <a:effectLst/>
                <a:latin typeface="Times New Roman" panose="02020603050405020304" pitchFamily="18" charset="0"/>
                <a:cs typeface="Times New Roman" panose="02020603050405020304" pitchFamily="18" charset="0"/>
              </a:rPr>
              <a:t>Handles Complex Data: </a:t>
            </a:r>
            <a:r>
              <a:rPr lang="en-US" sz="1800" b="0" i="0" u="none" strike="noStrike" dirty="0">
                <a:effectLst/>
                <a:latin typeface="Times New Roman" panose="02020603050405020304" pitchFamily="18" charset="0"/>
                <a:cs typeface="Times New Roman" panose="02020603050405020304" pitchFamily="18" charset="0"/>
              </a:rPr>
              <a:t>Works well with different types of data.</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Easy to See Decisions: </a:t>
            </a:r>
            <a:r>
              <a:rPr lang="en-US" sz="1800" b="0" i="0" u="none" strike="noStrike" dirty="0">
                <a:effectLst/>
                <a:latin typeface="Times New Roman" panose="02020603050405020304" pitchFamily="18" charset="0"/>
                <a:cs typeface="Times New Roman" panose="02020603050405020304" pitchFamily="18" charset="0"/>
              </a:rPr>
              <a:t>Shows how decisions are made in a tree format.</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Works with All Data:</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Can use both numbers and categories.</a:t>
            </a:r>
          </a:p>
          <a:p>
            <a:pPr>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No Rules Needed:</a:t>
            </a:r>
            <a:r>
              <a:rPr lang="en-US" sz="1800" dirty="0">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Doesn't need strict rules about the data.</a:t>
            </a:r>
          </a:p>
        </p:txBody>
      </p:sp>
    </p:spTree>
    <p:extLst>
      <p:ext uri="{BB962C8B-B14F-4D97-AF65-F5344CB8AC3E}">
        <p14:creationId xmlns:p14="http://schemas.microsoft.com/office/powerpoint/2010/main" val="166072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5EF01-6F28-B51A-2830-CE77BDC68E1F}"/>
              </a:ext>
            </a:extLst>
          </p:cNvPr>
          <p:cNvSpPr>
            <a:spLocks noGrp="1"/>
          </p:cNvSpPr>
          <p:nvPr>
            <p:ph type="title"/>
          </p:nvPr>
        </p:nvSpPr>
        <p:spPr>
          <a:xfrm>
            <a:off x="630936" y="639520"/>
            <a:ext cx="3429000" cy="1719072"/>
          </a:xfrm>
        </p:spPr>
        <p:txBody>
          <a:bodyPr anchor="b">
            <a:normAutofit/>
          </a:bodyPr>
          <a:lstStyle/>
          <a:p>
            <a:pPr algn="ctr"/>
            <a:r>
              <a:rPr lang="en-US" sz="5400" dirty="0"/>
              <a:t>Logistic Regression</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F426F484-09E7-C5DD-8779-DFE22FC34920}"/>
              </a:ext>
            </a:extLst>
          </p:cNvPr>
          <p:cNvSpPr txBox="1">
            <a:spLocks/>
          </p:cNvSpPr>
          <p:nvPr/>
        </p:nvSpPr>
        <p:spPr>
          <a:xfrm>
            <a:off x="6909944" y="3235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6" name="Picture 5" descr="A screenshot of a graph&#10;&#10;Description automatically generated">
            <a:extLst>
              <a:ext uri="{FF2B5EF4-FFF2-40B4-BE49-F238E27FC236}">
                <a16:creationId xmlns:a16="http://schemas.microsoft.com/office/drawing/2014/main" id="{5414675B-DAB9-4A34-475F-BC70A85BD043}"/>
              </a:ext>
            </a:extLst>
          </p:cNvPr>
          <p:cNvPicPr>
            <a:picLocks noChangeAspect="1"/>
          </p:cNvPicPr>
          <p:nvPr/>
        </p:nvPicPr>
        <p:blipFill>
          <a:blip r:embed="rId2"/>
          <a:stretch>
            <a:fillRect/>
          </a:stretch>
        </p:blipFill>
        <p:spPr>
          <a:xfrm>
            <a:off x="6557355" y="1291987"/>
            <a:ext cx="4902148" cy="1582058"/>
          </a:xfrm>
          <a:prstGeom prst="rect">
            <a:avLst/>
          </a:prstGeom>
        </p:spPr>
      </p:pic>
      <p:sp>
        <p:nvSpPr>
          <p:cNvPr id="7" name="TextBox 6">
            <a:extLst>
              <a:ext uri="{FF2B5EF4-FFF2-40B4-BE49-F238E27FC236}">
                <a16:creationId xmlns:a16="http://schemas.microsoft.com/office/drawing/2014/main" id="{C6634AEC-F2CE-4605-A547-033F1E350414}"/>
              </a:ext>
            </a:extLst>
          </p:cNvPr>
          <p:cNvSpPr txBox="1"/>
          <p:nvPr/>
        </p:nvSpPr>
        <p:spPr>
          <a:xfrm>
            <a:off x="7949306" y="820018"/>
            <a:ext cx="2436518" cy="461665"/>
          </a:xfrm>
          <a:prstGeom prst="rect">
            <a:avLst/>
          </a:prstGeom>
          <a:noFill/>
        </p:spPr>
        <p:txBody>
          <a:bodyPr wrap="square" rtlCol="0">
            <a:spAutoFit/>
          </a:bodyPr>
          <a:lstStyle/>
          <a:p>
            <a:pPr defTabSz="512064">
              <a:spcAft>
                <a:spcPts val="600"/>
              </a:spcAft>
            </a:pPr>
            <a:r>
              <a:rPr lang="en-US" sz="2400" kern="1200" dirty="0">
                <a:solidFill>
                  <a:schemeClr val="tx1"/>
                </a:solidFill>
                <a:latin typeface="+mn-lt"/>
                <a:ea typeface="+mn-ea"/>
                <a:cs typeface="+mn-cs"/>
              </a:rPr>
              <a:t>With Dummies</a:t>
            </a:r>
            <a:endParaRPr lang="en-US" sz="2400" dirty="0"/>
          </a:p>
        </p:txBody>
      </p:sp>
      <p:sp>
        <p:nvSpPr>
          <p:cNvPr id="8" name="TextBox 7">
            <a:extLst>
              <a:ext uri="{FF2B5EF4-FFF2-40B4-BE49-F238E27FC236}">
                <a16:creationId xmlns:a16="http://schemas.microsoft.com/office/drawing/2014/main" id="{501C1CD1-DE2B-B103-EBAD-E5CAF0495CCC}"/>
              </a:ext>
            </a:extLst>
          </p:cNvPr>
          <p:cNvSpPr txBox="1"/>
          <p:nvPr/>
        </p:nvSpPr>
        <p:spPr>
          <a:xfrm>
            <a:off x="7762357" y="3818711"/>
            <a:ext cx="3422530" cy="461665"/>
          </a:xfrm>
          <a:prstGeom prst="rect">
            <a:avLst/>
          </a:prstGeom>
          <a:noFill/>
        </p:spPr>
        <p:txBody>
          <a:bodyPr wrap="square" rtlCol="0">
            <a:spAutoFit/>
          </a:bodyPr>
          <a:lstStyle/>
          <a:p>
            <a:pPr defTabSz="512064">
              <a:spcAft>
                <a:spcPts val="600"/>
              </a:spcAft>
            </a:pPr>
            <a:r>
              <a:rPr lang="en-US" sz="2400" kern="1200" dirty="0">
                <a:solidFill>
                  <a:schemeClr val="tx1"/>
                </a:solidFill>
                <a:latin typeface="+mn-lt"/>
                <a:ea typeface="+mn-ea"/>
                <a:cs typeface="+mn-cs"/>
              </a:rPr>
              <a:t>Without Dummies</a:t>
            </a:r>
            <a:endParaRPr lang="en-US" sz="2400" dirty="0"/>
          </a:p>
        </p:txBody>
      </p:sp>
      <p:pic>
        <p:nvPicPr>
          <p:cNvPr id="10" name="Picture 9" descr="A screenshot of a graph&#10;&#10;Description automatically generated">
            <a:extLst>
              <a:ext uri="{FF2B5EF4-FFF2-40B4-BE49-F238E27FC236}">
                <a16:creationId xmlns:a16="http://schemas.microsoft.com/office/drawing/2014/main" id="{D92F928A-C220-ECD5-7C5A-8D38C8915997}"/>
              </a:ext>
            </a:extLst>
          </p:cNvPr>
          <p:cNvPicPr>
            <a:picLocks noChangeAspect="1"/>
          </p:cNvPicPr>
          <p:nvPr/>
        </p:nvPicPr>
        <p:blipFill>
          <a:blip r:embed="rId3"/>
          <a:stretch>
            <a:fillRect/>
          </a:stretch>
        </p:blipFill>
        <p:spPr>
          <a:xfrm>
            <a:off x="6317022" y="4266110"/>
            <a:ext cx="4867865" cy="1582057"/>
          </a:xfrm>
          <a:prstGeom prst="rect">
            <a:avLst/>
          </a:prstGeom>
        </p:spPr>
      </p:pic>
      <p:pic>
        <p:nvPicPr>
          <p:cNvPr id="5" name="Picture 4">
            <a:extLst>
              <a:ext uri="{FF2B5EF4-FFF2-40B4-BE49-F238E27FC236}">
                <a16:creationId xmlns:a16="http://schemas.microsoft.com/office/drawing/2014/main" id="{EC10E99B-B795-40BC-C75C-C0E1812E50C6}"/>
              </a:ext>
            </a:extLst>
          </p:cNvPr>
          <p:cNvPicPr>
            <a:picLocks noChangeAspect="1"/>
          </p:cNvPicPr>
          <p:nvPr/>
        </p:nvPicPr>
        <p:blipFill>
          <a:blip r:embed="rId4"/>
          <a:stretch>
            <a:fillRect/>
          </a:stretch>
        </p:blipFill>
        <p:spPr>
          <a:xfrm>
            <a:off x="643278" y="2645966"/>
            <a:ext cx="3692945" cy="3924660"/>
          </a:xfrm>
          <a:prstGeom prst="rect">
            <a:avLst/>
          </a:prstGeom>
        </p:spPr>
      </p:pic>
      <p:sp>
        <p:nvSpPr>
          <p:cNvPr id="9" name="TextBox 8">
            <a:extLst>
              <a:ext uri="{FF2B5EF4-FFF2-40B4-BE49-F238E27FC236}">
                <a16:creationId xmlns:a16="http://schemas.microsoft.com/office/drawing/2014/main" id="{AD9A7A91-2418-42E6-29F0-137D17E91825}"/>
              </a:ext>
            </a:extLst>
          </p:cNvPr>
          <p:cNvSpPr txBox="1"/>
          <p:nvPr/>
        </p:nvSpPr>
        <p:spPr>
          <a:xfrm>
            <a:off x="6833642" y="2983902"/>
            <a:ext cx="3219450" cy="400110"/>
          </a:xfrm>
          <a:prstGeom prst="rect">
            <a:avLst/>
          </a:prstGeom>
          <a:noFill/>
        </p:spPr>
        <p:txBody>
          <a:bodyPr wrap="square" rtlCol="0">
            <a:spAutoFit/>
          </a:bodyPr>
          <a:lstStyle/>
          <a:p>
            <a:r>
              <a:rPr lang="en-US" sz="1000" b="0" i="0" dirty="0">
                <a:solidFill>
                  <a:srgbClr val="000000"/>
                </a:solidFill>
                <a:effectLst/>
                <a:highlight>
                  <a:srgbClr val="FFFFFF"/>
                </a:highlight>
                <a:latin typeface="Helvetica Neue"/>
              </a:rPr>
              <a:t>The performance of our model has 76% accuracy, precision of 84% and recall of 81%.</a:t>
            </a:r>
            <a:endParaRPr lang="en-US" sz="1000" dirty="0"/>
          </a:p>
        </p:txBody>
      </p:sp>
      <p:sp>
        <p:nvSpPr>
          <p:cNvPr id="11" name="TextBox 10">
            <a:extLst>
              <a:ext uri="{FF2B5EF4-FFF2-40B4-BE49-F238E27FC236}">
                <a16:creationId xmlns:a16="http://schemas.microsoft.com/office/drawing/2014/main" id="{C976BBB5-E80C-B954-0C15-7AB854B80E9F}"/>
              </a:ext>
            </a:extLst>
          </p:cNvPr>
          <p:cNvSpPr txBox="1"/>
          <p:nvPr/>
        </p:nvSpPr>
        <p:spPr>
          <a:xfrm>
            <a:off x="6659778" y="5966893"/>
            <a:ext cx="4114614" cy="400110"/>
          </a:xfrm>
          <a:prstGeom prst="rect">
            <a:avLst/>
          </a:prstGeom>
          <a:noFill/>
        </p:spPr>
        <p:txBody>
          <a:bodyPr wrap="square" rtlCol="0">
            <a:spAutoFit/>
          </a:bodyPr>
          <a:lstStyle/>
          <a:p>
            <a:r>
              <a:rPr lang="en-US" sz="1000" b="0" i="0" dirty="0">
                <a:solidFill>
                  <a:srgbClr val="000000"/>
                </a:solidFill>
                <a:effectLst/>
                <a:highlight>
                  <a:srgbClr val="FFFFFF"/>
                </a:highlight>
                <a:latin typeface="Helvetica Neue"/>
              </a:rPr>
              <a:t>The performance of our model has an improvement after dropping the dummies columns 79% accuracy, precision of 84% and recall of 87%.</a:t>
            </a:r>
            <a:endParaRPr lang="en-US" dirty="0"/>
          </a:p>
        </p:txBody>
      </p:sp>
    </p:spTree>
    <p:extLst>
      <p:ext uri="{BB962C8B-B14F-4D97-AF65-F5344CB8AC3E}">
        <p14:creationId xmlns:p14="http://schemas.microsoft.com/office/powerpoint/2010/main" val="296145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3310DD-EDA3-1707-6FDE-ED46EA98773F}"/>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Decision Tree</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78C795-E3A4-0EB0-556C-4203B956FDA9}"/>
              </a:ext>
            </a:extLst>
          </p:cNvPr>
          <p:cNvPicPr>
            <a:picLocks noChangeAspect="1"/>
          </p:cNvPicPr>
          <p:nvPr/>
        </p:nvPicPr>
        <p:blipFill>
          <a:blip r:embed="rId2"/>
          <a:stretch>
            <a:fillRect/>
          </a:stretch>
        </p:blipFill>
        <p:spPr>
          <a:xfrm>
            <a:off x="320040" y="3174279"/>
            <a:ext cx="11548872" cy="3002706"/>
          </a:xfrm>
          <a:prstGeom prst="rect">
            <a:avLst/>
          </a:prstGeom>
        </p:spPr>
      </p:pic>
    </p:spTree>
    <p:extLst>
      <p:ext uri="{BB962C8B-B14F-4D97-AF65-F5344CB8AC3E}">
        <p14:creationId xmlns:p14="http://schemas.microsoft.com/office/powerpoint/2010/main" val="111549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355</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Helvetica Neue</vt:lpstr>
      <vt:lpstr>Times New Roman</vt:lpstr>
      <vt:lpstr>Office Theme</vt:lpstr>
      <vt:lpstr>Financial Loan Approval  Project 4 Group 1</vt:lpstr>
      <vt:lpstr>Purpose &amp; Overview</vt:lpstr>
      <vt:lpstr>PowerPoint Presentation</vt:lpstr>
      <vt:lpstr>Loan Approvals by Category</vt:lpstr>
      <vt:lpstr>Machine Learning Model</vt:lpstr>
      <vt:lpstr>Logistic Regression</vt:lpstr>
      <vt:lpstr>Decision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Tomas Echeverria</dc:creator>
  <cp:lastModifiedBy>maria villacreces</cp:lastModifiedBy>
  <cp:revision>3</cp:revision>
  <dcterms:created xsi:type="dcterms:W3CDTF">2024-07-10T23:30:40Z</dcterms:created>
  <dcterms:modified xsi:type="dcterms:W3CDTF">2024-07-11T22:27:12Z</dcterms:modified>
</cp:coreProperties>
</file>