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png" ContentType="image/pn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37831"/>
            <a:ext cx="334454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43755" y="9737831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foursquare.com/docs/api/troubleshooting/rate-limits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ist_of_areas_of_London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eafletjs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leafletjs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leafletjs.com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229" y="955769"/>
            <a:ext cx="487807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Capstone Project: The Battle of</a:t>
            </a:r>
            <a:r>
              <a:rPr dirty="0" sz="1650" spc="-1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Neighbourhoods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229" y="1670049"/>
            <a:ext cx="1137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By: Milena</a:t>
            </a:r>
            <a:r>
              <a:rPr dirty="0" sz="1050" spc="-8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Shehu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2298699"/>
            <a:ext cx="1893570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latin typeface="Arial"/>
                <a:cs typeface="Arial"/>
              </a:rPr>
              <a:t>Table </a:t>
            </a:r>
            <a:r>
              <a:rPr dirty="0" sz="1350" b="1">
                <a:latin typeface="Arial"/>
                <a:cs typeface="Arial"/>
              </a:rPr>
              <a:t>of</a:t>
            </a:r>
            <a:r>
              <a:rPr dirty="0" sz="1350" spc="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Contents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79400" algn="l"/>
              </a:tabLst>
            </a:pPr>
            <a:r>
              <a:rPr dirty="0" sz="1050">
                <a:latin typeface="Arial"/>
                <a:cs typeface="Arial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dirty="0" sz="1050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dirty="0" sz="1050">
                <a:latin typeface="Arial"/>
                <a:cs typeface="Arial"/>
              </a:rPr>
              <a:t>Methodology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dirty="0" sz="1050">
                <a:latin typeface="Arial"/>
                <a:cs typeface="Arial"/>
              </a:rPr>
              <a:t>Result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dirty="0" sz="1050">
                <a:latin typeface="Arial"/>
                <a:cs typeface="Arial"/>
              </a:rPr>
              <a:t>Discussion and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Conclusion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4356194"/>
            <a:ext cx="148018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1.</a:t>
            </a:r>
            <a:r>
              <a:rPr dirty="0" sz="1650" spc="-9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Introduction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29" y="5070473"/>
            <a:ext cx="6504305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1.1 Description of the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Problem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The population of London has grown considerably over the last decades. London is very diverse. It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represents  what is called the reflection of the old British Empire. In London, you can get fresh from food supplies from  Africa. One begins to wonder the </a:t>
            </a:r>
            <a:r>
              <a:rPr dirty="0" sz="1050" spc="-5">
                <a:latin typeface="Arial"/>
                <a:cs typeface="Arial"/>
              </a:rPr>
              <a:t>efficiency </a:t>
            </a:r>
            <a:r>
              <a:rPr dirty="0" sz="1050">
                <a:latin typeface="Arial"/>
                <a:cs typeface="Arial"/>
              </a:rPr>
              <a:t>of the supply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mechanism.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29" y="6632573"/>
            <a:ext cx="6531609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1.2 Discussion of the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Background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 b="1">
                <a:latin typeface="Arial"/>
                <a:cs typeface="Arial"/>
              </a:rPr>
              <a:t>Let's suppose </a:t>
            </a:r>
            <a:r>
              <a:rPr dirty="0" sz="1050">
                <a:latin typeface="Arial"/>
                <a:cs typeface="Arial"/>
              </a:rPr>
              <a:t>that a successful restaurant chain in Africa is looking to expand operation into Europe through  London. They want to create a high-end restaurant that comes with organic mix and </a:t>
            </a:r>
            <a:r>
              <a:rPr dirty="0" sz="1050" spc="-10">
                <a:latin typeface="Arial"/>
                <a:cs typeface="Arial"/>
              </a:rPr>
              <a:t>healthy. </a:t>
            </a:r>
            <a:r>
              <a:rPr dirty="0" sz="1050">
                <a:latin typeface="Arial"/>
                <a:cs typeface="Arial"/>
              </a:rPr>
              <a:t>Their target is</a:t>
            </a:r>
            <a:r>
              <a:rPr dirty="0" sz="1050" spc="-9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not  only </a:t>
            </a:r>
            <a:r>
              <a:rPr dirty="0" sz="1050" spc="-5">
                <a:latin typeface="Arial"/>
                <a:cs typeface="Arial"/>
              </a:rPr>
              <a:t>West </a:t>
            </a:r>
            <a:r>
              <a:rPr dirty="0" sz="1050">
                <a:latin typeface="Arial"/>
                <a:cs typeface="Arial"/>
              </a:rPr>
              <a:t>Africans, but they are pro-organic and healthy eating. </a:t>
            </a:r>
            <a:r>
              <a:rPr dirty="0" sz="1050" spc="-6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them every meal counts and counts as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"/>
                <a:cs typeface="Arial"/>
              </a:rPr>
              <a:t>royal when you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eat.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8394699"/>
            <a:ext cx="648970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1.3 </a:t>
            </a:r>
            <a:r>
              <a:rPr dirty="0" sz="1050" spc="-15" b="1">
                <a:latin typeface="Arial"/>
                <a:cs typeface="Arial"/>
              </a:rPr>
              <a:t>Target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Audience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Considering the diversity of London, there is a high multicultural sense. As such, in the search for an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high-end  African-inclined restaurant, there is a high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shortage.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965473"/>
            <a:ext cx="6540500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Now,data </a:t>
            </a:r>
            <a:r>
              <a:rPr dirty="0" sz="1050">
                <a:latin typeface="Arial"/>
                <a:cs typeface="Arial"/>
              </a:rPr>
              <a:t>is </a:t>
            </a:r>
            <a:r>
              <a:rPr dirty="0" sz="1050" spc="-15">
                <a:latin typeface="Arial"/>
                <a:cs typeface="Arial"/>
              </a:rPr>
              <a:t>ready. </a:t>
            </a:r>
            <a:r>
              <a:rPr dirty="0" sz="1050">
                <a:latin typeface="Arial"/>
                <a:cs typeface="Arial"/>
              </a:rPr>
              <a:t>df_se is the data we will focus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 b="1">
                <a:latin typeface="Arial"/>
                <a:cs typeface="Arial"/>
              </a:rPr>
              <a:t>Assumption 5: </a:t>
            </a:r>
            <a:r>
              <a:rPr dirty="0" sz="1050">
                <a:latin typeface="Arial"/>
                <a:cs typeface="Arial"/>
              </a:rPr>
              <a:t>This assumption will focus on the demography of London where there are predominantly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more  multicultural groups. The top 5 Black Africans are shown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5087835"/>
            <a:ext cx="5857875" cy="1571625"/>
          </a:xfrm>
          <a:custGeom>
            <a:avLst/>
            <a:gdLst/>
            <a:ahLst/>
            <a:cxnLst/>
            <a:rect l="l" t="t" r="r" b="b"/>
            <a:pathLst>
              <a:path w="5857875" h="1571625">
                <a:moveTo>
                  <a:pt x="0" y="15573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1557337"/>
                </a:lnTo>
                <a:lnTo>
                  <a:pt x="5857875" y="1559242"/>
                </a:lnTo>
                <a:lnTo>
                  <a:pt x="5857513" y="1561052"/>
                </a:lnTo>
                <a:lnTo>
                  <a:pt x="5856789" y="1562766"/>
                </a:lnTo>
                <a:lnTo>
                  <a:pt x="5856065" y="1564576"/>
                </a:lnTo>
                <a:lnTo>
                  <a:pt x="5849054" y="1570481"/>
                </a:lnTo>
                <a:lnTo>
                  <a:pt x="5847302" y="1571243"/>
                </a:lnTo>
                <a:lnTo>
                  <a:pt x="5845482" y="1571625"/>
                </a:lnTo>
                <a:lnTo>
                  <a:pt x="5843587" y="1571625"/>
                </a:lnTo>
                <a:lnTo>
                  <a:pt x="14287" y="1571625"/>
                </a:lnTo>
                <a:lnTo>
                  <a:pt x="12392" y="1571625"/>
                </a:lnTo>
                <a:lnTo>
                  <a:pt x="10572" y="1571243"/>
                </a:lnTo>
                <a:lnTo>
                  <a:pt x="8820" y="1570481"/>
                </a:lnTo>
                <a:lnTo>
                  <a:pt x="7067" y="1569815"/>
                </a:lnTo>
                <a:lnTo>
                  <a:pt x="1085" y="1562766"/>
                </a:lnTo>
                <a:lnTo>
                  <a:pt x="361" y="1561052"/>
                </a:lnTo>
                <a:lnTo>
                  <a:pt x="0" y="1559242"/>
                </a:lnTo>
                <a:lnTo>
                  <a:pt x="0" y="15573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1769" y="5117998"/>
            <a:ext cx="5836285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demograph_link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9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'https://en.wikipedia.org/wiki/Demography_of_London'</a:t>
            </a:r>
            <a:endParaRPr sz="1050">
              <a:latin typeface="Arial"/>
              <a:cs typeface="Arial"/>
            </a:endParaRPr>
          </a:p>
          <a:p>
            <a:pPr marL="47625" marR="62230">
              <a:lnSpc>
                <a:spcPct val="101200"/>
              </a:lnSpc>
            </a:pP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'User-Agent'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'Mozilla/5.0 </a:t>
            </a:r>
            <a:r>
              <a:rPr dirty="0" sz="1050">
                <a:solidFill>
                  <a:srgbClr val="B92020"/>
                </a:solidFill>
                <a:latin typeface="Arial"/>
                <a:cs typeface="Arial"/>
              </a:rPr>
              <a:t>(Windows </a:t>
            </a:r>
            <a:r>
              <a:rPr dirty="0" sz="1050" spc="-125">
                <a:solidFill>
                  <a:srgbClr val="B92020"/>
                </a:solidFill>
                <a:latin typeface="Arial"/>
                <a:cs typeface="Arial"/>
              </a:rPr>
              <a:t>NT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10.0; </a:t>
            </a:r>
            <a:r>
              <a:rPr dirty="0" sz="1050" spc="30">
                <a:solidFill>
                  <a:srgbClr val="B92020"/>
                </a:solidFill>
                <a:latin typeface="Arial"/>
                <a:cs typeface="Arial"/>
              </a:rPr>
              <a:t>Win64;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x64;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rv:64.0) </a:t>
            </a:r>
            <a:r>
              <a:rPr dirty="0" sz="1050" spc="-240">
                <a:solidFill>
                  <a:srgbClr val="B92020"/>
                </a:solidFill>
                <a:latin typeface="Arial"/>
                <a:cs typeface="Arial"/>
              </a:rPr>
              <a:t>G  </a:t>
            </a:r>
            <a:r>
              <a:rPr dirty="0" sz="1050" spc="20">
                <a:solidFill>
                  <a:srgbClr val="B92020"/>
                </a:solidFill>
                <a:latin typeface="Arial"/>
                <a:cs typeface="Arial"/>
              </a:rPr>
              <a:t>ecko/20100101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Firefox/64.0'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7625" marR="1089025">
              <a:lnSpc>
                <a:spcPct val="101200"/>
              </a:lnSpc>
            </a:pP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demograph_page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get(demograph_link, 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headers)  </a:t>
            </a:r>
            <a:r>
              <a:rPr dirty="0" sz="1050" spc="5">
                <a:solidFill>
                  <a:srgbClr val="333333"/>
                </a:solidFill>
                <a:latin typeface="Arial"/>
                <a:cs typeface="Arial"/>
              </a:rPr>
              <a:t>soup1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BeautifulSoup(demograph_page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content,</a:t>
            </a:r>
            <a:r>
              <a:rPr dirty="0" sz="1050" spc="3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'html.parser'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 marR="942975">
              <a:lnSpc>
                <a:spcPct val="101200"/>
              </a:lnSpc>
            </a:pP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table1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soup1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find(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'table'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'class'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'wikitable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sortable'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})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tbody 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rows1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table1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'tr'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[i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3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32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32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-1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rows1[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'th'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68229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6783285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1769" y="682297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75087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7469085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8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8"/>
                </a:lnTo>
                <a:lnTo>
                  <a:pt x="8820" y="284606"/>
                </a:lnTo>
                <a:lnTo>
                  <a:pt x="7067" y="283940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31769" y="750877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demo_london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DataFrame(columns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columns1)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281" y="79088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0811" y="787866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31769" y="790882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793037"/>
          <a:ext cx="3471545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857885"/>
                <a:gridCol w="1066800"/>
                <a:gridCol w="635635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Out[87]: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Crossness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64281" y="70991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Out[89]: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7108723"/>
            <a:ext cx="471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5">
                <a:latin typeface="Arial"/>
                <a:cs typeface="Arial"/>
              </a:rPr>
              <a:t>['Local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65">
                <a:latin typeface="Arial"/>
                <a:cs typeface="Arial"/>
              </a:rPr>
              <a:t>authority',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55">
                <a:latin typeface="Arial"/>
                <a:cs typeface="Arial"/>
              </a:rPr>
              <a:t>'White',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40">
                <a:latin typeface="Arial"/>
                <a:cs typeface="Arial"/>
              </a:rPr>
              <a:t>'Mixed',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'Asian',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65">
                <a:latin typeface="Arial"/>
                <a:cs typeface="Arial"/>
              </a:rPr>
              <a:t>'Black',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60">
                <a:latin typeface="Arial"/>
                <a:cs typeface="Arial"/>
              </a:rPr>
              <a:t>'Other']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281" y="8171713"/>
            <a:ext cx="3881120" cy="3473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Out[91]:</a:t>
            </a:r>
            <a:endParaRPr sz="1050">
              <a:latin typeface="Arial"/>
              <a:cs typeface="Arial"/>
            </a:endParaRPr>
          </a:p>
          <a:p>
            <a:pPr marL="88646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Local authority White Mixed Asian Black</a:t>
            </a:r>
            <a:r>
              <a:rPr dirty="0" sz="900" spc="15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3187" y="8569223"/>
            <a:ext cx="3219450" cy="9525"/>
          </a:xfrm>
          <a:custGeom>
            <a:avLst/>
            <a:gdLst/>
            <a:ahLst/>
            <a:cxnLst/>
            <a:rect l="l" t="t" r="r" b="b"/>
            <a:pathLst>
              <a:path w="3219450" h="9525">
                <a:moveTo>
                  <a:pt x="3219450" y="0"/>
                </a:moveTo>
                <a:lnTo>
                  <a:pt x="3219450" y="0"/>
                </a:lnTo>
                <a:lnTo>
                  <a:pt x="0" y="0"/>
                </a:lnTo>
                <a:lnTo>
                  <a:pt x="0" y="9525"/>
                </a:lnTo>
                <a:lnTo>
                  <a:pt x="3219450" y="9525"/>
                </a:lnTo>
                <a:lnTo>
                  <a:pt x="3219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466975"/>
          </a:xfrm>
          <a:custGeom>
            <a:avLst/>
            <a:gdLst/>
            <a:ahLst/>
            <a:cxnLst/>
            <a:rect l="l" t="t" r="r" b="b"/>
            <a:pathLst>
              <a:path w="5857875" h="2466975">
                <a:moveTo>
                  <a:pt x="0" y="24526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452687"/>
                </a:lnTo>
                <a:lnTo>
                  <a:pt x="5857875" y="2454592"/>
                </a:lnTo>
                <a:lnTo>
                  <a:pt x="5857513" y="2456497"/>
                </a:lnTo>
                <a:lnTo>
                  <a:pt x="5856789" y="2458402"/>
                </a:lnTo>
                <a:lnTo>
                  <a:pt x="5856065" y="2460307"/>
                </a:lnTo>
                <a:lnTo>
                  <a:pt x="5855027" y="2461259"/>
                </a:lnTo>
                <a:lnTo>
                  <a:pt x="5853693" y="2463165"/>
                </a:lnTo>
                <a:lnTo>
                  <a:pt x="5852350" y="2464117"/>
                </a:lnTo>
                <a:lnTo>
                  <a:pt x="5850807" y="2465069"/>
                </a:lnTo>
                <a:lnTo>
                  <a:pt x="5849054" y="2466022"/>
                </a:lnTo>
                <a:lnTo>
                  <a:pt x="5847302" y="2466975"/>
                </a:lnTo>
                <a:lnTo>
                  <a:pt x="10572" y="2466975"/>
                </a:lnTo>
                <a:lnTo>
                  <a:pt x="8820" y="2466022"/>
                </a:lnTo>
                <a:lnTo>
                  <a:pt x="7067" y="2465069"/>
                </a:lnTo>
                <a:lnTo>
                  <a:pt x="5524" y="2464117"/>
                </a:lnTo>
                <a:lnTo>
                  <a:pt x="4181" y="2463165"/>
                </a:lnTo>
                <a:lnTo>
                  <a:pt x="2847" y="2461259"/>
                </a:lnTo>
                <a:lnTo>
                  <a:pt x="1809" y="2460307"/>
                </a:lnTo>
                <a:lnTo>
                  <a:pt x="1085" y="2458402"/>
                </a:lnTo>
                <a:lnTo>
                  <a:pt x="361" y="2456497"/>
                </a:lnTo>
                <a:lnTo>
                  <a:pt x="0" y="2454592"/>
                </a:lnTo>
                <a:lnTo>
                  <a:pt x="0" y="24526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j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85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(rows1)):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tds1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rows1[j]</a:t>
            </a:r>
            <a:r>
              <a:rPr dirty="0" sz="1050" spc="1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75">
                <a:solidFill>
                  <a:srgbClr val="B92020"/>
                </a:solidFill>
                <a:latin typeface="Arial"/>
                <a:cs typeface="Arial"/>
              </a:rPr>
              <a:t>'td'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dirty="0" sz="1050" spc="254" b="1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dirty="0" sz="1050" spc="12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(tds1)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7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algn="r" marR="64769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values1 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 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[tds1[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text, tds1[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509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31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31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1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  <a:p>
            <a:pPr algn="r" marR="64769">
              <a:lnSpc>
                <a:spcPct val="100000"/>
              </a:lnSpc>
              <a:spcBef>
                <a:spcPts val="15"/>
              </a:spcBef>
            </a:pP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eplace(</a:t>
            </a:r>
            <a:r>
              <a:rPr dirty="0" sz="1050" spc="17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7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7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7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text,  tds1[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'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29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95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))]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dirty="0" sz="1050" spc="105" b="1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values1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[td1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9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td1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6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td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s1]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47625" marR="63500" indent="586105">
              <a:lnSpc>
                <a:spcPct val="101200"/>
              </a:lnSpc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demo_london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append(pd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Series(values1,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columns1), 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ignore_index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281" y="30510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0209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demo_london[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demo_london[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astype(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'float'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34606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3420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demo_london_sorted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sort_values(by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ascending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38606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38210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demo_london_sorted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29" y="6087643"/>
            <a:ext cx="66186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Assumption 6: </a:t>
            </a:r>
            <a:r>
              <a:rPr dirty="0" sz="1050">
                <a:latin typeface="Arial"/>
                <a:cs typeface="Arial"/>
              </a:rPr>
              <a:t>Our next assumption will be based on the top 5 areas will significantly high "Black", "Mixed"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  other races. These leaves us with Lewisham, Southwark, Lambeth, Hackney and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Croydon.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5231" y="4183937"/>
          <a:ext cx="408114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248920"/>
                <a:gridCol w="939165"/>
                <a:gridCol w="431164"/>
                <a:gridCol w="443864"/>
                <a:gridCol w="431164"/>
                <a:gridCol w="427989"/>
                <a:gridCol w="426085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Out[95]: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Local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authority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White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Mixed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Asian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Black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53.5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9.3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27.2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9.4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26.9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57.1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25.9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Hackney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54.7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23.1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55.1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16.4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1.8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231" y="450137"/>
          <a:ext cx="5719445" cy="895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101090"/>
                <a:gridCol w="2004695"/>
                <a:gridCol w="1247775"/>
                <a:gridCol w="636270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Out[96]: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Crossness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Crystal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25" b="1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Eltham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Falconwood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Forest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Gipsy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Gipsy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Grove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Herne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Hither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Honor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Horn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Kennington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Kidbrooke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Beckenham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Longlands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Maze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3199" y="426650"/>
          <a:ext cx="4991100" cy="905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595"/>
                <a:gridCol w="1244600"/>
                <a:gridCol w="636270"/>
              </a:tblGrid>
              <a:tr h="193960">
                <a:tc>
                  <a:txBody>
                    <a:bodyPr/>
                    <a:lstStyle/>
                    <a:p>
                      <a:pPr algn="r" marR="5715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3806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35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Middle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869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36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Mottingham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250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37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679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38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Eltham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39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203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7489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187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076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6536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45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Penge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46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Plumstead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933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47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647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48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1457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49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Shooter's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425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1964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South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949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393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10363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Bexleyheath (also Bexley New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Town)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55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Surrey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56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Sydenham (also Lower Sydenham, Upper</a:t>
                      </a:r>
                      <a:r>
                        <a:rPr dirty="0" sz="9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Sydenham)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472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57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Sydenham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472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58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Sydenham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59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Thamesmead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Thamesmead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841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61	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Tulse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841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62	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Tulse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18376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Upper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206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64	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3555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65	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Well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Hall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187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66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8950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67	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West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9893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68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Blackheath Royal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Standard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9893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69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Blackheath Royal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Standard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algn="r" marR="57150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223710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70	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West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3199" y="187424"/>
          <a:ext cx="4991100" cy="260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840"/>
                <a:gridCol w="2533015"/>
                <a:gridCol w="689610"/>
                <a:gridCol w="636904"/>
              </a:tblGrid>
              <a:tr h="433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63600">
                        <a:lnSpc>
                          <a:spcPts val="88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Neighborhoods in London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Week2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815340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539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52069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12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Westcombe</a:t>
                      </a:r>
                      <a:r>
                        <a:rPr dirty="0" sz="9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oolwich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Charlton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7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Anerley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1214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281" y="30605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[44]: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30209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220979">
              <a:lnSpc>
                <a:spcPct val="101200"/>
              </a:lnSpc>
              <a:spcBef>
                <a:spcPts val="39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df_se_top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df_se[df_se[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isin([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'Southwark'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'Lambeth'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'Hackney'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'Croydon'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])]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9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36225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[45]: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582885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df_se_top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7371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[47]: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5706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565798"/>
            <a:ext cx="391350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 b="1">
                <a:latin typeface="Arial"/>
                <a:cs typeface="Arial"/>
              </a:rPr>
              <a:t>We </a:t>
            </a:r>
            <a:r>
              <a:rPr dirty="0" sz="1050" b="1">
                <a:latin typeface="Arial"/>
                <a:cs typeface="Arial"/>
              </a:rPr>
              <a:t>have our working dataframe to be df_se_top to work</a:t>
            </a:r>
            <a:r>
              <a:rPr dirty="0" sz="1050" spc="-9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with.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7232548"/>
            <a:ext cx="6616065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Dataset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2: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In obtaining the location data of the locations, the Geocoder package is used with the arcgis_geocoder to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obtain  the latitude and longitude of the needed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locations.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5231" y="3945812"/>
          <a:ext cx="298577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975"/>
                <a:gridCol w="779145"/>
                <a:gridCol w="660400"/>
                <a:gridCol w="636269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Out[45]: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4281" y="60228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Out[47]: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603239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latin typeface="Arial"/>
                <a:cs typeface="Arial"/>
              </a:rPr>
              <a:t>(80,</a:t>
            </a:r>
            <a:r>
              <a:rPr dirty="0" sz="1050" spc="195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3)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[48]: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571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Geocoder </a:t>
            </a:r>
            <a:r>
              <a:rPr dirty="0" sz="1050" spc="145" i="1">
                <a:solidFill>
                  <a:srgbClr val="408080"/>
                </a:solidFill>
                <a:latin typeface="Arial"/>
                <a:cs typeface="Arial"/>
              </a:rPr>
              <a:t>starts</a:t>
            </a:r>
            <a:r>
              <a:rPr dirty="0" sz="1050" spc="27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here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Defining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function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use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--&gt;</a:t>
            </a:r>
            <a:r>
              <a:rPr dirty="0" sz="1050" spc="-2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85" i="1">
                <a:solidFill>
                  <a:srgbClr val="408080"/>
                </a:solidFill>
                <a:latin typeface="Arial"/>
                <a:cs typeface="Arial"/>
              </a:rPr>
              <a:t>get_latlng()'''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0000FF"/>
                </a:solidFill>
                <a:latin typeface="Arial"/>
                <a:cs typeface="Arial"/>
              </a:rPr>
              <a:t>get_latlng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(arcgis_geocoder):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Initialize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Location </a:t>
            </a:r>
            <a:r>
              <a:rPr dirty="0" sz="1050" spc="225" i="1">
                <a:solidFill>
                  <a:srgbClr val="408080"/>
                </a:solidFill>
                <a:latin typeface="Arial"/>
                <a:cs typeface="Arial"/>
              </a:rPr>
              <a:t>(lat.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long.) to</a:t>
            </a:r>
            <a:r>
              <a:rPr dirty="0" sz="1050" spc="23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"None"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lat_lng_coords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-80" b="1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2390" indent="292735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While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loop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helps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continous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run </a:t>
            </a:r>
            <a:r>
              <a:rPr dirty="0" sz="1050" spc="190" i="1">
                <a:solidFill>
                  <a:srgbClr val="408080"/>
                </a:solidFill>
                <a:latin typeface="Arial"/>
                <a:cs typeface="Arial"/>
              </a:rPr>
              <a:t>until </a:t>
            </a:r>
            <a:r>
              <a:rPr dirty="0" sz="1050" spc="225" i="1">
                <a:solidFill>
                  <a:srgbClr val="408080"/>
                </a:solidFill>
                <a:latin typeface="Arial"/>
                <a:cs typeface="Arial"/>
              </a:rPr>
              <a:t>all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location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coordi 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nates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are</a:t>
            </a:r>
            <a:r>
              <a:rPr dirty="0" sz="1050" spc="14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geocoded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85" b="1">
                <a:solidFill>
                  <a:srgbClr val="008000"/>
                </a:solidFill>
                <a:latin typeface="Arial"/>
                <a:cs typeface="Arial"/>
              </a:rPr>
              <a:t>while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(lat_lng_coords </a:t>
            </a:r>
            <a:r>
              <a:rPr dirty="0" sz="1050" spc="135" b="1">
                <a:solidFill>
                  <a:srgbClr val="7216AB"/>
                </a:solidFill>
                <a:latin typeface="Arial"/>
                <a:cs typeface="Arial"/>
              </a:rPr>
              <a:t>is</a:t>
            </a:r>
            <a:r>
              <a:rPr dirty="0" sz="1050" spc="9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arcgis(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1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London,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United</a:t>
            </a:r>
            <a:r>
              <a:rPr dirty="0" sz="1050" spc="-10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B92020"/>
                </a:solidFill>
                <a:latin typeface="Arial"/>
                <a:cs typeface="Arial"/>
              </a:rPr>
              <a:t>Kingdom'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format(arcgis_geocode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r))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lat_lng_coords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latlng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lat_lng_coords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Geocoder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ends</a:t>
            </a:r>
            <a:r>
              <a:rPr dirty="0" sz="1050" spc="27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here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3298723"/>
            <a:ext cx="33318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Arial"/>
                <a:cs typeface="Arial"/>
              </a:rPr>
              <a:t>Testing </a:t>
            </a:r>
            <a:r>
              <a:rPr dirty="0" sz="1050">
                <a:latin typeface="Arial"/>
                <a:cs typeface="Arial"/>
              </a:rPr>
              <a:t>the function above for a sample postcode -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SE2.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1" y="37178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[49]: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6781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3885565">
              <a:lnSpc>
                <a:spcPct val="101200"/>
              </a:lnSpc>
              <a:spcBef>
                <a:spcPts val="395"/>
              </a:spcBef>
            </a:pP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sample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get_latlng(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'SE2'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29" y="4165498"/>
            <a:ext cx="4859020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baseline="2645" sz="1575" spc="165">
                <a:solidFill>
                  <a:srgbClr val="D84215"/>
                </a:solidFill>
                <a:latin typeface="Arial"/>
                <a:cs typeface="Arial"/>
              </a:rPr>
              <a:t>Out[49]: </a:t>
            </a:r>
            <a:r>
              <a:rPr dirty="0" sz="1050" spc="35">
                <a:latin typeface="Arial"/>
                <a:cs typeface="Arial"/>
              </a:rPr>
              <a:t>[51.492450000000076,</a:t>
            </a:r>
            <a:r>
              <a:rPr dirty="0" sz="1050" spc="31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0.12127000000003818]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And reverse geocoding this, using the geocodefarm </a:t>
            </a:r>
            <a:r>
              <a:rPr dirty="0" sz="1050" spc="-10">
                <a:latin typeface="Arial"/>
                <a:cs typeface="Arial"/>
              </a:rPr>
              <a:t>geocoder, </a:t>
            </a:r>
            <a:r>
              <a:rPr dirty="0" sz="1050">
                <a:latin typeface="Arial"/>
                <a:cs typeface="Arial"/>
              </a:rPr>
              <a:t>gives the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following: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50878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8419" marR="1906905">
              <a:lnSpc>
                <a:spcPct val="101200"/>
              </a:lnSpc>
              <a:spcBef>
                <a:spcPts val="320"/>
              </a:spcBef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gg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geocodefarm(sample,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'reverse'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gg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229" y="6270523"/>
            <a:ext cx="62376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So, we are certain that the geocoder works fine. So we proceed to applying it to our dataframe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df_se_top.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66896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6649935"/>
            <a:ext cx="5857875" cy="14097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time()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postal_codes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df_se_top[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147320">
              <a:lnSpc>
                <a:spcPct val="101200"/>
              </a:lnSpc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coordinates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[get_latlng(postal_code)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postal_code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postal_codes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tolist  </a:t>
            </a:r>
            <a:r>
              <a:rPr dirty="0" sz="1050" spc="245">
                <a:solidFill>
                  <a:srgbClr val="333333"/>
                </a:solidFill>
                <a:latin typeface="Arial"/>
                <a:cs typeface="Arial"/>
              </a:rPr>
              <a:t>()]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end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time()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"Time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execution: </a:t>
            </a:r>
            <a:r>
              <a:rPr dirty="0" sz="1050" spc="240">
                <a:solidFill>
                  <a:srgbClr val="B92020"/>
                </a:solidFill>
                <a:latin typeface="Arial"/>
                <a:cs typeface="Arial"/>
              </a:rPr>
              <a:t>"</a:t>
            </a:r>
            <a:r>
              <a:rPr dirty="0" sz="1050" spc="24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end </a:t>
            </a:r>
            <a:r>
              <a:rPr dirty="0" sz="1050" spc="225">
                <a:solidFill>
                  <a:srgbClr val="666666"/>
                </a:solidFill>
                <a:latin typeface="Arial"/>
                <a:cs typeface="Arial"/>
              </a:rPr>
              <a:t>- 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start,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"seconds"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29" y="8108848"/>
            <a:ext cx="6668134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735">
              <a:lnSpc>
                <a:spcPct val="100000"/>
              </a:lnSpc>
              <a:spcBef>
                <a:spcPts val="100"/>
              </a:spcBef>
              <a:tabLst>
                <a:tab pos="2393950" algn="l"/>
              </a:tabLst>
            </a:pPr>
            <a:r>
              <a:rPr dirty="0" sz="1050" spc="-10">
                <a:latin typeface="Arial"/>
                <a:cs typeface="Arial"/>
              </a:rPr>
              <a:t>Time 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of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 spc="95">
                <a:latin typeface="Arial"/>
                <a:cs typeface="Arial"/>
              </a:rPr>
              <a:t>execution:	</a:t>
            </a:r>
            <a:r>
              <a:rPr dirty="0" sz="1050" spc="5">
                <a:latin typeface="Arial"/>
                <a:cs typeface="Arial"/>
              </a:rPr>
              <a:t>23.727686405181885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seconds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Then we proceed to store the location data - latitude and longitude as follows. The obtained coordinates are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then  joined to df_se_topto create new data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frame.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281" y="55561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Out[50]: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5565673"/>
            <a:ext cx="5671185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30">
                <a:latin typeface="Arial"/>
                <a:cs typeface="Arial"/>
              </a:rPr>
              <a:t>&lt;[OK] </a:t>
            </a:r>
            <a:r>
              <a:rPr dirty="0" sz="1050" spc="-5">
                <a:latin typeface="Arial"/>
                <a:cs typeface="Arial"/>
              </a:rPr>
              <a:t>Geocodefarm </a:t>
            </a:r>
            <a:r>
              <a:rPr dirty="0" sz="1050" spc="225">
                <a:latin typeface="Arial"/>
                <a:cs typeface="Arial"/>
              </a:rPr>
              <a:t>- </a:t>
            </a:r>
            <a:r>
              <a:rPr dirty="0" sz="1050" spc="15">
                <a:latin typeface="Arial"/>
                <a:cs typeface="Arial"/>
              </a:rPr>
              <a:t>Reverse </a:t>
            </a:r>
            <a:r>
              <a:rPr dirty="0" sz="1050" spc="50">
                <a:latin typeface="Arial"/>
                <a:cs typeface="Arial"/>
              </a:rPr>
              <a:t>[Harrow </a:t>
            </a:r>
            <a:r>
              <a:rPr dirty="0" sz="1050" spc="-20">
                <a:latin typeface="Arial"/>
                <a:cs typeface="Arial"/>
              </a:rPr>
              <a:t>Manor </a:t>
            </a:r>
            <a:r>
              <a:rPr dirty="0" sz="1050" spc="-25">
                <a:latin typeface="Arial"/>
                <a:cs typeface="Arial"/>
              </a:rPr>
              <a:t>Way, </a:t>
            </a:r>
            <a:r>
              <a:rPr dirty="0" sz="1050" spc="35">
                <a:latin typeface="Arial"/>
                <a:cs typeface="Arial"/>
              </a:rPr>
              <a:t>London, </a:t>
            </a:r>
            <a:r>
              <a:rPr dirty="0" sz="1050" spc="-85">
                <a:latin typeface="Arial"/>
                <a:cs typeface="Arial"/>
              </a:rPr>
              <a:t>SE2 </a:t>
            </a:r>
            <a:r>
              <a:rPr dirty="0" sz="1050" spc="-65">
                <a:latin typeface="Arial"/>
                <a:cs typeface="Arial"/>
              </a:rPr>
              <a:t>9SW, </a:t>
            </a:r>
            <a:r>
              <a:rPr dirty="0" sz="1050" spc="70">
                <a:latin typeface="Arial"/>
                <a:cs typeface="Arial"/>
              </a:rPr>
              <a:t>United </a:t>
            </a:r>
            <a:r>
              <a:rPr dirty="0" sz="1050" spc="30">
                <a:latin typeface="Arial"/>
                <a:cs typeface="Arial"/>
              </a:rPr>
              <a:t>Kingdo  </a:t>
            </a:r>
            <a:r>
              <a:rPr dirty="0" sz="1050" spc="-20">
                <a:latin typeface="Arial"/>
                <a:cs typeface="Arial"/>
              </a:rPr>
              <a:t>m]&gt;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15144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df_se_loc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df_se_top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2390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3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obtained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coordinates </a:t>
            </a:r>
            <a:r>
              <a:rPr dirty="0" sz="1050" spc="160" i="1">
                <a:solidFill>
                  <a:srgbClr val="408080"/>
                </a:solidFill>
                <a:latin typeface="Arial"/>
                <a:cs typeface="Arial"/>
              </a:rPr>
              <a:t>(latitude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longitude)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are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joined with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datafr  </a:t>
            </a:r>
            <a:r>
              <a:rPr dirty="0" sz="1050" spc="-105" i="1">
                <a:solidFill>
                  <a:srgbClr val="408080"/>
                </a:solidFill>
                <a:latin typeface="Arial"/>
                <a:cs typeface="Arial"/>
              </a:rPr>
              <a:t>ame 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as</a:t>
            </a:r>
            <a:r>
              <a:rPr dirty="0" sz="1050" spc="29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30" i="1">
                <a:solidFill>
                  <a:srgbClr val="408080"/>
                </a:solidFill>
                <a:latin typeface="Arial"/>
                <a:cs typeface="Arial"/>
              </a:rPr>
              <a:t>shown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df_se_coordinates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DataFrame(coordinates,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'Longitud  </a:t>
            </a:r>
            <a:r>
              <a:rPr dirty="0" sz="1050" spc="215">
                <a:solidFill>
                  <a:srgbClr val="B92020"/>
                </a:solidFill>
                <a:latin typeface="Arial"/>
                <a:cs typeface="Arial"/>
              </a:rPr>
              <a:t>e'</a:t>
            </a:r>
            <a:r>
              <a:rPr dirty="0" sz="1050" spc="215">
                <a:solidFill>
                  <a:srgbClr val="333333"/>
                </a:solidFill>
                <a:latin typeface="Arial"/>
                <a:cs typeface="Arial"/>
              </a:rPr>
              <a:t>])</a:t>
            </a:r>
            <a:endParaRPr sz="1050">
              <a:latin typeface="Arial"/>
              <a:cs typeface="Arial"/>
            </a:endParaRPr>
          </a:p>
          <a:p>
            <a:pPr marL="58419" marR="1759585">
              <a:lnSpc>
                <a:spcPct val="101200"/>
              </a:lnSpc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df_se_loc[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df_se_coordinates[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  df_se_loc[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df_se_coordinates[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20985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20684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2226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182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'SELondonLocationsCoordinates.csv'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6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46226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4583010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229" y="5556148"/>
            <a:ext cx="6523990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Dataset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3: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Single Neighbourhood — An initial exploration of a single Neighbourhood within the London area was done to  examine the Foursquare </a:t>
            </a:r>
            <a:r>
              <a:rPr dirty="0" sz="1050" spc="-10">
                <a:latin typeface="Arial"/>
                <a:cs typeface="Arial"/>
              </a:rPr>
              <a:t>workability. </a:t>
            </a:r>
            <a:r>
              <a:rPr dirty="0" sz="1050">
                <a:latin typeface="Arial"/>
                <a:cs typeface="Arial"/>
              </a:rPr>
              <a:t>The Lewisham Borough postcode SE13 and Location - Lewisham is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used  for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this.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68801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684043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Resets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current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index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</a:t>
            </a:r>
            <a:r>
              <a:rPr dirty="0" sz="1050" spc="18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new</a:t>
            </a:r>
            <a:endParaRPr sz="1050">
              <a:latin typeface="Arial"/>
              <a:cs typeface="Arial"/>
            </a:endParaRPr>
          </a:p>
          <a:p>
            <a:pPr marL="58419" marR="1760220">
              <a:lnSpc>
                <a:spcPct val="1012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se_df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reset_index()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'index'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axis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loc[se_df[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29" y="8470798"/>
            <a:ext cx="42633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5">
                <a:latin typeface="Arial"/>
                <a:cs typeface="Arial"/>
              </a:rPr>
              <a:t>Now, </a:t>
            </a:r>
            <a:r>
              <a:rPr dirty="0" sz="1050" spc="-5">
                <a:latin typeface="Arial"/>
                <a:cs typeface="Arial"/>
              </a:rPr>
              <a:t>let’s </a:t>
            </a:r>
            <a:r>
              <a:rPr dirty="0" sz="1050">
                <a:latin typeface="Arial"/>
                <a:cs typeface="Arial"/>
              </a:rPr>
              <a:t>use the Lewisham with the index location 20 as shown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45231" y="2431337"/>
          <a:ext cx="425259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975"/>
                <a:gridCol w="779145"/>
                <a:gridCol w="660400"/>
                <a:gridCol w="638175"/>
                <a:gridCol w="595630"/>
                <a:gridCol w="669925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Out[53]: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51.48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-0.02467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-0.08897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51.45256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-0.07076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64281" y="48989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Out[55]: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490844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latin typeface="Arial"/>
                <a:cs typeface="Arial"/>
              </a:rPr>
              <a:t>(46,</a:t>
            </a:r>
            <a:r>
              <a:rPr dirty="0" sz="1050" spc="195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5)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3187" y="7864385"/>
            <a:ext cx="3429000" cy="9525"/>
          </a:xfrm>
          <a:custGeom>
            <a:avLst/>
            <a:gdLst/>
            <a:ahLst/>
            <a:cxnLst/>
            <a:rect l="l" t="t" r="r" b="b"/>
            <a:pathLst>
              <a:path w="3429000" h="9525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9525"/>
                </a:lnTo>
                <a:lnTo>
                  <a:pt x="3429000" y="9525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4281" y="7466863"/>
            <a:ext cx="4090670" cy="60452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Out[56]:</a:t>
            </a:r>
            <a:endParaRPr sz="1050">
              <a:latin typeface="Arial"/>
              <a:cs typeface="Arial"/>
            </a:endParaRPr>
          </a:p>
          <a:p>
            <a:pPr marL="1057910">
              <a:lnSpc>
                <a:spcPct val="100000"/>
              </a:lnSpc>
              <a:spcBef>
                <a:spcPts val="90"/>
              </a:spcBef>
              <a:tabLst>
                <a:tab pos="1696085" algn="l"/>
                <a:tab pos="2966085" algn="l"/>
              </a:tabLst>
            </a:pPr>
            <a:r>
              <a:rPr dirty="0" sz="900" b="1">
                <a:latin typeface="Arial"/>
                <a:cs typeface="Arial"/>
              </a:rPr>
              <a:t>Location	Borough  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Postcode	Latitude  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  <a:tabLst>
                <a:tab pos="2531110" algn="l"/>
                <a:tab pos="3625850" algn="l"/>
              </a:tabLst>
            </a:pPr>
            <a:r>
              <a:rPr dirty="0" sz="900" b="1">
                <a:latin typeface="Arial"/>
                <a:cs typeface="Arial"/>
              </a:rPr>
              <a:t>20   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Lewisham   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Lewisham	SE13   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51.46196	-0.00754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12382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2712720">
              <a:lnSpc>
                <a:spcPct val="101200"/>
              </a:lnSpc>
              <a:spcBef>
                <a:spcPts val="39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lewisham_lat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lewisham_long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lewisham_loc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lewisham_postcode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latitude </a:t>
            </a:r>
            <a:r>
              <a:rPr dirty="0" sz="1050" spc="-10">
                <a:solidFill>
                  <a:srgbClr val="B92020"/>
                </a:solidFill>
                <a:latin typeface="Arial"/>
                <a:cs typeface="Arial"/>
              </a:rPr>
              <a:t>and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longitude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values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165" b="1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with </a:t>
            </a:r>
            <a:r>
              <a:rPr dirty="0" sz="1050" spc="40">
                <a:solidFill>
                  <a:srgbClr val="B92020"/>
                </a:solidFill>
                <a:latin typeface="Arial"/>
                <a:cs typeface="Arial"/>
              </a:rPr>
              <a:t>postcode </a:t>
            </a:r>
            <a:r>
              <a:rPr dirty="0" sz="1050" spc="20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0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dirty="0" sz="1050" spc="20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0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25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54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dirty="0" sz="1050" spc="254">
                <a:solidFill>
                  <a:srgbClr val="666666"/>
                </a:solidFill>
                <a:latin typeface="Arial"/>
                <a:cs typeface="Arial"/>
              </a:rPr>
              <a:t>. 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format(lewisham_loc,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lewisham_postcode,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lewisham_lat,</a:t>
            </a: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lewisham_long))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1717573"/>
            <a:ext cx="6586220" cy="14522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27735" marR="5080">
              <a:lnSpc>
                <a:spcPct val="101200"/>
              </a:lnSpc>
              <a:spcBef>
                <a:spcPts val="85"/>
              </a:spcBef>
            </a:pPr>
            <a:r>
              <a:rPr dirty="0" sz="1050" spc="-30">
                <a:latin typeface="Arial"/>
                <a:cs typeface="Arial"/>
              </a:rPr>
              <a:t>The </a:t>
            </a:r>
            <a:r>
              <a:rPr dirty="0" sz="1050" spc="150">
                <a:latin typeface="Arial"/>
                <a:cs typeface="Arial"/>
              </a:rPr>
              <a:t>latitude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100">
                <a:latin typeface="Arial"/>
                <a:cs typeface="Arial"/>
              </a:rPr>
              <a:t>longitude </a:t>
            </a:r>
            <a:r>
              <a:rPr dirty="0" sz="1050" spc="70">
                <a:latin typeface="Arial"/>
                <a:cs typeface="Arial"/>
              </a:rPr>
              <a:t>values </a:t>
            </a:r>
            <a:r>
              <a:rPr dirty="0" sz="1050" spc="135">
                <a:latin typeface="Arial"/>
                <a:cs typeface="Arial"/>
              </a:rPr>
              <a:t>of </a:t>
            </a:r>
            <a:r>
              <a:rPr dirty="0" sz="1050" spc="-15">
                <a:latin typeface="Arial"/>
                <a:cs typeface="Arial"/>
              </a:rPr>
              <a:t>Lewisham </a:t>
            </a:r>
            <a:r>
              <a:rPr dirty="0" sz="1050" spc="110">
                <a:latin typeface="Arial"/>
                <a:cs typeface="Arial"/>
              </a:rPr>
              <a:t>with </a:t>
            </a:r>
            <a:r>
              <a:rPr dirty="0" sz="1050" spc="40">
                <a:latin typeface="Arial"/>
                <a:cs typeface="Arial"/>
              </a:rPr>
              <a:t>postcode </a:t>
            </a:r>
            <a:r>
              <a:rPr dirty="0" sz="1050" spc="5">
                <a:latin typeface="Arial"/>
                <a:cs typeface="Arial"/>
              </a:rPr>
              <a:t>SE13, </a:t>
            </a:r>
            <a:r>
              <a:rPr dirty="0" sz="1050" spc="70">
                <a:latin typeface="Arial"/>
                <a:cs typeface="Arial"/>
              </a:rPr>
              <a:t>are </a:t>
            </a:r>
            <a:r>
              <a:rPr dirty="0" sz="1050" spc="35">
                <a:latin typeface="Arial"/>
                <a:cs typeface="Arial"/>
              </a:rPr>
              <a:t>51.4619  </a:t>
            </a:r>
            <a:r>
              <a:rPr dirty="0" sz="1050" spc="15">
                <a:latin typeface="Arial"/>
                <a:cs typeface="Arial"/>
              </a:rPr>
              <a:t>6000000003,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-0.007539999999949032.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12700" marR="150495">
              <a:lnSpc>
                <a:spcPct val="119000"/>
              </a:lnSpc>
            </a:pPr>
            <a:r>
              <a:rPr dirty="0" sz="1050" spc="-5">
                <a:latin typeface="Arial"/>
                <a:cs typeface="Arial"/>
              </a:rPr>
              <a:t>Let’s </a:t>
            </a:r>
            <a:r>
              <a:rPr dirty="0" sz="1050">
                <a:latin typeface="Arial"/>
                <a:cs typeface="Arial"/>
              </a:rPr>
              <a:t>explore the top 100 venues that are within a 2000 metres radius of Lewisham. And then, </a:t>
            </a:r>
            <a:r>
              <a:rPr dirty="0" sz="1050" spc="-5">
                <a:latin typeface="Arial"/>
                <a:cs typeface="Arial"/>
              </a:rPr>
              <a:t>let’s </a:t>
            </a:r>
            <a:r>
              <a:rPr dirty="0" sz="1050">
                <a:latin typeface="Arial"/>
                <a:cs typeface="Arial"/>
              </a:rPr>
              <a:t>create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  GET request URL, and then the url is named. Since there is a limit to Foursquare usage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→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u="sng" sz="1050" spc="-585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</a:rPr>
              <a:t>h</a:t>
            </a:r>
            <a:r>
              <a:rPr dirty="0" sz="1050" spc="31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sng" sz="1050" spc="-5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ttps://developer.foursquare.com/docs/api/troubleshooting/rate-limits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5">
                <a:solidFill>
                  <a:srgbClr val="1B4162"/>
                </a:solidFill>
                <a:latin typeface="Arial"/>
                <a:cs typeface="Arial"/>
                <a:hlinkClick r:id="rId2"/>
              </a:rPr>
              <a:t>(</a:t>
            </a:r>
            <a:r>
              <a:rPr dirty="0" u="sng" sz="1050" spc="-5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https://developer.foursquare.com/docs/api/troubleshooting/rate-limits)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622668"/>
            <a:ext cx="156146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3.</a:t>
            </a:r>
            <a:r>
              <a:rPr dirty="0" sz="1650" spc="-9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Methodology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29" y="4346473"/>
            <a:ext cx="6438265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3.1 Data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Exploration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An initial exploration of a single Neighbourhood within the London area was done to examine the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Foursquare  </a:t>
            </a:r>
            <a:r>
              <a:rPr dirty="0" sz="1050" spc="-10">
                <a:latin typeface="Arial"/>
                <a:cs typeface="Arial"/>
              </a:rPr>
              <a:t>workability. </a:t>
            </a:r>
            <a:r>
              <a:rPr dirty="0" sz="1050">
                <a:latin typeface="Arial"/>
                <a:cs typeface="Arial"/>
              </a:rPr>
              <a:t>The Lewisham Borough postcode SE13 and Location - Lewisham is used for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this.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54704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[58]: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544026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Resets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current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index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</a:t>
            </a:r>
            <a:r>
              <a:rPr dirty="0" sz="1050" spc="18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new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se_df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reset_index()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'index'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axis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689060"/>
            <a:ext cx="3990975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5745" algn="l"/>
              </a:tabLst>
            </a:pPr>
            <a:r>
              <a:rPr dirty="0" sz="1650" b="1">
                <a:latin typeface="Arial"/>
                <a:cs typeface="Arial"/>
              </a:rPr>
              <a:t>Data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2"/>
            </a:pPr>
            <a:endParaRPr sz="2500">
              <a:latin typeface="Arial"/>
              <a:cs typeface="Arial"/>
            </a:endParaRPr>
          </a:p>
          <a:p>
            <a:pPr lvl="1" marL="234950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5585" algn="l"/>
              </a:tabLst>
            </a:pPr>
            <a:r>
              <a:rPr dirty="0" sz="1050" b="1">
                <a:latin typeface="Arial"/>
                <a:cs typeface="Arial"/>
              </a:rPr>
              <a:t>Description of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This project will rely on public data from Wikipedia and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Foursquare.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3449" y="3368674"/>
            <a:ext cx="3165475" cy="9525"/>
          </a:xfrm>
          <a:custGeom>
            <a:avLst/>
            <a:gdLst/>
            <a:ahLst/>
            <a:cxnLst/>
            <a:rect l="l" t="t" r="r" b="b"/>
            <a:pathLst>
              <a:path w="3165475" h="9525">
                <a:moveTo>
                  <a:pt x="143725" y="0"/>
                </a:moveTo>
                <a:lnTo>
                  <a:pt x="0" y="0"/>
                </a:lnTo>
                <a:lnTo>
                  <a:pt x="0" y="9525"/>
                </a:lnTo>
                <a:lnTo>
                  <a:pt x="143725" y="9525"/>
                </a:lnTo>
                <a:lnTo>
                  <a:pt x="143725" y="0"/>
                </a:lnTo>
                <a:close/>
              </a:path>
              <a:path w="3165475" h="9525">
                <a:moveTo>
                  <a:pt x="3165271" y="0"/>
                </a:moveTo>
                <a:lnTo>
                  <a:pt x="1366481" y="0"/>
                </a:lnTo>
                <a:lnTo>
                  <a:pt x="841705" y="0"/>
                </a:lnTo>
                <a:lnTo>
                  <a:pt x="182118" y="0"/>
                </a:lnTo>
                <a:lnTo>
                  <a:pt x="182118" y="9525"/>
                </a:lnTo>
                <a:lnTo>
                  <a:pt x="841705" y="9525"/>
                </a:lnTo>
                <a:lnTo>
                  <a:pt x="1366481" y="9525"/>
                </a:lnTo>
                <a:lnTo>
                  <a:pt x="3165271" y="9525"/>
                </a:lnTo>
                <a:lnTo>
                  <a:pt x="3165271" y="0"/>
                </a:lnTo>
                <a:close/>
              </a:path>
            </a:pathLst>
          </a:custGeom>
          <a:solidFill>
            <a:srgbClr val="3379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229" y="2498714"/>
            <a:ext cx="6324600" cy="141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 i="1">
                <a:latin typeface="Arial"/>
                <a:cs typeface="Arial"/>
              </a:rPr>
              <a:t>Dataset</a:t>
            </a:r>
            <a:r>
              <a:rPr dirty="0" sz="1050" spc="-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1: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The London Area consists of 32 Boroughs and the "City of London". Our data will be from the link -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Greater  </a:t>
            </a:r>
            <a:r>
              <a:rPr dirty="0" sz="1050">
                <a:latin typeface="Arial"/>
                <a:cs typeface="Arial"/>
                <a:hlinkClick r:id="rId2"/>
              </a:rPr>
              <a:t>London Area</a:t>
            </a:r>
            <a:r>
              <a:rPr dirty="0" sz="1050" spc="5">
                <a:latin typeface="Arial"/>
                <a:cs typeface="Arial"/>
                <a:hlinkClick r:id="rId2"/>
              </a:rPr>
              <a:t> </a:t>
            </a:r>
            <a:r>
              <a:rPr dirty="0" sz="1050" spc="-5">
                <a:latin typeface="Arial"/>
                <a:cs typeface="Arial"/>
                <a:hlinkClick r:id="rId2"/>
              </a:rPr>
              <a:t>&lt;</a:t>
            </a:r>
            <a:r>
              <a:rPr dirty="0" sz="1050" spc="-5">
                <a:solidFill>
                  <a:srgbClr val="1B4162"/>
                </a:solidFill>
                <a:latin typeface="Arial"/>
                <a:cs typeface="Arial"/>
                <a:hlinkClick r:id="rId2"/>
              </a:rPr>
              <a:t>https://en.wikipedia.org/wiki/List_of_areas_of_London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(</a:t>
            </a:r>
            <a:r>
              <a:rPr dirty="0" u="sng" sz="1050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https://en.wikipedia.org/wiki/List_of_areas_of_London)</a:t>
            </a:r>
            <a:r>
              <a:rPr dirty="0" sz="1050" spc="-1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050">
                <a:latin typeface="Arial"/>
                <a:cs typeface="Arial"/>
                <a:hlinkClick r:id="rId2"/>
              </a:rPr>
              <a:t>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The web scrapped of the Wikipedia page for the Greater London Area data is provided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231" y="450137"/>
          <a:ext cx="4690745" cy="895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248920"/>
                <a:gridCol w="1149350"/>
                <a:gridCol w="660400"/>
                <a:gridCol w="637540"/>
                <a:gridCol w="594995"/>
                <a:gridCol w="669289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Out[60]: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51.48114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-0.02467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-0.08897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51.45256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-0.07076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51.49084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Elephant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Forest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Gipsy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51.41990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-0.08808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Gipsy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Grove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Herne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51.45529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-0.09928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Hither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Honor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-0.04038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51.47218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-0.06779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51.49084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51.47218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-0.06779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-0.05157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51.39925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-0.07414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51.39925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-0.07414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Surrey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51.49574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-0.05157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35558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35162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loc[se_df[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46798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464968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3751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5335485"/>
            <a:ext cx="5857875" cy="22193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2712720">
              <a:lnSpc>
                <a:spcPct val="101200"/>
              </a:lnSpc>
              <a:spcBef>
                <a:spcPts val="39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lewisham_lat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lewisham_long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lewisham_loc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lewisham_postcode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latitude </a:t>
            </a:r>
            <a:r>
              <a:rPr dirty="0" sz="1050" spc="-10">
                <a:solidFill>
                  <a:srgbClr val="B92020"/>
                </a:solidFill>
                <a:latin typeface="Arial"/>
                <a:cs typeface="Arial"/>
              </a:rPr>
              <a:t>and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longitude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values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165" b="1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with </a:t>
            </a:r>
            <a:r>
              <a:rPr dirty="0" sz="1050" spc="40">
                <a:solidFill>
                  <a:srgbClr val="B92020"/>
                </a:solidFill>
                <a:latin typeface="Arial"/>
                <a:cs typeface="Arial"/>
              </a:rPr>
              <a:t>postcode </a:t>
            </a:r>
            <a:r>
              <a:rPr dirty="0" sz="1050" spc="20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0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dirty="0" sz="1050" spc="20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0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25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54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dirty="0" sz="1050" spc="254">
                <a:solidFill>
                  <a:srgbClr val="666666"/>
                </a:solidFill>
                <a:latin typeface="Arial"/>
                <a:cs typeface="Arial"/>
              </a:rPr>
              <a:t>. 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format(lewisham_loc,</a:t>
            </a:r>
            <a:endParaRPr sz="1050">
              <a:latin typeface="Arial"/>
              <a:cs typeface="Arial"/>
            </a:endParaRPr>
          </a:p>
          <a:p>
            <a:pPr marL="58419" marR="4471670">
              <a:lnSpc>
                <a:spcPct val="202400"/>
              </a:lnSpc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lewisham_postcod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lewisham_lat,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lewisham_long))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73199" y="426650"/>
          <a:ext cx="3962400" cy="286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/>
                <a:gridCol w="1035050"/>
                <a:gridCol w="660400"/>
                <a:gridCol w="637540"/>
                <a:gridCol w="594995"/>
                <a:gridCol w="669289"/>
              </a:tblGrid>
              <a:tr h="19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Tulse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51.45529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-0.09928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Tulse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Upper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51.41990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-0.08808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3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51.47138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0.02338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West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64281" y="38321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Out[61]: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3187" y="4216310"/>
            <a:ext cx="3429000" cy="9525"/>
          </a:xfrm>
          <a:custGeom>
            <a:avLst/>
            <a:gdLst/>
            <a:ahLst/>
            <a:cxnLst/>
            <a:rect l="l" t="t" r="r" b="b"/>
            <a:pathLst>
              <a:path w="3429000" h="9525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9525"/>
                </a:lnTo>
                <a:lnTo>
                  <a:pt x="3429000" y="9525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09952" y="4003573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48117" y="4003573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49" y="4003573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8076" y="4003573"/>
            <a:ext cx="469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6927" y="4003573"/>
            <a:ext cx="577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0773" y="4260748"/>
            <a:ext cx="791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20</a:t>
            </a:r>
            <a:r>
              <a:rPr dirty="0" sz="900" spc="13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9722" y="4260748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2898" y="4260748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SE13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5776" y="4260748"/>
            <a:ext cx="1169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850" algn="l"/>
              </a:tabLst>
            </a:pPr>
            <a:r>
              <a:rPr dirty="0" sz="900">
                <a:latin typeface="Arial"/>
                <a:cs typeface="Arial"/>
              </a:rPr>
              <a:t>51.46196	-0.00754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281" y="49560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Out[62]: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4965598"/>
            <a:ext cx="7588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latin typeface="Arial"/>
                <a:cs typeface="Arial"/>
              </a:rPr>
              <a:t>'Lewisham'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7604023"/>
            <a:ext cx="5671185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30">
                <a:latin typeface="Arial"/>
                <a:cs typeface="Arial"/>
              </a:rPr>
              <a:t>The </a:t>
            </a:r>
            <a:r>
              <a:rPr dirty="0" sz="1050" spc="150">
                <a:latin typeface="Arial"/>
                <a:cs typeface="Arial"/>
              </a:rPr>
              <a:t>latitude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100">
                <a:latin typeface="Arial"/>
                <a:cs typeface="Arial"/>
              </a:rPr>
              <a:t>longitude </a:t>
            </a:r>
            <a:r>
              <a:rPr dirty="0" sz="1050" spc="70">
                <a:latin typeface="Arial"/>
                <a:cs typeface="Arial"/>
              </a:rPr>
              <a:t>values </a:t>
            </a:r>
            <a:r>
              <a:rPr dirty="0" sz="1050" spc="135">
                <a:latin typeface="Arial"/>
                <a:cs typeface="Arial"/>
              </a:rPr>
              <a:t>of </a:t>
            </a:r>
            <a:r>
              <a:rPr dirty="0" sz="1050" spc="-15">
                <a:latin typeface="Arial"/>
                <a:cs typeface="Arial"/>
              </a:rPr>
              <a:t>Lewisham </a:t>
            </a:r>
            <a:r>
              <a:rPr dirty="0" sz="1050" spc="110">
                <a:latin typeface="Arial"/>
                <a:cs typeface="Arial"/>
              </a:rPr>
              <a:t>with </a:t>
            </a:r>
            <a:r>
              <a:rPr dirty="0" sz="1050" spc="40">
                <a:latin typeface="Arial"/>
                <a:cs typeface="Arial"/>
              </a:rPr>
              <a:t>postcode </a:t>
            </a:r>
            <a:r>
              <a:rPr dirty="0" sz="1050" spc="5">
                <a:latin typeface="Arial"/>
                <a:cs typeface="Arial"/>
              </a:rPr>
              <a:t>SE13, </a:t>
            </a:r>
            <a:r>
              <a:rPr dirty="0" sz="1050" spc="70">
                <a:latin typeface="Arial"/>
                <a:cs typeface="Arial"/>
              </a:rPr>
              <a:t>are </a:t>
            </a:r>
            <a:r>
              <a:rPr dirty="0" sz="1050" spc="35">
                <a:latin typeface="Arial"/>
                <a:cs typeface="Arial"/>
              </a:rPr>
              <a:t>51.4619  </a:t>
            </a:r>
            <a:r>
              <a:rPr dirty="0" sz="1050" spc="15">
                <a:latin typeface="Arial"/>
                <a:cs typeface="Arial"/>
              </a:rPr>
              <a:t>6000000003,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-0.007539999999949032.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4384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Credentials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are provided 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already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this</a:t>
            </a:r>
            <a:r>
              <a:rPr dirty="0" sz="1050" spc="49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part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LIMIT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100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200" i="1">
                <a:solidFill>
                  <a:srgbClr val="408080"/>
                </a:solidFill>
                <a:latin typeface="Arial"/>
                <a:cs typeface="Arial"/>
              </a:rPr>
              <a:t>limit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-20" i="1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venues 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returned 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by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Foursquare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API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radius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2000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define</a:t>
            </a:r>
            <a:r>
              <a:rPr dirty="0" sz="1050" spc="15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radius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url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'https://api.foursquare.com/v2/venues/explore?&amp;client_id=</a:t>
            </a:r>
            <a:r>
              <a:rPr dirty="0" sz="1050" spc="10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&amp;client_secre  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t=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&amp;v=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&amp;ll=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,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&amp;radius=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&amp;limit=</a:t>
            </a:r>
            <a:r>
              <a:rPr dirty="0" sz="1050" spc="12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endParaRPr sz="1050">
              <a:latin typeface="Arial"/>
              <a:cs typeface="Arial"/>
            </a:endParaRPr>
          </a:p>
          <a:p>
            <a:pPr algn="just" marL="351790" marR="1758950">
              <a:lnSpc>
                <a:spcPct val="101200"/>
              </a:lnSpc>
            </a:pPr>
            <a:r>
              <a:rPr dirty="0" sz="1050" spc="-80">
                <a:solidFill>
                  <a:srgbClr val="B92020"/>
                </a:solidFill>
                <a:latin typeface="Arial"/>
                <a:cs typeface="Arial"/>
              </a:rPr>
              <a:t>'5VE0TJS5ZJC2YCCBP5R5UE5F0ZVFBHKHM2PK1DPDNSGKAQK3'</a:t>
            </a:r>
            <a:r>
              <a:rPr dirty="0" sz="1050" spc="-8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-95">
                <a:solidFill>
                  <a:srgbClr val="B92020"/>
                </a:solidFill>
                <a:latin typeface="Arial"/>
                <a:cs typeface="Arial"/>
              </a:rPr>
              <a:t>'2R0VDFNSWDVUWEBXPR0YMJSYJYEF1WLJKWPGZ5TIZF41QRTU'</a:t>
            </a:r>
            <a:r>
              <a:rPr dirty="0" sz="1050" spc="-9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'20180604'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351790" marR="4471670">
              <a:lnSpc>
                <a:spcPct val="101200"/>
              </a:lnSpc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lewisham_lat, 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lewisham_lon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radius,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LIMIT)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displays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53" y="380354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dirty="0" sz="1050" spc="34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76386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3299460">
              <a:lnSpc>
                <a:spcPct val="101200"/>
              </a:lnSpc>
              <a:spcBef>
                <a:spcPts val="395"/>
              </a:spcBef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results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get(url)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json()  results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655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35360"/>
            <a:ext cx="5857875" cy="18954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function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that 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category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0000FF"/>
                </a:solidFill>
                <a:latin typeface="Arial"/>
                <a:cs typeface="Arial"/>
              </a:rPr>
              <a:t>get_category_type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(row):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165" b="1">
                <a:solidFill>
                  <a:srgbClr val="008000"/>
                </a:solidFill>
                <a:latin typeface="Arial"/>
                <a:cs typeface="Arial"/>
              </a:rPr>
              <a:t>try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categories_list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row[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55" b="1">
                <a:solidFill>
                  <a:srgbClr val="008000"/>
                </a:solidFill>
                <a:latin typeface="Arial"/>
                <a:cs typeface="Arial"/>
              </a:rPr>
              <a:t>except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categories_list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row[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254" b="1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(categories_list)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19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351790" marR="4398645" indent="292735">
              <a:lnSpc>
                <a:spcPct val="101200"/>
              </a:lnSpc>
            </a:pP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return </a:t>
            </a:r>
            <a:r>
              <a:rPr dirty="0" sz="1050" spc="-80" b="1">
                <a:solidFill>
                  <a:srgbClr val="008000"/>
                </a:solidFill>
                <a:latin typeface="Arial"/>
                <a:cs typeface="Arial"/>
              </a:rPr>
              <a:t>None  </a:t>
            </a:r>
            <a:r>
              <a:rPr dirty="0" sz="1050" spc="105" b="1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categories_list[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527698"/>
            <a:ext cx="37909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The result will be structured pandas dataframe as shown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29081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Out[64]: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2917723"/>
            <a:ext cx="567118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55">
                <a:latin typeface="Arial"/>
                <a:cs typeface="Arial"/>
              </a:rPr>
              <a:t>'https://api.foursquare.com/v2/venues/explore?&amp;client_id=5VE0TJS5ZJC2YCCBP5R5  </a:t>
            </a:r>
            <a:r>
              <a:rPr dirty="0" sz="1050" spc="-90">
                <a:latin typeface="Arial"/>
                <a:cs typeface="Arial"/>
              </a:rPr>
              <a:t>UE5F0ZVFBHKHM2PK1DPDNSGKAQK3&amp;client_secret=2R0VDFNSWDVUWEBXPR0YMJSYJYEF1WLJKW  </a:t>
            </a:r>
            <a:r>
              <a:rPr dirty="0" sz="1050" spc="5">
                <a:latin typeface="Arial"/>
                <a:cs typeface="Arial"/>
              </a:rPr>
              <a:t>PGZ5TIZF41QRTU&amp;v=20180604&amp;ll=51.46196000000003,-0.007539999999949032&amp;radius=2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85">
                <a:latin typeface="Arial"/>
                <a:cs typeface="Arial"/>
              </a:rPr>
              <a:t>000&amp;limit=100'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5431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results[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'response'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'groups'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'items'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1906270">
              <a:lnSpc>
                <a:spcPct val="202400"/>
              </a:lnSpc>
            </a:pP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json_normalize(venues)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flatten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JSON 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245" i="1">
                <a:solidFill>
                  <a:srgbClr val="408080"/>
                </a:solidFill>
                <a:latin typeface="Arial"/>
                <a:cs typeface="Arial"/>
              </a:rPr>
              <a:t>filter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filtered_columns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'venue.name'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'venue.location.lat'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210">
                <a:solidFill>
                  <a:srgbClr val="B92020"/>
                </a:solidFill>
                <a:latin typeface="Arial"/>
                <a:cs typeface="Arial"/>
              </a:rPr>
              <a:t>'v 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enue.location.lng'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loc[:,</a:t>
            </a:r>
            <a:r>
              <a:rPr dirty="0" sz="1050" spc="2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filtered_columns]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245" i="1">
                <a:solidFill>
                  <a:srgbClr val="408080"/>
                </a:solidFill>
                <a:latin typeface="Arial"/>
                <a:cs typeface="Arial"/>
              </a:rPr>
              <a:t>filter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category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each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row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nearby_venues[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apply(get_category_type,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axi 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clean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dirty="0" sz="1050" spc="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[col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split(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"."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)[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col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-4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columns]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40702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403056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74295">
              <a:lnSpc>
                <a:spcPct val="101200"/>
              </a:lnSpc>
              <a:spcBef>
                <a:spcPts val="395"/>
              </a:spcBef>
            </a:pP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nearby_venues_lewisham_unique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nearby_venues[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value_counts()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to_ 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frame(name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55">
                <a:solidFill>
                  <a:srgbClr val="B92020"/>
                </a:solidFill>
                <a:latin typeface="Arial"/>
                <a:cs typeface="Arial"/>
              </a:rPr>
              <a:t>'Count'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6322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[69]: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6020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nearby_venues_lewisham_unique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859168"/>
            <a:ext cx="673671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670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Even though there are restaurants are the Lewisham area, they are not even in the top 5 venues. It should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  noted that since we are limited by data </a:t>
            </a:r>
            <a:r>
              <a:rPr dirty="0" sz="1050" spc="-10">
                <a:latin typeface="Arial"/>
                <a:cs typeface="Arial"/>
              </a:rPr>
              <a:t>availability, </a:t>
            </a:r>
            <a:r>
              <a:rPr dirty="0" sz="1050">
                <a:latin typeface="Arial"/>
                <a:cs typeface="Arial"/>
              </a:rPr>
              <a:t>our perspectives will be on what we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have.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  <a:spcBef>
                <a:spcPts val="775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[70]: </a:t>
            </a:r>
            <a:r>
              <a:rPr dirty="0" sz="1050" spc="19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95" b="1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dirty="0" sz="1050" spc="10">
                <a:solidFill>
                  <a:srgbClr val="B92020"/>
                </a:solidFill>
                <a:latin typeface="Arial"/>
                <a:cs typeface="Arial"/>
              </a:rPr>
              <a:t>venues </a:t>
            </a:r>
            <a:r>
              <a:rPr dirty="0" sz="1050" spc="5">
                <a:solidFill>
                  <a:srgbClr val="B92020"/>
                </a:solidFill>
                <a:latin typeface="Arial"/>
                <a:cs typeface="Arial"/>
              </a:rPr>
              <a:t>were 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returned </a:t>
            </a:r>
            <a:r>
              <a:rPr dirty="0" sz="1050" spc="20">
                <a:solidFill>
                  <a:srgbClr val="B92020"/>
                </a:solidFill>
                <a:latin typeface="Arial"/>
                <a:cs typeface="Arial"/>
              </a:rPr>
              <a:t>by</a:t>
            </a:r>
            <a:r>
              <a:rPr dirty="0" sz="1050" spc="-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Foursquare.'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format(nearby_venues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]))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dirty="0" sz="1050" spc="-10">
                <a:latin typeface="Arial"/>
                <a:cs typeface="Arial"/>
              </a:rPr>
              <a:t>100 </a:t>
            </a:r>
            <a:r>
              <a:rPr dirty="0" sz="1050" spc="10">
                <a:latin typeface="Arial"/>
                <a:cs typeface="Arial"/>
              </a:rPr>
              <a:t>venues </a:t>
            </a:r>
            <a:r>
              <a:rPr dirty="0" sz="1050" spc="5">
                <a:latin typeface="Arial"/>
                <a:cs typeface="Arial"/>
              </a:rPr>
              <a:t>were </a:t>
            </a:r>
            <a:r>
              <a:rPr dirty="0" sz="1050" spc="85">
                <a:latin typeface="Arial"/>
                <a:cs typeface="Arial"/>
              </a:rPr>
              <a:t>returned </a:t>
            </a:r>
            <a:r>
              <a:rPr dirty="0" sz="1050" spc="20">
                <a:latin typeface="Arial"/>
                <a:cs typeface="Arial"/>
              </a:rPr>
              <a:t>by</a:t>
            </a:r>
            <a:r>
              <a:rPr dirty="0" sz="1050" spc="60">
                <a:latin typeface="Arial"/>
                <a:cs typeface="Arial"/>
              </a:rPr>
              <a:t> Foursquare.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8432698"/>
            <a:ext cx="19665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3.1.2 Multiple</a:t>
            </a:r>
            <a:r>
              <a:rPr dirty="0" sz="1050" spc="-9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Neighbourhoods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022498"/>
            <a:ext cx="5671185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95">
                <a:latin typeface="Arial"/>
                <a:cs typeface="Arial"/>
              </a:rPr>
              <a:t>/home/jupyterlab/conda/envs/python/lib/python3.6/site-packages/ipykernel_laun  </a:t>
            </a:r>
            <a:r>
              <a:rPr dirty="0" sz="1050" spc="114">
                <a:latin typeface="Arial"/>
                <a:cs typeface="Arial"/>
              </a:rPr>
              <a:t>cher.py:3: </a:t>
            </a:r>
            <a:r>
              <a:rPr dirty="0" sz="1050" spc="60">
                <a:latin typeface="Arial"/>
                <a:cs typeface="Arial"/>
              </a:rPr>
              <a:t>FutureWarning: </a:t>
            </a:r>
            <a:r>
              <a:rPr dirty="0" sz="1050" spc="90">
                <a:latin typeface="Arial"/>
                <a:cs typeface="Arial"/>
              </a:rPr>
              <a:t>pandas.io.json.json_normalize </a:t>
            </a:r>
            <a:r>
              <a:rPr dirty="0" sz="1050" spc="195">
                <a:latin typeface="Arial"/>
                <a:cs typeface="Arial"/>
              </a:rPr>
              <a:t>is </a:t>
            </a:r>
            <a:r>
              <a:rPr dirty="0" sz="1050" spc="70">
                <a:latin typeface="Arial"/>
                <a:cs typeface="Arial"/>
              </a:rPr>
              <a:t>deprecated, </a:t>
            </a:r>
            <a:r>
              <a:rPr dirty="0" sz="1050" spc="10">
                <a:latin typeface="Arial"/>
                <a:cs typeface="Arial"/>
              </a:rPr>
              <a:t>use </a:t>
            </a:r>
            <a:r>
              <a:rPr dirty="0" sz="1050" spc="-10">
                <a:latin typeface="Arial"/>
                <a:cs typeface="Arial"/>
              </a:rPr>
              <a:t>pa  </a:t>
            </a:r>
            <a:r>
              <a:rPr dirty="0" sz="1050" spc="70">
                <a:latin typeface="Arial"/>
                <a:cs typeface="Arial"/>
              </a:rPr>
              <a:t>ndas.json_normalize</a:t>
            </a:r>
            <a:r>
              <a:rPr dirty="0" sz="1050" spc="280">
                <a:latin typeface="Arial"/>
                <a:cs typeface="Arial"/>
              </a:rPr>
              <a:t> </a:t>
            </a:r>
            <a:r>
              <a:rPr dirty="0" sz="1050" spc="90">
                <a:latin typeface="Arial"/>
                <a:cs typeface="Arial"/>
              </a:rPr>
              <a:t>instead</a:t>
            </a:r>
            <a:endParaRPr sz="1050">
              <a:latin typeface="Arial"/>
              <a:cs typeface="Arial"/>
            </a:endParaRPr>
          </a:p>
          <a:p>
            <a:pPr algn="just" marL="12700" marR="5080" indent="146050">
              <a:lnSpc>
                <a:spcPct val="101200"/>
              </a:lnSpc>
            </a:pPr>
            <a:r>
              <a:rPr dirty="0" sz="1050" spc="80">
                <a:latin typeface="Arial"/>
                <a:cs typeface="Arial"/>
              </a:rPr>
              <a:t>This </a:t>
            </a:r>
            <a:r>
              <a:rPr dirty="0" sz="1050" spc="195">
                <a:latin typeface="Arial"/>
                <a:cs typeface="Arial"/>
              </a:rPr>
              <a:t>is </a:t>
            </a:r>
            <a:r>
              <a:rPr dirty="0" sz="1050" spc="65">
                <a:latin typeface="Arial"/>
                <a:cs typeface="Arial"/>
              </a:rPr>
              <a:t>separate </a:t>
            </a:r>
            <a:r>
              <a:rPr dirty="0" sz="1050" spc="50">
                <a:latin typeface="Arial"/>
                <a:cs typeface="Arial"/>
              </a:rPr>
              <a:t>from </a:t>
            </a:r>
            <a:r>
              <a:rPr dirty="0" sz="1050" spc="90">
                <a:latin typeface="Arial"/>
                <a:cs typeface="Arial"/>
              </a:rPr>
              <a:t>the </a:t>
            </a:r>
            <a:r>
              <a:rPr dirty="0" sz="1050" spc="110">
                <a:latin typeface="Arial"/>
                <a:cs typeface="Arial"/>
              </a:rPr>
              <a:t>ipykernel </a:t>
            </a:r>
            <a:r>
              <a:rPr dirty="0" sz="1050" spc="10">
                <a:latin typeface="Arial"/>
                <a:cs typeface="Arial"/>
              </a:rPr>
              <a:t>package </a:t>
            </a:r>
            <a:r>
              <a:rPr dirty="0" sz="1050" spc="20">
                <a:latin typeface="Arial"/>
                <a:cs typeface="Arial"/>
              </a:rPr>
              <a:t>so </a:t>
            </a:r>
            <a:r>
              <a:rPr dirty="0" sz="1050" spc="-95">
                <a:latin typeface="Arial"/>
                <a:cs typeface="Arial"/>
              </a:rPr>
              <a:t>we </a:t>
            </a:r>
            <a:r>
              <a:rPr dirty="0" sz="1050" spc="10">
                <a:latin typeface="Arial"/>
                <a:cs typeface="Arial"/>
              </a:rPr>
              <a:t>can </a:t>
            </a:r>
            <a:r>
              <a:rPr dirty="0" sz="1050" spc="75">
                <a:latin typeface="Arial"/>
                <a:cs typeface="Arial"/>
              </a:rPr>
              <a:t>avoid </a:t>
            </a:r>
            <a:r>
              <a:rPr dirty="0" sz="1050" spc="60">
                <a:latin typeface="Arial"/>
                <a:cs typeface="Arial"/>
              </a:rPr>
              <a:t>doing </a:t>
            </a:r>
            <a:r>
              <a:rPr dirty="0" sz="1050" spc="85">
                <a:latin typeface="Arial"/>
                <a:cs typeface="Arial"/>
              </a:rPr>
              <a:t>imports </a:t>
            </a:r>
            <a:r>
              <a:rPr dirty="0" sz="1050" spc="-10">
                <a:latin typeface="Arial"/>
                <a:cs typeface="Arial"/>
              </a:rPr>
              <a:t>u  </a:t>
            </a:r>
            <a:r>
              <a:rPr dirty="0" sz="1050" spc="240">
                <a:latin typeface="Arial"/>
                <a:cs typeface="Arial"/>
              </a:rPr>
              <a:t>ntil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5231" y="4955462"/>
          <a:ext cx="187134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693420"/>
                <a:gridCol w="448309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Out[69]: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Count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Café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Gastropub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Garden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603148"/>
            <a:ext cx="5869940" cy="699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Now let's explore (Multiple) Neighborhoods in the South East London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area.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 spc="-60">
                <a:latin typeface="Arial"/>
                <a:cs typeface="Arial"/>
              </a:rPr>
              <a:t>To </a:t>
            </a:r>
            <a:r>
              <a:rPr dirty="0" sz="1050">
                <a:latin typeface="Arial"/>
                <a:cs typeface="Arial"/>
              </a:rPr>
              <a:t>do this, the function </a:t>
            </a:r>
            <a:r>
              <a:rPr dirty="0" sz="1050" spc="-5">
                <a:latin typeface="Arial"/>
                <a:cs typeface="Arial"/>
              </a:rPr>
              <a:t>getNearbyVenues </a:t>
            </a:r>
            <a:r>
              <a:rPr dirty="0" sz="1050">
                <a:latin typeface="Arial"/>
                <a:cs typeface="Arial"/>
              </a:rPr>
              <a:t>is used and it's created to repeat the same process for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all  neighborhoods.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281" y="15365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1496910"/>
            <a:ext cx="5857875" cy="6753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def </a:t>
            </a:r>
            <a:r>
              <a:rPr dirty="0" sz="1050" spc="20">
                <a:solidFill>
                  <a:srgbClr val="0000FF"/>
                </a:solidFill>
                <a:latin typeface="Arial"/>
                <a:cs typeface="Arial"/>
              </a:rPr>
              <a:t>getNearbyVenues</a:t>
            </a: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(names,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latitudes,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longitudes,</a:t>
            </a:r>
            <a:r>
              <a:rPr dirty="0" sz="1050" spc="2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=2000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venues_list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  <a:p>
            <a:pPr marL="645160" marR="1395095" indent="-293370">
              <a:lnSpc>
                <a:spcPct val="101200"/>
              </a:lnSpc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name, </a:t>
            </a: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lng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60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(names,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latitudes,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longitudes):  </a:t>
            </a:r>
            <a:r>
              <a:rPr dirty="0" sz="1050" spc="8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(name)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create the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API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request</a:t>
            </a:r>
            <a:r>
              <a:rPr dirty="0" sz="1050" spc="27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  <a:p>
            <a:pPr marL="58419" marR="73025" indent="586105">
              <a:lnSpc>
                <a:spcPct val="101200"/>
              </a:lnSpc>
            </a:pP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url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'https://api.foursquare.com/v2/venues/explore?&amp;client_id=</a:t>
            </a:r>
            <a:r>
              <a:rPr dirty="0" sz="1050" spc="105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&amp;clie 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nt_secret=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&amp;v=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&amp;ll=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,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&amp;radius=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&amp;limit=</a:t>
            </a:r>
            <a:r>
              <a:rPr dirty="0" sz="1050" spc="110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1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endParaRPr sz="1050">
              <a:latin typeface="Arial"/>
              <a:cs typeface="Arial"/>
            </a:endParaRPr>
          </a:p>
          <a:p>
            <a:pPr algn="just" marL="937894" marR="1172210">
              <a:lnSpc>
                <a:spcPct val="101200"/>
              </a:lnSpc>
            </a:pPr>
            <a:r>
              <a:rPr dirty="0" sz="1050" spc="-80">
                <a:solidFill>
                  <a:srgbClr val="B92020"/>
                </a:solidFill>
                <a:latin typeface="Arial"/>
                <a:cs typeface="Arial"/>
              </a:rPr>
              <a:t>'5VE0TJS5ZJC2YCCBP5R5UE5F0ZVFBHKHM2PK1DPDNSGKAQK3'</a:t>
            </a:r>
            <a:r>
              <a:rPr dirty="0" sz="1050" spc="-8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-95">
                <a:solidFill>
                  <a:srgbClr val="B92020"/>
                </a:solidFill>
                <a:latin typeface="Arial"/>
                <a:cs typeface="Arial"/>
              </a:rPr>
              <a:t>'2R0VDFNSWDVUWEBXPR0YMJSYJYEF1WLJKWPGZ5TIZF41QRTU'</a:t>
            </a:r>
            <a:r>
              <a:rPr dirty="0" sz="1050" spc="-9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'20180604'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 marR="4618355">
              <a:lnSpc>
                <a:spcPct val="101200"/>
              </a:lnSpc>
            </a:pP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ln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 marR="4399280">
              <a:lnSpc>
                <a:spcPct val="101200"/>
              </a:lnSpc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radiu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LIMIT)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make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-145" i="1">
                <a:solidFill>
                  <a:srgbClr val="408080"/>
                </a:solidFill>
                <a:latin typeface="Arial"/>
                <a:cs typeface="Arial"/>
              </a:rPr>
              <a:t>GET</a:t>
            </a:r>
            <a:r>
              <a:rPr dirty="0" sz="1050" spc="-1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request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results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get(url)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json()[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"response"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'groups'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'items'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return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only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relevant </a:t>
            </a:r>
            <a:r>
              <a:rPr dirty="0" sz="1050" spc="105" i="1">
                <a:solidFill>
                  <a:srgbClr val="408080"/>
                </a:solidFill>
                <a:latin typeface="Arial"/>
                <a:cs typeface="Arial"/>
              </a:rPr>
              <a:t>information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each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nearby</a:t>
            </a:r>
            <a:r>
              <a:rPr dirty="0" sz="1050" spc="-12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37894" marR="3665220" indent="-293370">
              <a:lnSpc>
                <a:spcPct val="101200"/>
              </a:lnSpc>
            </a:pP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venues_lis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050" spc="2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appen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([( 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name,</a:t>
            </a:r>
            <a:endParaRPr sz="1050">
              <a:latin typeface="Arial"/>
              <a:cs typeface="Arial"/>
            </a:endParaRPr>
          </a:p>
          <a:p>
            <a:pPr marL="937894" marR="4618355">
              <a:lnSpc>
                <a:spcPct val="101200"/>
              </a:lnSpc>
            </a:pP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ln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'lat'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dirty="0" sz="1050" spc="185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8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85">
                <a:solidFill>
                  <a:srgbClr val="B92020"/>
                </a:solidFill>
                <a:latin typeface="Arial"/>
                <a:cs typeface="Arial"/>
              </a:rPr>
              <a:t>'lng'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])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v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5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results])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DataFrame([item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venue_list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venues_list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50" spc="14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item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28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venue_list])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dirty="0" sz="1050" spc="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1377950" marR="2565400">
              <a:lnSpc>
                <a:spcPct val="101200"/>
              </a:lnSpc>
            </a:pPr>
            <a:r>
              <a:rPr dirty="0" sz="1050" spc="50">
                <a:solidFill>
                  <a:srgbClr val="B92020"/>
                </a:solidFill>
                <a:latin typeface="Arial"/>
                <a:cs typeface="Arial"/>
              </a:rPr>
              <a:t>'Neighbourhood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Latitude'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50">
                <a:solidFill>
                  <a:srgbClr val="B92020"/>
                </a:solidFill>
                <a:latin typeface="Arial"/>
                <a:cs typeface="Arial"/>
              </a:rPr>
              <a:t>'Neighbourhood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Longitude'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1377950" marR="3152140">
              <a:lnSpc>
                <a:spcPct val="101200"/>
              </a:lnSpc>
            </a:pP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Latitude'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Longitude'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'Venue</a:t>
            </a:r>
            <a:r>
              <a:rPr dirty="0" sz="1050" spc="25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55" b="1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(nearby_venues)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8526043"/>
            <a:ext cx="64973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The created function - </a:t>
            </a:r>
            <a:r>
              <a:rPr dirty="0" sz="1050" spc="-5">
                <a:latin typeface="Arial"/>
                <a:cs typeface="Arial"/>
              </a:rPr>
              <a:t>getNearbyVenues </a:t>
            </a:r>
            <a:r>
              <a:rPr dirty="0" sz="1050">
                <a:latin typeface="Arial"/>
                <a:cs typeface="Arial"/>
              </a:rPr>
              <a:t>is then used on each neighbourhoods. And creates a new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dataframe  called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london_venues.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9620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algn="ctr" marR="1920875">
              <a:lnSpc>
                <a:spcPct val="100000"/>
              </a:lnSpc>
              <a:spcBef>
                <a:spcPts val="409"/>
              </a:spcBef>
            </a:pP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se_venues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getNearbyVenues(names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algn="ctr" marL="2624455" marR="1099185" indent="-73660">
              <a:lnSpc>
                <a:spcPct val="101200"/>
              </a:lnSpc>
            </a:pP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latitudes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longitudes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algn="ctr" marR="673735">
              <a:lnSpc>
                <a:spcPct val="100000"/>
              </a:lnSpc>
              <a:spcBef>
                <a:spcPts val="15"/>
              </a:spcBef>
            </a:pP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1441348"/>
            <a:ext cx="1418590" cy="7472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18159">
              <a:lnSpc>
                <a:spcPct val="101200"/>
              </a:lnSpc>
              <a:spcBef>
                <a:spcPts val="85"/>
              </a:spcBef>
            </a:pPr>
            <a:r>
              <a:rPr dirty="0" sz="1050" spc="85">
                <a:latin typeface="Arial"/>
                <a:cs typeface="Arial"/>
              </a:rPr>
              <a:t>Crofton </a:t>
            </a:r>
            <a:r>
              <a:rPr dirty="0" sz="1050" spc="35">
                <a:latin typeface="Arial"/>
                <a:cs typeface="Arial"/>
              </a:rPr>
              <a:t>Park  </a:t>
            </a:r>
            <a:r>
              <a:rPr dirty="0" sz="1050" spc="-35">
                <a:latin typeface="Arial"/>
                <a:cs typeface="Arial"/>
              </a:rPr>
              <a:t>Denmark </a:t>
            </a:r>
            <a:r>
              <a:rPr dirty="0" sz="1050" spc="210">
                <a:latin typeface="Arial"/>
                <a:cs typeface="Arial"/>
              </a:rPr>
              <a:t>Hill  </a:t>
            </a:r>
            <a:r>
              <a:rPr dirty="0" sz="1050" spc="70">
                <a:latin typeface="Arial"/>
                <a:cs typeface="Arial"/>
              </a:rPr>
              <a:t>Deptford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50">
                <a:latin typeface="Arial"/>
                <a:cs typeface="Arial"/>
              </a:rPr>
              <a:t>Dulwich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50">
                <a:latin typeface="Arial"/>
                <a:cs typeface="Arial"/>
              </a:rPr>
              <a:t>East</a:t>
            </a:r>
            <a:r>
              <a:rPr dirty="0" sz="1050" spc="27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Dulwich</a:t>
            </a: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 spc="55">
                <a:latin typeface="Arial"/>
                <a:cs typeface="Arial"/>
              </a:rPr>
              <a:t>Elephant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80">
                <a:latin typeface="Arial"/>
                <a:cs typeface="Arial"/>
              </a:rPr>
              <a:t>Castle  </a:t>
            </a:r>
            <a:r>
              <a:rPr dirty="0" sz="1050" spc="55">
                <a:latin typeface="Arial"/>
                <a:cs typeface="Arial"/>
              </a:rPr>
              <a:t>Elephant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80">
                <a:latin typeface="Arial"/>
                <a:cs typeface="Arial"/>
              </a:rPr>
              <a:t>Castle  </a:t>
            </a:r>
            <a:r>
              <a:rPr dirty="0" sz="1050" spc="55">
                <a:latin typeface="Arial"/>
                <a:cs typeface="Arial"/>
              </a:rPr>
              <a:t>Elephant </a:t>
            </a:r>
            <a:r>
              <a:rPr dirty="0" sz="1050" spc="-10">
                <a:latin typeface="Arial"/>
                <a:cs typeface="Arial"/>
              </a:rPr>
              <a:t>and </a:t>
            </a:r>
            <a:r>
              <a:rPr dirty="0" sz="1050" spc="80">
                <a:latin typeface="Arial"/>
                <a:cs typeface="Arial"/>
              </a:rPr>
              <a:t>Castle  </a:t>
            </a:r>
            <a:r>
              <a:rPr dirty="0" sz="1050" spc="35">
                <a:latin typeface="Arial"/>
                <a:cs typeface="Arial"/>
              </a:rPr>
              <a:t>Bankside</a:t>
            </a:r>
            <a:endParaRPr sz="1050">
              <a:latin typeface="Arial"/>
              <a:cs typeface="Arial"/>
            </a:endParaRPr>
          </a:p>
          <a:p>
            <a:pPr marL="12700" marR="591185">
              <a:lnSpc>
                <a:spcPct val="101200"/>
              </a:lnSpc>
            </a:pPr>
            <a:r>
              <a:rPr dirty="0" sz="1050" spc="80">
                <a:latin typeface="Arial"/>
                <a:cs typeface="Arial"/>
              </a:rPr>
              <a:t>Forest </a:t>
            </a:r>
            <a:r>
              <a:rPr dirty="0" sz="1050" spc="210">
                <a:latin typeface="Arial"/>
                <a:cs typeface="Arial"/>
              </a:rPr>
              <a:t>Hill  </a:t>
            </a:r>
            <a:r>
              <a:rPr dirty="0" sz="1050" spc="40">
                <a:latin typeface="Arial"/>
                <a:cs typeface="Arial"/>
              </a:rPr>
              <a:t>Gipsy </a:t>
            </a:r>
            <a:r>
              <a:rPr dirty="0" sz="1050" spc="210">
                <a:latin typeface="Arial"/>
                <a:cs typeface="Arial"/>
              </a:rPr>
              <a:t>Hill  </a:t>
            </a:r>
            <a:r>
              <a:rPr dirty="0" sz="1050" spc="40">
                <a:latin typeface="Arial"/>
                <a:cs typeface="Arial"/>
              </a:rPr>
              <a:t>Gipsy </a:t>
            </a:r>
            <a:r>
              <a:rPr dirty="0" sz="1050" spc="210">
                <a:latin typeface="Arial"/>
                <a:cs typeface="Arial"/>
              </a:rPr>
              <a:t>Hill  </a:t>
            </a:r>
            <a:r>
              <a:rPr dirty="0" sz="1050" spc="5">
                <a:latin typeface="Arial"/>
                <a:cs typeface="Arial"/>
              </a:rPr>
              <a:t>Grove </a:t>
            </a:r>
            <a:r>
              <a:rPr dirty="0" sz="1050" spc="35">
                <a:latin typeface="Arial"/>
                <a:cs typeface="Arial"/>
              </a:rPr>
              <a:t>Park  </a:t>
            </a:r>
            <a:r>
              <a:rPr dirty="0" sz="1050" spc="5">
                <a:latin typeface="Arial"/>
                <a:cs typeface="Arial"/>
              </a:rPr>
              <a:t>Herne</a:t>
            </a:r>
            <a:r>
              <a:rPr dirty="0" sz="1050" spc="235">
                <a:latin typeface="Arial"/>
                <a:cs typeface="Arial"/>
              </a:rPr>
              <a:t> </a:t>
            </a:r>
            <a:r>
              <a:rPr dirty="0" sz="1050" spc="210">
                <a:latin typeface="Arial"/>
                <a:cs typeface="Arial"/>
              </a:rPr>
              <a:t>Hill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dirty="0" sz="1050" spc="110">
                <a:latin typeface="Arial"/>
                <a:cs typeface="Arial"/>
              </a:rPr>
              <a:t>Hither </a:t>
            </a:r>
            <a:r>
              <a:rPr dirty="0" sz="1050" spc="-10">
                <a:latin typeface="Arial"/>
                <a:cs typeface="Arial"/>
              </a:rPr>
              <a:t>Green  </a:t>
            </a:r>
            <a:r>
              <a:rPr dirty="0" sz="1050" spc="5">
                <a:latin typeface="Arial"/>
                <a:cs typeface="Arial"/>
              </a:rPr>
              <a:t>Honor</a:t>
            </a:r>
            <a:r>
              <a:rPr dirty="0" sz="1050" spc="254">
                <a:latin typeface="Arial"/>
                <a:cs typeface="Arial"/>
              </a:rPr>
              <a:t> </a:t>
            </a:r>
            <a:r>
              <a:rPr dirty="0" sz="1050" spc="-65">
                <a:latin typeface="Arial"/>
                <a:cs typeface="Arial"/>
              </a:rPr>
              <a:t>Oak</a:t>
            </a:r>
            <a:endParaRPr sz="1050">
              <a:latin typeface="Arial"/>
              <a:cs typeface="Arial"/>
            </a:endParaRPr>
          </a:p>
          <a:p>
            <a:pPr marL="12700" marR="811530">
              <a:lnSpc>
                <a:spcPct val="101200"/>
              </a:lnSpc>
            </a:pPr>
            <a:r>
              <a:rPr dirty="0" sz="1050" spc="60">
                <a:latin typeface="Arial"/>
                <a:cs typeface="Arial"/>
              </a:rPr>
              <a:t>Ladywell  Ladywell  </a:t>
            </a:r>
            <a:r>
              <a:rPr dirty="0" sz="1050" spc="-10">
                <a:latin typeface="Arial"/>
                <a:cs typeface="Arial"/>
              </a:rPr>
              <a:t>Lambeth  Lee</a:t>
            </a:r>
            <a:endParaRPr sz="1050">
              <a:latin typeface="Arial"/>
              <a:cs typeface="Arial"/>
            </a:endParaRPr>
          </a:p>
          <a:p>
            <a:pPr marL="12700" marR="737870">
              <a:lnSpc>
                <a:spcPct val="101200"/>
              </a:lnSpc>
            </a:pPr>
            <a:r>
              <a:rPr dirty="0" sz="1050" spc="-15">
                <a:latin typeface="Arial"/>
                <a:cs typeface="Arial"/>
              </a:rPr>
              <a:t>Lewisham  </a:t>
            </a:r>
            <a:r>
              <a:rPr dirty="0" sz="1050" spc="-125">
                <a:latin typeface="Arial"/>
                <a:cs typeface="Arial"/>
              </a:rPr>
              <a:t>New </a:t>
            </a:r>
            <a:r>
              <a:rPr dirty="0" sz="1050" spc="25">
                <a:latin typeface="Arial"/>
                <a:cs typeface="Arial"/>
              </a:rPr>
              <a:t>Cross  </a:t>
            </a:r>
            <a:r>
              <a:rPr dirty="0" sz="1050" spc="20">
                <a:latin typeface="Arial"/>
                <a:cs typeface="Arial"/>
              </a:rPr>
              <a:t>Newington  Newington  </a:t>
            </a:r>
            <a:r>
              <a:rPr dirty="0" sz="1050" spc="-35">
                <a:latin typeface="Arial"/>
                <a:cs typeface="Arial"/>
              </a:rPr>
              <a:t>Nunhead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5">
                <a:latin typeface="Arial"/>
                <a:cs typeface="Arial"/>
              </a:rPr>
              <a:t>Oval</a:t>
            </a:r>
            <a:endParaRPr sz="1050">
              <a:latin typeface="Arial"/>
              <a:cs typeface="Arial"/>
            </a:endParaRPr>
          </a:p>
          <a:p>
            <a:pPr marL="12700" marR="664845">
              <a:lnSpc>
                <a:spcPct val="101200"/>
              </a:lnSpc>
            </a:pPr>
            <a:r>
              <a:rPr dirty="0" sz="1050" spc="50">
                <a:latin typeface="Arial"/>
                <a:cs typeface="Arial"/>
              </a:rPr>
              <a:t>Bellingham  </a:t>
            </a:r>
            <a:r>
              <a:rPr dirty="0" sz="1050" spc="-50">
                <a:latin typeface="Arial"/>
                <a:cs typeface="Arial"/>
              </a:rPr>
              <a:t>Peckham</a:t>
            </a:r>
            <a:endParaRPr sz="1050">
              <a:latin typeface="Arial"/>
              <a:cs typeface="Arial"/>
            </a:endParaRPr>
          </a:p>
          <a:p>
            <a:pPr marL="12700" marR="591185">
              <a:lnSpc>
                <a:spcPct val="101200"/>
              </a:lnSpc>
            </a:pPr>
            <a:r>
              <a:rPr dirty="0" sz="1050" spc="75">
                <a:latin typeface="Arial"/>
                <a:cs typeface="Arial"/>
              </a:rPr>
              <a:t>Rotherhithe  </a:t>
            </a:r>
            <a:r>
              <a:rPr dirty="0" sz="1050" spc="95">
                <a:latin typeface="Arial"/>
                <a:cs typeface="Arial"/>
              </a:rPr>
              <a:t>Selhurst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15">
                <a:latin typeface="Arial"/>
                <a:cs typeface="Arial"/>
              </a:rPr>
              <a:t>Bermondsey</a:t>
            </a:r>
            <a:endParaRPr sz="1050">
              <a:latin typeface="Arial"/>
              <a:cs typeface="Arial"/>
            </a:endParaRPr>
          </a:p>
          <a:p>
            <a:pPr marL="12700" marR="444500">
              <a:lnSpc>
                <a:spcPct val="101200"/>
              </a:lnSpc>
            </a:pPr>
            <a:r>
              <a:rPr dirty="0" sz="1050" spc="25">
                <a:latin typeface="Arial"/>
                <a:cs typeface="Arial"/>
              </a:rPr>
              <a:t>South </a:t>
            </a:r>
            <a:r>
              <a:rPr dirty="0" sz="1050" spc="-25">
                <a:latin typeface="Arial"/>
                <a:cs typeface="Arial"/>
              </a:rPr>
              <a:t>Norwood  </a:t>
            </a:r>
            <a:r>
              <a:rPr dirty="0" sz="1050" spc="15">
                <a:latin typeface="Arial"/>
                <a:cs typeface="Arial"/>
              </a:rPr>
              <a:t>Southend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50" spc="80">
                <a:latin typeface="Arial"/>
                <a:cs typeface="Arial"/>
              </a:rPr>
              <a:t>St</a:t>
            </a:r>
            <a:r>
              <a:rPr dirty="0" sz="1050" spc="19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Johns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dirty="0" sz="1050" spc="60">
                <a:latin typeface="Arial"/>
                <a:cs typeface="Arial"/>
              </a:rPr>
              <a:t>Surrey </a:t>
            </a:r>
            <a:r>
              <a:rPr dirty="0" sz="1050" spc="-30">
                <a:latin typeface="Arial"/>
                <a:cs typeface="Arial"/>
              </a:rPr>
              <a:t>Quays  </a:t>
            </a:r>
            <a:r>
              <a:rPr dirty="0" sz="1050" spc="60">
                <a:latin typeface="Arial"/>
                <a:cs typeface="Arial"/>
              </a:rPr>
              <a:t>Tulse</a:t>
            </a:r>
            <a:r>
              <a:rPr dirty="0" sz="1050" spc="254">
                <a:latin typeface="Arial"/>
                <a:cs typeface="Arial"/>
              </a:rPr>
              <a:t> </a:t>
            </a:r>
            <a:r>
              <a:rPr dirty="0" sz="1050" spc="210">
                <a:latin typeface="Arial"/>
                <a:cs typeface="Arial"/>
              </a:rPr>
              <a:t>Hill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latin typeface="Arial"/>
                <a:cs typeface="Arial"/>
              </a:rPr>
              <a:t>Tulse</a:t>
            </a:r>
            <a:r>
              <a:rPr dirty="0" sz="1050" spc="210">
                <a:latin typeface="Arial"/>
                <a:cs typeface="Arial"/>
              </a:rPr>
              <a:t> Hill</a:t>
            </a:r>
            <a:endParaRPr sz="1050">
              <a:latin typeface="Arial"/>
              <a:cs typeface="Arial"/>
            </a:endParaRPr>
          </a:p>
          <a:p>
            <a:pPr marL="12700" marR="444500">
              <a:lnSpc>
                <a:spcPct val="101200"/>
              </a:lnSpc>
            </a:pPr>
            <a:r>
              <a:rPr dirty="0" sz="1050" spc="5">
                <a:latin typeface="Arial"/>
                <a:cs typeface="Arial"/>
              </a:rPr>
              <a:t>Upper </a:t>
            </a:r>
            <a:r>
              <a:rPr dirty="0" sz="1050" spc="-25">
                <a:latin typeface="Arial"/>
                <a:cs typeface="Arial"/>
              </a:rPr>
              <a:t>Norwood  </a:t>
            </a:r>
            <a:r>
              <a:rPr dirty="0" sz="1050" spc="30">
                <a:latin typeface="Arial"/>
                <a:cs typeface="Arial"/>
              </a:rPr>
              <a:t>Walworth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55">
                <a:latin typeface="Arial"/>
                <a:cs typeface="Arial"/>
              </a:rPr>
              <a:t>Blackheath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dirty="0" sz="1050" spc="-25">
                <a:latin typeface="Arial"/>
                <a:cs typeface="Arial"/>
              </a:rPr>
              <a:t>West Norwood  </a:t>
            </a:r>
            <a:r>
              <a:rPr dirty="0" sz="1050" spc="110">
                <a:latin typeface="Arial"/>
                <a:cs typeface="Arial"/>
              </a:rPr>
              <a:t>Brixton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latin typeface="Arial"/>
                <a:cs typeface="Arial"/>
              </a:rPr>
              <a:t>Brockley</a:t>
            </a:r>
            <a:endParaRPr sz="1050">
              <a:latin typeface="Arial"/>
              <a:cs typeface="Arial"/>
            </a:endParaRPr>
          </a:p>
          <a:p>
            <a:pPr marL="12700" marR="664845">
              <a:lnSpc>
                <a:spcPct val="101200"/>
              </a:lnSpc>
            </a:pPr>
            <a:r>
              <a:rPr dirty="0" sz="1050" spc="20">
                <a:latin typeface="Arial"/>
                <a:cs typeface="Arial"/>
              </a:rPr>
              <a:t>Camberwell  </a:t>
            </a:r>
            <a:r>
              <a:rPr dirty="0" sz="1050" spc="85">
                <a:latin typeface="Arial"/>
                <a:cs typeface="Arial"/>
              </a:rPr>
              <a:t>Catford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45">
                <a:latin typeface="Arial"/>
                <a:cs typeface="Arial"/>
              </a:rPr>
              <a:t>Chinbrook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(se_venues)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11555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111591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2785745">
              <a:lnSpc>
                <a:spcPct val="101200"/>
              </a:lnSpc>
              <a:spcBef>
                <a:spcPts val="395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value_counts()  se_venues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'se_venues.csv'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17175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16874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se_venues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4803673"/>
            <a:ext cx="50444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The number of venues returned for each neighbourhoods is then explored as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follows: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7460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Out[74]: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755548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4237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1993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Out[76]: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16049" y="4349758"/>
            <a:ext cx="5810250" cy="161925"/>
            <a:chOff x="1416049" y="4349758"/>
            <a:chExt cx="5810250" cy="161925"/>
          </a:xfrm>
        </p:grpSpPr>
        <p:sp>
          <p:nvSpPr>
            <p:cNvPr id="15" name="object 15"/>
            <p:cNvSpPr/>
            <p:nvPr/>
          </p:nvSpPr>
          <p:spPr>
            <a:xfrm>
              <a:off x="1416049" y="434975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73199" y="43973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7962" y="434976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26574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657475" y="161925"/>
                  </a:lnTo>
                  <a:lnTo>
                    <a:pt x="265747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31049" y="43973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35449" y="4349758"/>
              <a:ext cx="2828925" cy="161925"/>
            </a:xfrm>
            <a:custGeom>
              <a:avLst/>
              <a:gdLst/>
              <a:ahLst/>
              <a:cxnLst/>
              <a:rect l="l" t="t" r="r" b="b"/>
              <a:pathLst>
                <a:path w="2828925" h="161925">
                  <a:moveTo>
                    <a:pt x="2828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2828925" y="0"/>
                  </a:lnTo>
                  <a:lnTo>
                    <a:pt x="2828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7974" y="4368808"/>
              <a:ext cx="5324475" cy="123825"/>
            </a:xfrm>
            <a:custGeom>
              <a:avLst/>
              <a:gdLst/>
              <a:ahLst/>
              <a:cxnLst/>
              <a:rect l="l" t="t" r="r" b="b"/>
              <a:pathLst>
                <a:path w="5324475" h="123825">
                  <a:moveTo>
                    <a:pt x="5324475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5324475" y="0"/>
                  </a:lnTo>
                  <a:lnTo>
                    <a:pt x="5324475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473187" y="2511437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02047" y="2232032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73593" y="2165357"/>
            <a:ext cx="876300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b="1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5143" y="2165357"/>
            <a:ext cx="876300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b="1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7873" y="2232032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7351" y="2165357"/>
            <a:ext cx="46990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07314">
              <a:lnSpc>
                <a:spcPts val="1050"/>
              </a:lnSpc>
              <a:spcBef>
                <a:spcPts val="16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  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192" y="2165357"/>
            <a:ext cx="5778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15265">
              <a:lnSpc>
                <a:spcPts val="1050"/>
              </a:lnSpc>
              <a:spcBef>
                <a:spcPts val="16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  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9474" y="2165357"/>
            <a:ext cx="413384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58115">
              <a:lnSpc>
                <a:spcPts val="1050"/>
              </a:lnSpc>
              <a:spcBef>
                <a:spcPts val="160"/>
              </a:spcBef>
            </a:pPr>
            <a:r>
              <a:rPr dirty="0" sz="900" spc="-20" b="1">
                <a:latin typeface="Arial"/>
                <a:cs typeface="Arial"/>
              </a:rPr>
              <a:t>Ven  </a:t>
            </a:r>
            <a:r>
              <a:rPr dirty="0" sz="900" b="1">
                <a:latin typeface="Arial"/>
                <a:cs typeface="Arial"/>
              </a:rPr>
              <a:t>Catego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7649" y="2555882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11150" y="2555882"/>
            <a:ext cx="667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Crofton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7602" y="2555882"/>
            <a:ext cx="5022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51.46268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4745" y="2555882"/>
            <a:ext cx="4768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-0.03558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2930" y="2555882"/>
            <a:ext cx="667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Orchard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1501" y="2555882"/>
            <a:ext cx="1781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62075" algn="l"/>
              </a:tabLst>
            </a:pPr>
            <a:r>
              <a:rPr dirty="0" sz="900">
                <a:latin typeface="Arial"/>
                <a:cs typeface="Arial"/>
              </a:rPr>
              <a:t>51.463678	-0.035699	Gastrop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7649" y="2936882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1150" y="2936882"/>
            <a:ext cx="667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Crofton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7602" y="2936882"/>
            <a:ext cx="5022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51.46268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4745" y="2936882"/>
            <a:ext cx="4768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-0.03558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7345" y="2870207"/>
            <a:ext cx="542925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Brockley's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Rock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1501" y="2936882"/>
            <a:ext cx="1232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dirty="0" sz="900">
                <a:latin typeface="Arial"/>
                <a:cs typeface="Arial"/>
              </a:rPr>
              <a:t>51.459457	-0.033868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00924" y="2803532"/>
            <a:ext cx="241935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Fish  Chi  Sh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498599" y="3341410"/>
          <a:ext cx="5194935" cy="823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1054100"/>
                <a:gridCol w="984250"/>
                <a:gridCol w="768985"/>
                <a:gridCol w="829944"/>
                <a:gridCol w="675004"/>
                <a:gridCol w="622935"/>
              </a:tblGrid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Browns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51.464513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-0.037346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79"/>
                </a:tc>
              </a:tr>
              <a:tr h="1876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0987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248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3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aterintobeer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51.463712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-0.038826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21009">
                <a:tc gridSpan="2"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650"/>
                        </a:spcBef>
                        <a:tabLst>
                          <a:tab pos="42481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Saka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Maka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51.464826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-0.036437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6765771" y="3317882"/>
            <a:ext cx="489584" cy="92456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04800" marR="3683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  Sh</a:t>
            </a:r>
            <a:endParaRPr sz="9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840"/>
              </a:spcBef>
            </a:pPr>
            <a:r>
              <a:rPr dirty="0" sz="900">
                <a:latin typeface="Arial"/>
                <a:cs typeface="Arial"/>
              </a:rPr>
              <a:t>Beer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Sto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Arial"/>
              <a:cs typeface="Arial"/>
            </a:endParaRPr>
          </a:p>
          <a:p>
            <a:pPr marL="12700" marR="5080" indent="247650">
              <a:lnSpc>
                <a:spcPts val="1050"/>
              </a:lnSpc>
            </a:pPr>
            <a:r>
              <a:rPr dirty="0" sz="900">
                <a:latin typeface="Arial"/>
                <a:cs typeface="Arial"/>
              </a:rPr>
              <a:t>Indi  Restaura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se_venues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groupby(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count()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031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Out[77]: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868" y="574573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868" y="574573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2123" y="641248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9823" y="57457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23" y="57457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9048" y="57457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73199" y="731450"/>
          <a:ext cx="5705475" cy="869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/>
                <a:gridCol w="1050925"/>
                <a:gridCol w="981075"/>
                <a:gridCol w="1057910"/>
                <a:gridCol w="738504"/>
                <a:gridCol w="655954"/>
              </a:tblGrid>
              <a:tr h="4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Neighbourhood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Category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	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Crofton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Denmark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algn="r" marR="303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East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80	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440977">
                <a:tc>
                  <a:txBody>
                    <a:bodyPr/>
                    <a:lstStyle/>
                    <a:p>
                      <a:pPr algn="r" marR="303530">
                        <a:lnSpc>
                          <a:spcPts val="1065"/>
                        </a:lnSpc>
                        <a:spcBef>
                          <a:spcPts val="8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Elephant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30353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8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25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7810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300	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20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Forest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Gipsy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Grove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Herne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28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Hither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28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Honor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	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algn="r" marR="303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South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	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29462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29066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13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'There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dirty="0" sz="1050" spc="165" b="1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dirty="0" sz="1050" spc="50">
                <a:solidFill>
                  <a:srgbClr val="B92020"/>
                </a:solidFill>
                <a:latin typeface="Arial"/>
                <a:cs typeface="Arial"/>
              </a:rPr>
              <a:t>uniques 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categories.'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r>
              <a:rPr dirty="0" sz="1050" spc="9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(se_venues[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'Venue</a:t>
            </a:r>
            <a:r>
              <a:rPr dirty="0" sz="1050" spc="-5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unique())))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37940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[79]: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76386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8419" marR="73660">
              <a:lnSpc>
                <a:spcPct val="101200"/>
              </a:lnSpc>
              <a:spcBef>
                <a:spcPts val="320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se_venue_unique_count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value_counts()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to_frame(na 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me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60">
                <a:solidFill>
                  <a:srgbClr val="B92020"/>
                </a:solidFill>
                <a:latin typeface="Arial"/>
                <a:cs typeface="Arial"/>
              </a:rPr>
              <a:t>'Count'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559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2583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se_venue_unique_count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64800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644038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se_venue_unique_count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describe()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7868" y="403123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0868" y="403123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2123" y="469798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9823" y="40312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3723" y="40312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9048" y="403123"/>
            <a:ext cx="36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73199" y="560000"/>
          <a:ext cx="5705475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/>
                <a:gridCol w="1050925"/>
                <a:gridCol w="981075"/>
                <a:gridCol w="1057910"/>
                <a:gridCol w="738504"/>
                <a:gridCol w="655954"/>
              </a:tblGrid>
              <a:tr h="4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Neighbourhood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Category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algn="r" marR="3041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Surrey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15" b="1">
                          <a:latin typeface="Arial"/>
                          <a:cs typeface="Arial"/>
                        </a:rPr>
                        <a:t>Tulse</a:t>
                      </a:r>
                      <a:r>
                        <a:rPr dirty="0" sz="9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Upper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spc="-3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algn="r" marR="30416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spc="-5" b="1">
                          <a:latin typeface="Arial"/>
                          <a:cs typeface="Arial"/>
                        </a:rPr>
                        <a:t>West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8765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457374" y="3393973"/>
            <a:ext cx="24453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latin typeface="Arial"/>
                <a:cs typeface="Arial"/>
              </a:rPr>
              <a:t>There </a:t>
            </a:r>
            <a:r>
              <a:rPr dirty="0" sz="1050" spc="70">
                <a:latin typeface="Arial"/>
                <a:cs typeface="Arial"/>
              </a:rPr>
              <a:t>are </a:t>
            </a:r>
            <a:r>
              <a:rPr dirty="0" sz="1050" spc="-10">
                <a:latin typeface="Arial"/>
                <a:cs typeface="Arial"/>
              </a:rPr>
              <a:t>198 </a:t>
            </a:r>
            <a:r>
              <a:rPr dirty="0" sz="1050" spc="50">
                <a:latin typeface="Arial"/>
                <a:cs typeface="Arial"/>
              </a:rPr>
              <a:t>uniques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categories.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4688762"/>
          <a:ext cx="206184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883919"/>
                <a:gridCol w="448309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Out[80]: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Count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Coffee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Café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Grocery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Store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64281" y="67562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Out[81]: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3187" y="7140485"/>
            <a:ext cx="1152525" cy="9525"/>
          </a:xfrm>
          <a:custGeom>
            <a:avLst/>
            <a:gdLst/>
            <a:ahLst/>
            <a:cxnLst/>
            <a:rect l="l" t="t" r="r" b="b"/>
            <a:pathLst>
              <a:path w="1152525" h="9525">
                <a:moveTo>
                  <a:pt x="1152525" y="0"/>
                </a:moveTo>
                <a:lnTo>
                  <a:pt x="428625" y="0"/>
                </a:lnTo>
                <a:lnTo>
                  <a:pt x="0" y="0"/>
                </a:lnTo>
                <a:lnTo>
                  <a:pt x="0" y="9525"/>
                </a:lnTo>
                <a:lnTo>
                  <a:pt x="428625" y="9525"/>
                </a:lnTo>
                <a:lnTo>
                  <a:pt x="1152525" y="9525"/>
                </a:lnTo>
                <a:lnTo>
                  <a:pt x="1152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22794" y="6927748"/>
            <a:ext cx="355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Count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17801" y="7184923"/>
            <a:ext cx="336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count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8950" y="7184923"/>
            <a:ext cx="629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198.000000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0298" y="7432573"/>
            <a:ext cx="324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mean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2501" y="7432573"/>
            <a:ext cx="565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21.398990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7399" y="768022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 b="1">
                <a:latin typeface="Arial"/>
                <a:cs typeface="Arial"/>
              </a:rPr>
              <a:t>std	</a:t>
            </a:r>
            <a:r>
              <a:rPr dirty="0" sz="900">
                <a:latin typeface="Arial"/>
                <a:cs typeface="Arial"/>
              </a:rPr>
              <a:t>47.518069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5700" y="7927873"/>
            <a:ext cx="228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min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6052" y="7927873"/>
            <a:ext cx="5022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0097" y="8175523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25%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6052" y="8175523"/>
            <a:ext cx="5022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00097" y="8423173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50%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6052" y="8423173"/>
            <a:ext cx="5022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8.000000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00097" y="8670823"/>
            <a:ext cx="97853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900" b="1">
                <a:latin typeface="Arial"/>
                <a:cs typeface="Arial"/>
              </a:rPr>
              <a:t>75%	</a:t>
            </a:r>
            <a:r>
              <a:rPr dirty="0" sz="900">
                <a:latin typeface="Arial"/>
                <a:cs typeface="Arial"/>
              </a:rPr>
              <a:t>19.000000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900" b="1">
                <a:latin typeface="Arial"/>
                <a:cs typeface="Arial"/>
              </a:rPr>
              <a:t>max  </a:t>
            </a:r>
            <a:r>
              <a:rPr dirty="0" sz="900" spc="95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433.000000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469889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202"/>
            <a:ext cx="5857875" cy="8896350"/>
          </a:xfrm>
          <a:custGeom>
            <a:avLst/>
            <a:gdLst/>
            <a:ahLst/>
            <a:cxnLst/>
            <a:rect l="l" t="t" r="r" b="b"/>
            <a:pathLst>
              <a:path w="5857875" h="8896350">
                <a:moveTo>
                  <a:pt x="0" y="88820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8882062"/>
                </a:lnTo>
                <a:lnTo>
                  <a:pt x="5857875" y="8883967"/>
                </a:lnTo>
                <a:lnTo>
                  <a:pt x="5857513" y="8885777"/>
                </a:lnTo>
                <a:lnTo>
                  <a:pt x="5856789" y="8887491"/>
                </a:lnTo>
                <a:lnTo>
                  <a:pt x="5856065" y="8889301"/>
                </a:lnTo>
                <a:lnTo>
                  <a:pt x="5845482" y="8896350"/>
                </a:lnTo>
                <a:lnTo>
                  <a:pt x="5843587" y="8896350"/>
                </a:lnTo>
                <a:lnTo>
                  <a:pt x="14287" y="8896350"/>
                </a:lnTo>
                <a:lnTo>
                  <a:pt x="12392" y="8896350"/>
                </a:lnTo>
                <a:lnTo>
                  <a:pt x="10572" y="8895969"/>
                </a:lnTo>
                <a:lnTo>
                  <a:pt x="1085" y="8887491"/>
                </a:lnTo>
                <a:lnTo>
                  <a:pt x="361" y="8885777"/>
                </a:lnTo>
                <a:lnTo>
                  <a:pt x="0" y="8883967"/>
                </a:lnTo>
                <a:lnTo>
                  <a:pt x="0" y="88820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6899" y="469889"/>
            <a:ext cx="21513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 for</a:t>
            </a:r>
            <a:r>
              <a:rPr dirty="0" sz="1050" spc="40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BeautifulSoup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dirty="0" sz="1050" spc="-30" b="1">
                <a:solidFill>
                  <a:srgbClr val="0000FF"/>
                </a:solidFill>
                <a:latin typeface="Arial"/>
                <a:cs typeface="Arial"/>
              </a:rPr>
              <a:t>bs4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34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BeautifulSoup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6899" y="955664"/>
            <a:ext cx="5744210" cy="828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handle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data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in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vectorized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20" i="1">
                <a:solidFill>
                  <a:srgbClr val="408080"/>
                </a:solidFill>
                <a:latin typeface="Arial"/>
                <a:cs typeface="Arial"/>
              </a:rPr>
              <a:t>manner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-114" b="1">
                <a:solidFill>
                  <a:srgbClr val="0000FF"/>
                </a:solidFill>
                <a:latin typeface="Arial"/>
                <a:cs typeface="Arial"/>
              </a:rPr>
              <a:t>numpy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25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65" b="1">
                <a:solidFill>
                  <a:srgbClr val="0000FF"/>
                </a:solidFill>
                <a:latin typeface="Arial"/>
                <a:cs typeface="Arial"/>
              </a:rPr>
              <a:t>np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 for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data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analsysis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-40" b="1">
                <a:solidFill>
                  <a:srgbClr val="0000FF"/>
                </a:solidFill>
                <a:latin typeface="Arial"/>
                <a:cs typeface="Arial"/>
              </a:rPr>
              <a:t>pandas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-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65" b="1">
                <a:solidFill>
                  <a:srgbClr val="0000FF"/>
                </a:solidFill>
                <a:latin typeface="Arial"/>
                <a:cs typeface="Arial"/>
              </a:rPr>
              <a:t>pd</a:t>
            </a:r>
            <a:endParaRPr sz="1050">
              <a:latin typeface="Arial"/>
              <a:cs typeface="Arial"/>
            </a:endParaRPr>
          </a:p>
          <a:p>
            <a:pPr marL="12700" marR="2644775">
              <a:lnSpc>
                <a:spcPct val="101200"/>
              </a:lnSpc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set_option(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'display.max_columns'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-20" b="1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set_option(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'display.max_rows'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20" b="1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handle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JSON </a:t>
            </a:r>
            <a:r>
              <a:rPr dirty="0" sz="1050" spc="200" i="1">
                <a:solidFill>
                  <a:srgbClr val="408080"/>
                </a:solidFill>
                <a:latin typeface="Arial"/>
                <a:cs typeface="Arial"/>
              </a:rPr>
              <a:t>files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35" b="1">
                <a:solidFill>
                  <a:srgbClr val="0000FF"/>
                </a:solidFill>
                <a:latin typeface="Arial"/>
                <a:cs typeface="Arial"/>
              </a:rPr>
              <a:t>json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1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'numpy, </a:t>
            </a:r>
            <a:r>
              <a:rPr dirty="0" sz="1050" spc="40">
                <a:solidFill>
                  <a:srgbClr val="B92020"/>
                </a:solidFill>
                <a:latin typeface="Arial"/>
                <a:cs typeface="Arial"/>
              </a:rPr>
              <a:t>pandas, </a:t>
            </a:r>
            <a:r>
              <a:rPr dirty="0" sz="1050" spc="285">
                <a:solidFill>
                  <a:srgbClr val="B92020"/>
                </a:solidFill>
                <a:latin typeface="Arial"/>
                <a:cs typeface="Arial"/>
              </a:rPr>
              <a:t>...,</a:t>
            </a:r>
            <a:r>
              <a:rPr dirty="0" sz="1050" spc="-4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333333"/>
                </a:solidFill>
                <a:latin typeface="Arial"/>
                <a:cs typeface="Arial"/>
              </a:rPr>
              <a:t>geopy</a:t>
            </a: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conda </a:t>
            </a:r>
            <a:r>
              <a:rPr dirty="0" sz="1050" spc="190" i="1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dirty="0" sz="1050" spc="140" i="1">
                <a:solidFill>
                  <a:srgbClr val="408080"/>
                </a:solidFill>
                <a:latin typeface="Arial"/>
                <a:cs typeface="Arial"/>
              </a:rPr>
              <a:t>-c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conda-forge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geopy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--yes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35" i="1">
                <a:solidFill>
                  <a:srgbClr val="408080"/>
                </a:solidFill>
                <a:latin typeface="Arial"/>
                <a:cs typeface="Arial"/>
              </a:rPr>
              <a:t>uncomment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this line </a:t>
            </a:r>
            <a:r>
              <a:rPr dirty="0" sz="1050" spc="310" i="1">
                <a:solidFill>
                  <a:srgbClr val="408080"/>
                </a:solidFill>
                <a:latin typeface="Arial"/>
                <a:cs typeface="Arial"/>
              </a:rPr>
              <a:t>if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you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have  </a:t>
            </a:r>
            <a:r>
              <a:rPr dirty="0" sz="1050" spc="215" i="1">
                <a:solidFill>
                  <a:srgbClr val="408080"/>
                </a:solidFill>
                <a:latin typeface="Arial"/>
                <a:cs typeface="Arial"/>
              </a:rPr>
              <a:t>n't </a:t>
            </a:r>
            <a:r>
              <a:rPr dirty="0" sz="1050" spc="35" i="1">
                <a:solidFill>
                  <a:srgbClr val="408080"/>
                </a:solidFill>
                <a:latin typeface="Arial"/>
                <a:cs typeface="Arial"/>
              </a:rPr>
              <a:t>completed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Foursquare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API</a:t>
            </a:r>
            <a:r>
              <a:rPr dirty="0" sz="1050" spc="-2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lab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2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'geopy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installed...'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convert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address </a:t>
            </a:r>
            <a:r>
              <a:rPr dirty="0" sz="1050" spc="150" i="1">
                <a:solidFill>
                  <a:srgbClr val="408080"/>
                </a:solidFill>
                <a:latin typeface="Arial"/>
                <a:cs typeface="Arial"/>
              </a:rPr>
              <a:t>into latitude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longitude</a:t>
            </a:r>
            <a:r>
              <a:rPr dirty="0" sz="1050" spc="31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values</a:t>
            </a:r>
            <a:endParaRPr sz="1050">
              <a:latin typeface="Arial"/>
              <a:cs typeface="Arial"/>
            </a:endParaRPr>
          </a:p>
          <a:p>
            <a:pPr marL="12700" marR="3011170">
              <a:lnSpc>
                <a:spcPct val="101200"/>
              </a:lnSpc>
            </a:pP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geopy.geocoders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Nominatim  </a:t>
            </a:r>
            <a:r>
              <a:rPr dirty="0" sz="1050" spc="10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'Nominatim</a:t>
            </a:r>
            <a:r>
              <a:rPr dirty="0" sz="1050" spc="27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handle</a:t>
            </a:r>
            <a:r>
              <a:rPr dirty="0" sz="1050" spc="21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requests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30" b="1">
                <a:solidFill>
                  <a:srgbClr val="0000FF"/>
                </a:solidFill>
                <a:latin typeface="Arial"/>
                <a:cs typeface="Arial"/>
              </a:rPr>
              <a:t>requests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'requests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tranform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JSON </a:t>
            </a:r>
            <a:r>
              <a:rPr dirty="0" sz="1050" spc="240" i="1">
                <a:solidFill>
                  <a:srgbClr val="408080"/>
                </a:solidFill>
                <a:latin typeface="Arial"/>
                <a:cs typeface="Arial"/>
              </a:rPr>
              <a:t>file </a:t>
            </a:r>
            <a:r>
              <a:rPr dirty="0" sz="1050" spc="150" i="1">
                <a:solidFill>
                  <a:srgbClr val="408080"/>
                </a:solidFill>
                <a:latin typeface="Arial"/>
                <a:cs typeface="Arial"/>
              </a:rPr>
              <a:t>into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pandas</a:t>
            </a:r>
            <a:r>
              <a:rPr dirty="0" sz="1050" spc="20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12700" marR="2717800">
              <a:lnSpc>
                <a:spcPct val="101200"/>
              </a:lnSpc>
            </a:pP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dirty="0" sz="1050" spc="50" b="1">
                <a:solidFill>
                  <a:srgbClr val="0000FF"/>
                </a:solidFill>
                <a:latin typeface="Arial"/>
                <a:cs typeface="Arial"/>
              </a:rPr>
              <a:t>pandas.io.json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json_normalize  </a:t>
            </a:r>
            <a:r>
              <a:rPr dirty="0" sz="1050" spc="114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'json_normalize</a:t>
            </a:r>
            <a:r>
              <a:rPr dirty="0" sz="1050" spc="27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Matplotlib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dirty="0" sz="1050" spc="75" i="1">
                <a:solidFill>
                  <a:srgbClr val="408080"/>
                </a:solidFill>
                <a:latin typeface="Arial"/>
                <a:cs typeface="Arial"/>
              </a:rPr>
              <a:t>associated </a:t>
            </a:r>
            <a:r>
              <a:rPr dirty="0" sz="1050" spc="150" i="1">
                <a:solidFill>
                  <a:srgbClr val="408080"/>
                </a:solidFill>
                <a:latin typeface="Arial"/>
                <a:cs typeface="Arial"/>
              </a:rPr>
              <a:t>plotting</a:t>
            </a:r>
            <a:r>
              <a:rPr dirty="0" sz="1050" spc="29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modules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50" b="1">
                <a:solidFill>
                  <a:srgbClr val="0000FF"/>
                </a:solidFill>
                <a:latin typeface="Arial"/>
                <a:cs typeface="Arial"/>
              </a:rPr>
              <a:t>matplotlib.cm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95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185" b="1">
                <a:solidFill>
                  <a:srgbClr val="0000FF"/>
                </a:solidFill>
                <a:latin typeface="Arial"/>
                <a:cs typeface="Arial"/>
              </a:rPr>
              <a:t>cm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75" b="1">
                <a:solidFill>
                  <a:srgbClr val="0000FF"/>
                </a:solidFill>
                <a:latin typeface="Arial"/>
                <a:cs typeface="Arial"/>
              </a:rPr>
              <a:t>matplotlib.colors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50" b="1">
                <a:solidFill>
                  <a:srgbClr val="0000FF"/>
                </a:solidFill>
                <a:latin typeface="Arial"/>
                <a:cs typeface="Arial"/>
              </a:rPr>
              <a:t>colors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5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'matplotlib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import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k-means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from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r>
              <a:rPr dirty="0" sz="1050" spc="-2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stage</a:t>
            </a:r>
            <a:endParaRPr sz="1050">
              <a:latin typeface="Arial"/>
              <a:cs typeface="Arial"/>
            </a:endParaRPr>
          </a:p>
          <a:p>
            <a:pPr marL="12700" marR="3231515">
              <a:lnSpc>
                <a:spcPct val="101200"/>
              </a:lnSpc>
            </a:pP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dirty="0" sz="1050" spc="80" b="1">
                <a:solidFill>
                  <a:srgbClr val="0000FF"/>
                </a:solidFill>
                <a:latin typeface="Arial"/>
                <a:cs typeface="Arial"/>
              </a:rPr>
              <a:t>sklearn.cluster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-65">
                <a:solidFill>
                  <a:srgbClr val="333333"/>
                </a:solidFill>
                <a:latin typeface="Arial"/>
                <a:cs typeface="Arial"/>
              </a:rPr>
              <a:t>KMeans  </a:t>
            </a:r>
            <a:r>
              <a:rPr dirty="0" sz="1050" spc="8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'Kmeans</a:t>
            </a:r>
            <a:r>
              <a:rPr dirty="0" sz="1050" spc="27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90" i="1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38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15" b="1">
                <a:solidFill>
                  <a:srgbClr val="0000FF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import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35" b="1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!conda </a:t>
            </a:r>
            <a:r>
              <a:rPr dirty="0" sz="1050" spc="190" i="1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dirty="0" sz="1050" spc="140" i="1">
                <a:solidFill>
                  <a:srgbClr val="408080"/>
                </a:solidFill>
                <a:latin typeface="Arial"/>
                <a:cs typeface="Arial"/>
              </a:rPr>
              <a:t>-c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conda-forge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folium=0.5.0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--yes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35" i="1">
                <a:solidFill>
                  <a:srgbClr val="408080"/>
                </a:solidFill>
                <a:latin typeface="Arial"/>
                <a:cs typeface="Arial"/>
              </a:rPr>
              <a:t>uncomment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this line </a:t>
            </a:r>
            <a:r>
              <a:rPr dirty="0" sz="1050" spc="310" i="1">
                <a:solidFill>
                  <a:srgbClr val="408080"/>
                </a:solidFill>
                <a:latin typeface="Arial"/>
                <a:cs typeface="Arial"/>
              </a:rPr>
              <a:t>if 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yo 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u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haven't </a:t>
            </a:r>
            <a:r>
              <a:rPr dirty="0" sz="1050" spc="35" i="1">
                <a:solidFill>
                  <a:srgbClr val="408080"/>
                </a:solidFill>
                <a:latin typeface="Arial"/>
                <a:cs typeface="Arial"/>
              </a:rPr>
              <a:t>completed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Foursquare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API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lab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6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'folium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installed...'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50" b="1">
                <a:solidFill>
                  <a:srgbClr val="0000FF"/>
                </a:solidFill>
                <a:latin typeface="Arial"/>
                <a:cs typeface="Arial"/>
              </a:rPr>
              <a:t>folium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105" i="1">
                <a:solidFill>
                  <a:srgbClr val="408080"/>
                </a:solidFill>
                <a:latin typeface="Arial"/>
                <a:cs typeface="Arial"/>
              </a:rPr>
              <a:t>map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rendering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library</a:t>
            </a:r>
            <a:endParaRPr sz="1050">
              <a:latin typeface="Arial"/>
              <a:cs typeface="Arial"/>
            </a:endParaRPr>
          </a:p>
          <a:p>
            <a:pPr marL="12700" marR="3743960">
              <a:lnSpc>
                <a:spcPct val="101200"/>
              </a:lnSpc>
            </a:pPr>
            <a:r>
              <a:rPr dirty="0" sz="1050" spc="16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'folium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6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'...Done'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2668"/>
            <a:ext cx="62382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For this section, the neighbourhoods in South East London will be clustered based on the processed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  obtained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above.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229" y="1479448"/>
            <a:ext cx="1461135" cy="89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3.2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Clustering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Map</a:t>
            </a:r>
            <a:r>
              <a:rPr dirty="0" sz="1350" spc="-5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Visualization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25748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2544660"/>
            <a:ext cx="5857875" cy="14097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'London,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United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30">
                <a:solidFill>
                  <a:srgbClr val="B92020"/>
                </a:solidFill>
                <a:latin typeface="Arial"/>
                <a:cs typeface="Arial"/>
              </a:rPr>
              <a:t>Kingdom'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2272665">
              <a:lnSpc>
                <a:spcPct val="101200"/>
              </a:lnSpc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geolocator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Nominatim(user_agent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"ln_explorer"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location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geolocator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geocode(address)</a:t>
            </a:r>
            <a:endParaRPr sz="1050">
              <a:latin typeface="Arial"/>
              <a:cs typeface="Arial"/>
            </a:endParaRPr>
          </a:p>
          <a:p>
            <a:pPr marL="58419" marR="3592195">
              <a:lnSpc>
                <a:spcPct val="101200"/>
              </a:lnSpc>
            </a:pP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latitude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latitude 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longitude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longitude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geograpical 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coordinate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-10">
                <a:solidFill>
                  <a:srgbClr val="B92020"/>
                </a:solidFill>
                <a:latin typeface="Arial"/>
                <a:cs typeface="Arial"/>
              </a:rPr>
              <a:t>London 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dirty="0" sz="1050" spc="204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04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dirty="0" sz="1050" spc="165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65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format(latitude, 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long 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itude))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4036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6393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</a:t>
            </a:r>
            <a:r>
              <a:rPr dirty="0" sz="1050" spc="-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df_london_coordinates</a:t>
            </a:r>
            <a:endParaRPr sz="1050">
              <a:latin typeface="Arial"/>
              <a:cs typeface="Arial"/>
            </a:endParaRPr>
          </a:p>
          <a:p>
            <a:pPr marL="58419" marR="367665">
              <a:lnSpc>
                <a:spcPct val="101200"/>
              </a:lnSpc>
            </a:pP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map_london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Map(location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[latitude,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longitude],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zoom_start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12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map_london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4003573"/>
            <a:ext cx="471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30">
                <a:latin typeface="Arial"/>
                <a:cs typeface="Arial"/>
              </a:rPr>
              <a:t>The </a:t>
            </a:r>
            <a:r>
              <a:rPr dirty="0" sz="1050" spc="80">
                <a:latin typeface="Arial"/>
                <a:cs typeface="Arial"/>
              </a:rPr>
              <a:t>geograpical </a:t>
            </a:r>
            <a:r>
              <a:rPr dirty="0" sz="1050" spc="85">
                <a:latin typeface="Arial"/>
                <a:cs typeface="Arial"/>
              </a:rPr>
              <a:t>coordinate </a:t>
            </a:r>
            <a:r>
              <a:rPr dirty="0" sz="1050" spc="135">
                <a:latin typeface="Arial"/>
                <a:cs typeface="Arial"/>
              </a:rPr>
              <a:t>of </a:t>
            </a:r>
            <a:r>
              <a:rPr dirty="0" sz="1050" spc="-10">
                <a:latin typeface="Arial"/>
                <a:cs typeface="Arial"/>
              </a:rPr>
              <a:t>London </a:t>
            </a:r>
            <a:r>
              <a:rPr dirty="0" sz="1050" spc="70">
                <a:latin typeface="Arial"/>
                <a:cs typeface="Arial"/>
              </a:rPr>
              <a:t>are </a:t>
            </a:r>
            <a:r>
              <a:rPr dirty="0" sz="1050" spc="45">
                <a:latin typeface="Arial"/>
                <a:cs typeface="Arial"/>
              </a:rPr>
              <a:t>51.5073219,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65">
                <a:latin typeface="Arial"/>
                <a:cs typeface="Arial"/>
              </a:rPr>
              <a:t>-0.1276474.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68449" y="5121280"/>
            <a:ext cx="323850" cy="609600"/>
            <a:chOff x="1568449" y="5121280"/>
            <a:chExt cx="323850" cy="609600"/>
          </a:xfrm>
        </p:grpSpPr>
        <p:sp>
          <p:nvSpPr>
            <p:cNvPr id="12" name="object 12"/>
            <p:cNvSpPr/>
            <p:nvPr/>
          </p:nvSpPr>
          <p:spPr>
            <a:xfrm>
              <a:off x="1577974" y="513080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87499" y="541656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4281" y="4975189"/>
            <a:ext cx="1045210" cy="6908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Out[99]:</a:t>
            </a:r>
            <a:endParaRPr sz="1050">
              <a:latin typeface="Arial"/>
              <a:cs typeface="Arial"/>
            </a:endParaRPr>
          </a:p>
          <a:p>
            <a:pPr marL="905510">
              <a:lnSpc>
                <a:spcPct val="100000"/>
              </a:lnSpc>
              <a:spcBef>
                <a:spcPts val="240"/>
              </a:spcBef>
            </a:pPr>
            <a:r>
              <a:rPr dirty="0" sz="1050" spc="36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905510">
              <a:lnSpc>
                <a:spcPct val="100000"/>
              </a:lnSpc>
              <a:spcBef>
                <a:spcPts val="5"/>
              </a:spcBef>
            </a:pPr>
            <a:r>
              <a:rPr dirty="0" sz="1050" spc="36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60305" y="8299454"/>
            <a:ext cx="12833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Arial"/>
                <a:cs typeface="Arial"/>
                <a:hlinkClick r:id="rId2"/>
              </a:rPr>
              <a:t>Leaflet </a:t>
            </a:r>
            <a:r>
              <a:rPr dirty="0" sz="800" spc="5">
                <a:latin typeface="Arial"/>
                <a:cs typeface="Arial"/>
                <a:hlinkClick r:id="rId2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9241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Adding </a:t>
            </a:r>
            <a:r>
              <a:rPr dirty="0" sz="1050" spc="35" i="1">
                <a:solidFill>
                  <a:srgbClr val="408080"/>
                </a:solidFill>
                <a:latin typeface="Arial"/>
                <a:cs typeface="Arial"/>
              </a:rPr>
              <a:t>markers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105" i="1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lng,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borough,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loc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28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(se_df[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2551430" marR="1905635">
              <a:lnSpc>
                <a:spcPct val="101200"/>
              </a:lnSpc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se_d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'Longitude</a:t>
            </a:r>
            <a:r>
              <a:rPr dirty="0" sz="1050" spc="4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351790" marR="1905635" indent="2199005">
              <a:lnSpc>
                <a:spcPct val="101200"/>
              </a:lnSpc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se_d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'Location</a:t>
            </a:r>
            <a:r>
              <a:rPr dirty="0" sz="1050" spc="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54">
                <a:solidFill>
                  <a:srgbClr val="333333"/>
                </a:solidFill>
                <a:latin typeface="Arial"/>
                <a:cs typeface="Arial"/>
              </a:rPr>
              <a:t>]): 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3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35" b="1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dirty="0" sz="1050" spc="225">
                <a:solidFill>
                  <a:srgbClr val="B92020"/>
                </a:solidFill>
                <a:latin typeface="Arial"/>
                <a:cs typeface="Arial"/>
              </a:rPr>
              <a:t>- </a:t>
            </a:r>
            <a:r>
              <a:rPr dirty="0" sz="1050" spc="155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format(loc,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borough)</a:t>
            </a:r>
            <a:endParaRPr sz="1050">
              <a:latin typeface="Arial"/>
              <a:cs typeface="Arial"/>
            </a:endParaRPr>
          </a:p>
          <a:p>
            <a:pPr marL="351790" marR="2273300">
              <a:lnSpc>
                <a:spcPct val="101200"/>
              </a:lnSpc>
            </a:pP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Popup(label,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parse_html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4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CircleMarker(</a:t>
            </a:r>
            <a:endParaRPr sz="1050">
              <a:latin typeface="Arial"/>
              <a:cs typeface="Arial"/>
            </a:endParaRPr>
          </a:p>
          <a:p>
            <a:pPr marL="645160" marR="4398645">
              <a:lnSpc>
                <a:spcPct val="101200"/>
              </a:lnSpc>
            </a:pP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[lat,</a:t>
            </a:r>
            <a:r>
              <a:rPr dirty="0" sz="1050" spc="2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lng], 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=5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 marR="4251960">
              <a:lnSpc>
                <a:spcPct val="101200"/>
              </a:lnSpc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popup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label, 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colo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050" spc="-4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'blue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fill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fill_color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'#3186cc'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fill_opacity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=0.7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add_to(map_london)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display(map_london)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70420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70023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95">
                <a:solidFill>
                  <a:srgbClr val="008000"/>
                </a:solidFill>
                <a:latin typeface="Arial"/>
                <a:cs typeface="Arial"/>
              </a:rPr>
              <a:t>type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(se_df)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77278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769768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one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hot</a:t>
            </a:r>
            <a:r>
              <a:rPr dirty="0" sz="1050" spc="29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encoding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se_onehot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get_dummies(se_venues[[</a:t>
            </a:r>
            <a:r>
              <a:rPr dirty="0" sz="1050" spc="40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]],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prefix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25">
                <a:solidFill>
                  <a:srgbClr val="B92020"/>
                </a:solidFill>
                <a:latin typeface="Arial"/>
                <a:cs typeface="Arial"/>
              </a:rPr>
              <a:t>""</a:t>
            </a: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prefix_  </a:t>
            </a: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sep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210">
                <a:solidFill>
                  <a:srgbClr val="B92020"/>
                </a:solidFill>
                <a:latin typeface="Arial"/>
                <a:cs typeface="Arial"/>
              </a:rPr>
              <a:t>""</a:t>
            </a:r>
            <a:r>
              <a:rPr dirty="0" sz="1050" spc="21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84517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[98]: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842158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neighborhood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back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</a:t>
            </a:r>
            <a:r>
              <a:rPr dirty="0" sz="1050" spc="13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se_onehot[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902324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[103]: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811" y="8983560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move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neighborhood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235" i="1">
                <a:solidFill>
                  <a:srgbClr val="408080"/>
                </a:solidFill>
                <a:latin typeface="Arial"/>
                <a:cs typeface="Arial"/>
              </a:rPr>
              <a:t>first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column</a:t>
            </a:r>
            <a:endParaRPr sz="1050">
              <a:latin typeface="Arial"/>
              <a:cs typeface="Arial"/>
            </a:endParaRPr>
          </a:p>
          <a:p>
            <a:pPr marL="58419" marR="661035">
              <a:lnSpc>
                <a:spcPct val="1012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fixed_columns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[se_onehot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columns[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]]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dirty="0" sz="1050" spc="114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(se_onehot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columns[: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])  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se_onehot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se_onehot[fixed_columns]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3886" y="6507167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568449" y="3502030"/>
            <a:ext cx="323850" cy="609600"/>
            <a:chOff x="1568449" y="3502030"/>
            <a:chExt cx="323850" cy="609600"/>
          </a:xfrm>
        </p:grpSpPr>
        <p:sp>
          <p:nvSpPr>
            <p:cNvPr id="16" name="object 16"/>
            <p:cNvSpPr/>
            <p:nvPr/>
          </p:nvSpPr>
          <p:spPr>
            <a:xfrm>
              <a:off x="1577974" y="351155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7499" y="379731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57250" y="3573343"/>
            <a:ext cx="151765" cy="4737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36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7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1050" spc="36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60305" y="6680204"/>
            <a:ext cx="12833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Arial"/>
                <a:cs typeface="Arial"/>
                <a:hlinkClick r:id="rId3"/>
              </a:rPr>
              <a:t>Leaflet </a:t>
            </a:r>
            <a:r>
              <a:rPr dirty="0" sz="800" spc="5">
                <a:latin typeface="Arial"/>
                <a:cs typeface="Arial"/>
                <a:hlinkClick r:id="rId3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281" y="73182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Out[85]: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7327798"/>
            <a:ext cx="20053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latin typeface="Arial"/>
                <a:cs typeface="Arial"/>
              </a:rPr>
              <a:t>pandas.core.frame.DataFrame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46979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dirty="0" sz="1050" spc="34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loc[se_onehot[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'African 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Restaurant'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!=</a:t>
            </a:r>
            <a:r>
              <a:rPr dirty="0" sz="1050" spc="27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53" y="86984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dirty="0" sz="1050" spc="34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8301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loc[se_onehot[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58" y="126989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[106]: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1230210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'selondon_onehot.csv'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058" y="1669948"/>
            <a:ext cx="6588125" cy="471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[107]:</a:t>
            </a:r>
            <a:r>
              <a:rPr dirty="0" sz="1050" spc="33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baseline="2645" sz="1575" spc="142">
                <a:solidFill>
                  <a:srgbClr val="D84215"/>
                </a:solidFill>
                <a:latin typeface="Arial"/>
                <a:cs typeface="Arial"/>
              </a:rPr>
              <a:t>Out[107]: </a:t>
            </a:r>
            <a:r>
              <a:rPr dirty="0" sz="1050" spc="80">
                <a:latin typeface="Arial"/>
                <a:cs typeface="Arial"/>
              </a:rPr>
              <a:t>(4237,</a:t>
            </a:r>
            <a:r>
              <a:rPr dirty="0" sz="1050" spc="34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199)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2603398"/>
            <a:ext cx="22929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Regrouping and Category</a:t>
            </a:r>
            <a:r>
              <a:rPr dirty="0" sz="1050" spc="-9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Statistics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299392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[109]: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811" y="29542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807085">
              <a:lnSpc>
                <a:spcPct val="101200"/>
              </a:lnSpc>
              <a:spcBef>
                <a:spcPts val="395"/>
              </a:spcBef>
            </a:pP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se_grouped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groupby(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mean()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reset_index() 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dirty="0" sz="1050" spc="5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head()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058" y="583237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0811" y="58022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125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"Before 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One-hot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encoding:"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-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shape)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6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"After </a:t>
            </a:r>
            <a:r>
              <a:rPr dirty="0" sz="1050" spc="35">
                <a:solidFill>
                  <a:srgbClr val="B92020"/>
                </a:solidFill>
                <a:latin typeface="Arial"/>
                <a:cs typeface="Arial"/>
              </a:rPr>
              <a:t>One-hot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encoding:"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3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shape)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058" y="684202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811" y="68118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'london_grouped.csv'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, 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3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058" y="343207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84215"/>
                </a:solidFill>
                <a:latin typeface="Arial"/>
                <a:cs typeface="Arial"/>
              </a:rPr>
              <a:t>Out[109]: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6049" y="5511820"/>
            <a:ext cx="5810250" cy="161925"/>
            <a:chOff x="1416049" y="5511820"/>
            <a:chExt cx="5810250" cy="161925"/>
          </a:xfrm>
        </p:grpSpPr>
        <p:sp>
          <p:nvSpPr>
            <p:cNvPr id="20" name="object 20"/>
            <p:cNvSpPr/>
            <p:nvPr/>
          </p:nvSpPr>
          <p:spPr>
            <a:xfrm>
              <a:off x="1416049" y="5511820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73199" y="5559445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7962" y="5511825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1333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33350" y="161925"/>
                  </a:lnTo>
                  <a:lnTo>
                    <a:pt x="133350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31049" y="5559445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11324" y="5511820"/>
              <a:ext cx="5353050" cy="161925"/>
            </a:xfrm>
            <a:custGeom>
              <a:avLst/>
              <a:gdLst/>
              <a:ahLst/>
              <a:cxnLst/>
              <a:rect l="l" t="t" r="r" b="b"/>
              <a:pathLst>
                <a:path w="5353050" h="161925">
                  <a:moveTo>
                    <a:pt x="5353050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5353050" y="0"/>
                  </a:lnTo>
                  <a:lnTo>
                    <a:pt x="5353050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77974" y="5530870"/>
              <a:ext cx="266700" cy="123825"/>
            </a:xfrm>
            <a:custGeom>
              <a:avLst/>
              <a:gdLst/>
              <a:ahLst/>
              <a:cxnLst/>
              <a:rect l="l" t="t" r="r" b="b"/>
              <a:pathLst>
                <a:path w="266700" h="123825">
                  <a:moveTo>
                    <a:pt x="26670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702047" y="3803670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43427" y="3736995"/>
            <a:ext cx="234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Zoo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3398" y="3736995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African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0671" y="3736995"/>
            <a:ext cx="1089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American</a:t>
            </a:r>
            <a:r>
              <a:rPr dirty="0" sz="900" spc="8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Antique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8324" y="3803670"/>
            <a:ext cx="559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Aquarium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9301" y="3736995"/>
            <a:ext cx="66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Argentinian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3975" y="3736995"/>
            <a:ext cx="190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Art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73199" y="3893872"/>
          <a:ext cx="5822950" cy="150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/>
                <a:gridCol w="1465580"/>
                <a:gridCol w="714375"/>
                <a:gridCol w="784225"/>
                <a:gridCol w="663574"/>
                <a:gridCol w="485775"/>
                <a:gridCol w="1423670"/>
              </a:tblGrid>
              <a:tr h="32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Exhibit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 Gallery 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Bankside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56944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Bellingham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	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Bermondsey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9659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Blackheath	0.0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1236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1236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0.011236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Brixton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457374" y="6280048"/>
            <a:ext cx="24453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latin typeface="Arial"/>
                <a:cs typeface="Arial"/>
              </a:rPr>
              <a:t>Before </a:t>
            </a:r>
            <a:r>
              <a:rPr dirty="0" sz="1050" spc="35">
                <a:latin typeface="Arial"/>
                <a:cs typeface="Arial"/>
              </a:rPr>
              <a:t>One-hot </a:t>
            </a:r>
            <a:r>
              <a:rPr dirty="0" sz="1050" spc="70">
                <a:latin typeface="Arial"/>
                <a:cs typeface="Arial"/>
              </a:rPr>
              <a:t>encoding: </a:t>
            </a:r>
            <a:r>
              <a:rPr dirty="0" sz="1050" spc="125">
                <a:latin typeface="Arial"/>
                <a:cs typeface="Arial"/>
              </a:rPr>
              <a:t>(46,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5)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130">
                <a:latin typeface="Arial"/>
                <a:cs typeface="Arial"/>
              </a:rPr>
              <a:t>After </a:t>
            </a:r>
            <a:r>
              <a:rPr dirty="0" sz="1050" spc="35">
                <a:latin typeface="Arial"/>
                <a:cs typeface="Arial"/>
              </a:rPr>
              <a:t>One-hot </a:t>
            </a:r>
            <a:r>
              <a:rPr dirty="0" sz="1050" spc="70">
                <a:latin typeface="Arial"/>
                <a:cs typeface="Arial"/>
              </a:rPr>
              <a:t>encoding: </a:t>
            </a:r>
            <a:r>
              <a:rPr dirty="0" sz="1050" spc="125">
                <a:latin typeface="Arial"/>
                <a:cs typeface="Arial"/>
              </a:rPr>
              <a:t>(40,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199)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979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0574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num_top_venues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5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30" i="1">
                <a:solidFill>
                  <a:srgbClr val="408080"/>
                </a:solidFill>
                <a:latin typeface="Arial"/>
                <a:cs typeface="Arial"/>
              </a:rPr>
              <a:t>Top </a:t>
            </a:r>
            <a:r>
              <a:rPr dirty="0" sz="1050" spc="-95" i="1">
                <a:solidFill>
                  <a:srgbClr val="408080"/>
                </a:solidFill>
                <a:latin typeface="Arial"/>
                <a:cs typeface="Arial"/>
              </a:rPr>
              <a:t>common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venues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needed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351790" marR="2859405" indent="-293370">
              <a:lnSpc>
                <a:spcPct val="101200"/>
              </a:lnSpc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hood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se_grouped[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]:  </a:t>
            </a:r>
            <a:r>
              <a:rPr dirty="0" sz="1050" spc="15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"----"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+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hood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+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"----"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51790" marR="367665">
              <a:lnSpc>
                <a:spcPct val="101200"/>
              </a:lnSpc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se_grouped[se_grouped[</a:t>
            </a:r>
            <a:r>
              <a:rPr dirty="0" sz="1050" spc="6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hood]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050" spc="1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reset_index()  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dirty="0" sz="1050" spc="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215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dirty="0" sz="1050" spc="21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iloc[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:]</a:t>
            </a:r>
            <a:endParaRPr sz="1050">
              <a:latin typeface="Arial"/>
              <a:cs typeface="Arial"/>
            </a:endParaRPr>
          </a:p>
          <a:p>
            <a:pPr marL="351790" marR="2494280">
              <a:lnSpc>
                <a:spcPct val="101200"/>
              </a:lnSpc>
            </a:pP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temp[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temp[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astype(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float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round({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3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13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(temp</a:t>
            </a:r>
            <a:r>
              <a:rPr dirty="0" sz="1050" spc="13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sort_values(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ascending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reset_index(drop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7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51790" marR="4178300" indent="-293370">
              <a:lnSpc>
                <a:spcPct val="101200"/>
              </a:lnSpc>
            </a:pPr>
            <a:r>
              <a:rPr dirty="0" sz="1050" spc="2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hea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z="1050" spc="22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num_top_venue</a:t>
            </a:r>
            <a:r>
              <a:rPr dirty="0" sz="1050" spc="-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050" spc="204">
                <a:solidFill>
                  <a:srgbClr val="333333"/>
                </a:solidFill>
                <a:latin typeface="Arial"/>
                <a:cs typeface="Arial"/>
              </a:rPr>
              <a:t>))  </a:t>
            </a:r>
            <a:r>
              <a:rPr dirty="0" sz="1050" spc="20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411733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0">
                <a:latin typeface="Arial"/>
                <a:cs typeface="Arial"/>
              </a:rPr>
              <a:t>----Bankside----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54" y="57365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735583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dirty="0" sz="1050" spc="85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038860" indent="-1026794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038860" algn="l"/>
                <a:tab pos="1039494" algn="l"/>
              </a:tabLst>
            </a:pPr>
            <a:r>
              <a:rPr dirty="0" sz="1050" spc="6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869058"/>
            <a:ext cx="134556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0">
                <a:latin typeface="Arial"/>
                <a:cs typeface="Arial"/>
              </a:rPr>
              <a:t>----Bellingham----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071" y="2030983"/>
            <a:ext cx="318770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192908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7071" y="2840608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326383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0">
                <a:latin typeface="Arial"/>
                <a:cs typeface="Arial"/>
              </a:rPr>
              <a:t>----Bermondsey----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3654" y="3488309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650234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dirty="0" sz="1050" spc="85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038860" indent="-1026794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038860" algn="l"/>
                <a:tab pos="1039494" algn="l"/>
              </a:tabLst>
            </a:pPr>
            <a:r>
              <a:rPr dirty="0" sz="1050" spc="6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4783709"/>
            <a:ext cx="163893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0">
                <a:latin typeface="Arial"/>
                <a:cs typeface="Arial"/>
              </a:rPr>
              <a:t>----Blackheath----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  <a:tabLst>
                <a:tab pos="1332230" algn="l"/>
              </a:tabLst>
            </a:pPr>
            <a:r>
              <a:rPr dirty="0" sz="1050" spc="5">
                <a:latin typeface="Arial"/>
                <a:cs typeface="Arial"/>
              </a:rPr>
              <a:t>venue</a:t>
            </a:r>
            <a:r>
              <a:rPr dirty="0" sz="1050" spc="5">
                <a:latin typeface="Arial"/>
                <a:cs typeface="Arial"/>
              </a:rPr>
              <a:t>	</a:t>
            </a:r>
            <a:r>
              <a:rPr dirty="0" sz="1050" spc="125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107559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0" indent="-95313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7071" y="5107559"/>
            <a:ext cx="31877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6241034"/>
            <a:ext cx="11252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70">
                <a:latin typeface="Arial"/>
                <a:cs typeface="Arial"/>
              </a:rPr>
              <a:t>----Brixton----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402959"/>
            <a:ext cx="207835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862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845310" indent="-18332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845310" algn="l"/>
                <a:tab pos="184594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Middle Eastern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6869" y="6402959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7698358"/>
            <a:ext cx="11988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50">
                <a:latin typeface="Arial"/>
                <a:cs typeface="Arial"/>
              </a:rPr>
              <a:t>----Brockley----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0439" y="7860283"/>
            <a:ext cx="31877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8022208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0438" y="8184133"/>
            <a:ext cx="31877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9155683"/>
            <a:ext cx="1345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latin typeface="Arial"/>
                <a:cs typeface="Arial"/>
              </a:rPr>
              <a:t>----Camberwell----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3654" y="9317608"/>
            <a:ext cx="39243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85725" marR="5080" indent="-7366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Arial"/>
                <a:cs typeface="Arial"/>
              </a:rPr>
              <a:t>venue  </a:t>
            </a: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869" y="9317608"/>
            <a:ext cx="31877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7374" y="9479533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204" y="187424"/>
          <a:ext cx="4785360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865"/>
                <a:gridCol w="487679"/>
                <a:gridCol w="1920239"/>
                <a:gridCol w="1551940"/>
              </a:tblGrid>
              <a:tr h="159839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3/19/2020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88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Neighborhoods in London</a:t>
                      </a:r>
                      <a:r>
                        <a:rPr dirty="0" sz="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Week2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3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50" spc="60">
                          <a:latin typeface="Arial"/>
                          <a:cs typeface="Arial"/>
                        </a:rPr>
                        <a:t>Coffee</a:t>
                      </a:r>
                      <a:r>
                        <a:rPr dirty="0" sz="105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Shop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Park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065"/>
                        </a:lnSpc>
                      </a:pPr>
                      <a:r>
                        <a:rPr dirty="0" sz="1050" spc="60">
                          <a:latin typeface="Arial"/>
                          <a:cs typeface="Arial"/>
                        </a:rPr>
                        <a:t>Middle Eastern</a:t>
                      </a:r>
                      <a:r>
                        <a:rPr dirty="0" sz="10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60">
                          <a:latin typeface="Arial"/>
                          <a:cs typeface="Arial"/>
                        </a:rPr>
                        <a:t>Restaurant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065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7374" y="1318132"/>
            <a:ext cx="11988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60">
                <a:latin typeface="Arial"/>
                <a:cs typeface="Arial"/>
              </a:rPr>
              <a:t>----Catford----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7071" y="1480057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7374" y="1641982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2775457"/>
            <a:ext cx="12719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0">
                <a:latin typeface="Arial"/>
                <a:cs typeface="Arial"/>
              </a:rPr>
              <a:t>----Chinbrook----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8324" y="2984397"/>
          <a:ext cx="2043430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806450"/>
                <a:gridCol w="476250"/>
                <a:gridCol w="398144"/>
              </a:tblGrid>
              <a:tr h="1476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990"/>
                        </a:lnSpc>
                      </a:pPr>
                      <a:r>
                        <a:rPr dirty="0" sz="1050" spc="125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dirty="0" sz="1050" spc="40">
                          <a:latin typeface="Arial"/>
                          <a:cs typeface="Arial"/>
                        </a:rPr>
                        <a:t>Grocery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Store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Park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Café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065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57374" y="3747008"/>
            <a:ext cx="15652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" algn="l"/>
              </a:tabLst>
            </a:pPr>
            <a:r>
              <a:rPr dirty="0" sz="1050" spc="-10">
                <a:latin typeface="Arial"/>
                <a:cs typeface="Arial"/>
              </a:rPr>
              <a:t>4	</a:t>
            </a: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3655" y="3747008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4232783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latin typeface="Arial"/>
                <a:cs typeface="Arial"/>
              </a:rPr>
              <a:t>----Crofton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130">
                <a:latin typeface="Arial"/>
                <a:cs typeface="Arial"/>
              </a:rPr>
              <a:t>Park----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4394708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438" y="439470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5690108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latin typeface="Arial"/>
                <a:cs typeface="Arial"/>
              </a:rPr>
              <a:t>----Denmark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22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5852033"/>
            <a:ext cx="207835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862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845310" indent="-18332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845310" algn="l"/>
                <a:tab pos="184594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Middle Eastern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869" y="585203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7147432"/>
            <a:ext cx="149225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50">
                <a:latin typeface="Arial"/>
                <a:cs typeface="Arial"/>
              </a:rPr>
              <a:t>----Deptford----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  <a:tabLst>
                <a:tab pos="1185545" algn="l"/>
              </a:tabLst>
            </a:pPr>
            <a:r>
              <a:rPr dirty="0" sz="1050" spc="5">
                <a:latin typeface="Arial"/>
                <a:cs typeface="Arial"/>
              </a:rPr>
              <a:t>venue</a:t>
            </a:r>
            <a:r>
              <a:rPr dirty="0" sz="1050" spc="5">
                <a:latin typeface="Arial"/>
                <a:cs typeface="Arial"/>
              </a:rPr>
              <a:t>	</a:t>
            </a:r>
            <a:r>
              <a:rPr dirty="0" sz="1050" spc="125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7471282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3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0438" y="7471282"/>
            <a:ext cx="31877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8604757"/>
            <a:ext cx="11252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5">
                <a:latin typeface="Arial"/>
                <a:cs typeface="Arial"/>
              </a:rPr>
              <a:t>----Dulwich----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8766682"/>
            <a:ext cx="318770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928607"/>
            <a:ext cx="105219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30">
                <a:latin typeface="Arial"/>
                <a:cs typeface="Arial"/>
              </a:rPr>
              <a:t>Bakery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5058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539" y="345058"/>
            <a:ext cx="7588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r>
              <a:rPr dirty="0" sz="1050" spc="35">
                <a:latin typeface="Arial"/>
                <a:cs typeface="Arial"/>
              </a:rPr>
              <a:t>	</a:t>
            </a: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830833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latin typeface="Arial"/>
                <a:cs typeface="Arial"/>
              </a:rPr>
              <a:t>----East</a:t>
            </a:r>
            <a:r>
              <a:rPr dirty="0" sz="1050" spc="254">
                <a:latin typeface="Arial"/>
                <a:cs typeface="Arial"/>
              </a:rPr>
              <a:t> </a:t>
            </a:r>
            <a:r>
              <a:rPr dirty="0" sz="1050" spc="114">
                <a:latin typeface="Arial"/>
                <a:cs typeface="Arial"/>
              </a:rPr>
              <a:t>Dulwich----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3654" y="99275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374" y="1154683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288158"/>
            <a:ext cx="20053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4">
                <a:latin typeface="Arial"/>
                <a:cs typeface="Arial"/>
              </a:rPr>
              <a:t>----Elephant </a:t>
            </a:r>
            <a:r>
              <a:rPr dirty="0" sz="1050" spc="-10">
                <a:latin typeface="Arial"/>
                <a:cs typeface="Arial"/>
              </a:rPr>
              <a:t>and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Castle----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2450083"/>
            <a:ext cx="156527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554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dirty="0" sz="1050" spc="85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3654" y="245008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745484"/>
            <a:ext cx="14185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latin typeface="Arial"/>
                <a:cs typeface="Arial"/>
              </a:rPr>
              <a:t>----Forest</a:t>
            </a:r>
            <a:r>
              <a:rPr dirty="0" sz="1050" spc="235">
                <a:latin typeface="Arial"/>
                <a:cs typeface="Arial"/>
              </a:rPr>
              <a:t> </a:t>
            </a:r>
            <a:r>
              <a:rPr dirty="0" sz="1050" spc="22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907409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438" y="3907409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202809"/>
            <a:ext cx="1345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0">
                <a:latin typeface="Arial"/>
                <a:cs typeface="Arial"/>
              </a:rPr>
              <a:t>----Gipsy</a:t>
            </a:r>
            <a:r>
              <a:rPr dirty="0" sz="1050" spc="225">
                <a:latin typeface="Arial"/>
                <a:cs typeface="Arial"/>
              </a:rPr>
              <a:t> </a:t>
            </a:r>
            <a:r>
              <a:rPr dirty="0" sz="1050" spc="22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5364734"/>
            <a:ext cx="119888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071" y="5364734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660134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0">
                <a:latin typeface="Arial"/>
                <a:cs typeface="Arial"/>
              </a:rPr>
              <a:t>----Grove</a:t>
            </a:r>
            <a:r>
              <a:rPr dirty="0" sz="1050" spc="270">
                <a:latin typeface="Arial"/>
                <a:cs typeface="Arial"/>
              </a:rPr>
              <a:t> </a:t>
            </a:r>
            <a:r>
              <a:rPr dirty="0" sz="1050" spc="130">
                <a:latin typeface="Arial"/>
                <a:cs typeface="Arial"/>
              </a:rPr>
              <a:t>Park----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3654" y="682205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6983983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117458"/>
            <a:ext cx="1345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0">
                <a:latin typeface="Arial"/>
                <a:cs typeface="Arial"/>
              </a:rPr>
              <a:t>----Herne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22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8279383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40">
                <a:latin typeface="Arial"/>
                <a:cs typeface="Arial"/>
              </a:rPr>
              <a:t>Market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0438" y="827938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6582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55">
                <a:latin typeface="Arial"/>
                <a:cs typeface="Arial"/>
              </a:rPr>
              <a:t>----Hither</a:t>
            </a:r>
            <a:r>
              <a:rPr dirty="0" sz="1050" spc="235">
                <a:latin typeface="Arial"/>
                <a:cs typeface="Arial"/>
              </a:rPr>
              <a:t> </a:t>
            </a:r>
            <a:r>
              <a:rPr dirty="0" sz="1050" spc="95">
                <a:latin typeface="Arial"/>
                <a:cs typeface="Arial"/>
              </a:rPr>
              <a:t>Green----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7374" y="508507"/>
            <a:ext cx="90551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452120" indent="-44005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452120" algn="l"/>
                <a:tab pos="452755" algn="l"/>
              </a:tabLst>
            </a:pPr>
            <a:r>
              <a:rPr dirty="0" sz="1050" spc="-10">
                <a:latin typeface="Arial"/>
                <a:cs typeface="Arial"/>
              </a:rPr>
              <a:t>Garden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3805" y="508507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803907"/>
            <a:ext cx="12719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0">
                <a:latin typeface="Arial"/>
                <a:cs typeface="Arial"/>
              </a:rPr>
              <a:t>----Honor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100">
                <a:latin typeface="Arial"/>
                <a:cs typeface="Arial"/>
              </a:rPr>
              <a:t>Oak----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374" y="1965832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438" y="1965832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3261232"/>
            <a:ext cx="149225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5">
                <a:latin typeface="Arial"/>
                <a:cs typeface="Arial"/>
              </a:rPr>
              <a:t>----Ladywell----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  <a:tabLst>
                <a:tab pos="1185545" algn="l"/>
              </a:tabLst>
            </a:pPr>
            <a:r>
              <a:rPr dirty="0" sz="1050" spc="5">
                <a:latin typeface="Arial"/>
                <a:cs typeface="Arial"/>
              </a:rPr>
              <a:t>venue</a:t>
            </a:r>
            <a:r>
              <a:rPr dirty="0" sz="1050" spc="5">
                <a:latin typeface="Arial"/>
                <a:cs typeface="Arial"/>
              </a:rPr>
              <a:t>	</a:t>
            </a:r>
            <a:r>
              <a:rPr dirty="0" sz="1050" spc="125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585083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438" y="3585083"/>
            <a:ext cx="31877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4718558"/>
            <a:ext cx="11252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4">
                <a:latin typeface="Arial"/>
                <a:cs typeface="Arial"/>
              </a:rPr>
              <a:t>----Lambeth----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38324" y="4927497"/>
          <a:ext cx="204343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"/>
                <a:gridCol w="1466215"/>
                <a:gridCol w="398144"/>
              </a:tblGrid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990"/>
                        </a:lnSpc>
                      </a:pPr>
                      <a:r>
                        <a:rPr dirty="0" sz="1050" spc="125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 spc="60">
                          <a:latin typeface="Arial"/>
                          <a:cs typeface="Arial"/>
                        </a:rPr>
                        <a:t>Coffee</a:t>
                      </a:r>
                      <a:r>
                        <a:rPr dirty="0" sz="105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Shop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Hotel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 spc="175">
                          <a:latin typeface="Arial"/>
                          <a:cs typeface="Arial"/>
                        </a:rPr>
                        <a:t>Italian</a:t>
                      </a:r>
                      <a:r>
                        <a:rPr dirty="0" sz="1050" spc="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60">
                          <a:latin typeface="Arial"/>
                          <a:cs typeface="Arial"/>
                        </a:rPr>
                        <a:t>Restaurant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Theater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065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57374" y="6175883"/>
            <a:ext cx="8324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60">
                <a:latin typeface="Arial"/>
                <a:cs typeface="Arial"/>
              </a:rPr>
              <a:t>----Lee----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38324" y="6384822"/>
          <a:ext cx="2043430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806450"/>
                <a:gridCol w="476250"/>
                <a:gridCol w="398144"/>
              </a:tblGrid>
              <a:tr h="1476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99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990"/>
                        </a:lnSpc>
                      </a:pPr>
                      <a:r>
                        <a:rPr dirty="0" sz="1050" spc="125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dirty="0" sz="1050" spc="40">
                          <a:latin typeface="Arial"/>
                          <a:cs typeface="Arial"/>
                        </a:rPr>
                        <a:t>Grocery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Store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10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Park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100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106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Café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1065"/>
                        </a:lnSpc>
                      </a:pPr>
                      <a:r>
                        <a:rPr dirty="0" sz="1050" spc="65">
                          <a:latin typeface="Arial"/>
                          <a:cs typeface="Arial"/>
                        </a:rPr>
                        <a:t>0.07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57374" y="7147432"/>
            <a:ext cx="15652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" algn="l"/>
              </a:tabLst>
            </a:pPr>
            <a:r>
              <a:rPr dirty="0" sz="1050" spc="-10">
                <a:latin typeface="Arial"/>
                <a:cs typeface="Arial"/>
              </a:rPr>
              <a:t>4	</a:t>
            </a: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3655" y="7147432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7633207"/>
            <a:ext cx="1198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5">
                <a:latin typeface="Arial"/>
                <a:cs typeface="Arial"/>
              </a:rPr>
              <a:t>----Lewisham----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7795132"/>
            <a:ext cx="90551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452120" indent="-44005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452120" algn="l"/>
                <a:tab pos="452755" algn="l"/>
              </a:tabLst>
            </a:pPr>
            <a:r>
              <a:rPr dirty="0" sz="1050" spc="-10">
                <a:latin typeface="Arial"/>
                <a:cs typeface="Arial"/>
              </a:rPr>
              <a:t>Garden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3805" y="7795132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9090532"/>
            <a:ext cx="1565275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75">
                <a:latin typeface="Arial"/>
                <a:cs typeface="Arial"/>
              </a:rPr>
              <a:t>----New</a:t>
            </a:r>
            <a:r>
              <a:rPr dirty="0" sz="1050" spc="265">
                <a:latin typeface="Arial"/>
                <a:cs typeface="Arial"/>
              </a:rPr>
              <a:t> </a:t>
            </a:r>
            <a:r>
              <a:rPr dirty="0" sz="1050" spc="114">
                <a:latin typeface="Arial"/>
                <a:cs typeface="Arial"/>
              </a:rPr>
              <a:t>Cross----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  <a:tabLst>
                <a:tab pos="1319530" algn="l"/>
              </a:tabLst>
            </a:pPr>
            <a:r>
              <a:rPr dirty="0" sz="1050" spc="-10">
                <a:latin typeface="Arial"/>
                <a:cs typeface="Arial"/>
              </a:rPr>
              <a:t>0</a:t>
            </a:r>
            <a:r>
              <a:rPr dirty="0" sz="1050" spc="-10">
                <a:latin typeface="Arial"/>
                <a:cs typeface="Arial"/>
              </a:rPr>
              <a:t>	</a:t>
            </a: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3654" y="9252457"/>
            <a:ext cx="318770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5058"/>
            <a:ext cx="1565275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3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54" y="345058"/>
            <a:ext cx="31877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1316608"/>
            <a:ext cx="12719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0">
                <a:latin typeface="Arial"/>
                <a:cs typeface="Arial"/>
              </a:rPr>
              <a:t>----Newington----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478533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dirty="0" sz="1050" spc="6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dirty="0" sz="1050" spc="85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438" y="147853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773933"/>
            <a:ext cx="11252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5">
                <a:latin typeface="Arial"/>
                <a:cs typeface="Arial"/>
              </a:rPr>
              <a:t>----Nunhead----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438" y="293585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097783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4231259"/>
            <a:ext cx="105219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60">
                <a:latin typeface="Arial"/>
                <a:cs typeface="Arial"/>
              </a:rPr>
              <a:t>----Oval----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0438" y="4393184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4555109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dirty="0" sz="1050" spc="85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688584"/>
            <a:ext cx="112522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latin typeface="Arial"/>
                <a:cs typeface="Arial"/>
              </a:rPr>
              <a:t>----Peckham----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0438" y="5850509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6012434"/>
            <a:ext cx="10521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7145908"/>
            <a:ext cx="14185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Arial"/>
                <a:cs typeface="Arial"/>
              </a:rPr>
              <a:t>----Rotherhithe----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7307833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dirty="0" sz="1050" spc="25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3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730783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603233"/>
            <a:ext cx="11988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 spc="160">
                <a:latin typeface="Arial"/>
                <a:cs typeface="Arial"/>
              </a:rPr>
              <a:t>----Selhurst----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7071" y="8765158"/>
            <a:ext cx="318770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8927083"/>
            <a:ext cx="1198880" cy="67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0" indent="-95313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6582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957" y="346582"/>
            <a:ext cx="12719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r>
              <a:rPr dirty="0" sz="1050" spc="30">
                <a:latin typeface="Arial"/>
                <a:cs typeface="Arial"/>
              </a:rPr>
              <a:t>	</a:t>
            </a: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832357"/>
            <a:ext cx="15652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4">
                <a:latin typeface="Arial"/>
                <a:cs typeface="Arial"/>
              </a:rPr>
              <a:t>----South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5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994282"/>
            <a:ext cx="119888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071" y="994282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289682"/>
            <a:ext cx="119888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 spc="120">
                <a:latin typeface="Arial"/>
                <a:cs typeface="Arial"/>
              </a:rPr>
              <a:t>----Southend----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7071" y="2451607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2613532"/>
            <a:ext cx="119888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747008"/>
            <a:ext cx="1198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75">
                <a:latin typeface="Arial"/>
                <a:cs typeface="Arial"/>
              </a:rPr>
              <a:t>----St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Johns----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908933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3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438" y="390893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204333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latin typeface="Arial"/>
                <a:cs typeface="Arial"/>
              </a:rPr>
              <a:t>----Surrey</a:t>
            </a:r>
            <a:r>
              <a:rPr dirty="0" sz="1050" spc="260">
                <a:latin typeface="Arial"/>
                <a:cs typeface="Arial"/>
              </a:rPr>
              <a:t> </a:t>
            </a:r>
            <a:r>
              <a:rPr dirty="0" sz="1050" spc="80">
                <a:latin typeface="Arial"/>
                <a:cs typeface="Arial"/>
              </a:rPr>
              <a:t>Quays----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5366258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dirty="0" sz="1050" spc="25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3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0438" y="536625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661657"/>
            <a:ext cx="1345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latin typeface="Arial"/>
                <a:cs typeface="Arial"/>
              </a:rPr>
              <a:t>----Tulse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22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6823582"/>
            <a:ext cx="105219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dirty="0" sz="1050" spc="25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6823582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118982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50" spc="100">
                <a:latin typeface="Arial"/>
                <a:cs typeface="Arial"/>
              </a:rPr>
              <a:t>----Upper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65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3654" y="8280907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8442832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35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227011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2230427"/>
            <a:ext cx="5857875" cy="923925"/>
          </a:xfrm>
          <a:custGeom>
            <a:avLst/>
            <a:gdLst/>
            <a:ahLst/>
            <a:cxnLst/>
            <a:rect l="l" t="t" r="r" b="b"/>
            <a:pathLst>
              <a:path w="5857875" h="923925">
                <a:moveTo>
                  <a:pt x="0" y="9096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909637"/>
                </a:lnTo>
                <a:lnTo>
                  <a:pt x="5857875" y="911542"/>
                </a:lnTo>
                <a:lnTo>
                  <a:pt x="5857513" y="913352"/>
                </a:lnTo>
                <a:lnTo>
                  <a:pt x="5856789" y="915066"/>
                </a:lnTo>
                <a:lnTo>
                  <a:pt x="5856065" y="916876"/>
                </a:lnTo>
                <a:lnTo>
                  <a:pt x="5845482" y="923925"/>
                </a:lnTo>
                <a:lnTo>
                  <a:pt x="5843587" y="923925"/>
                </a:lnTo>
                <a:lnTo>
                  <a:pt x="14287" y="923925"/>
                </a:lnTo>
                <a:lnTo>
                  <a:pt x="12392" y="923925"/>
                </a:lnTo>
                <a:lnTo>
                  <a:pt x="10572" y="923544"/>
                </a:lnTo>
                <a:lnTo>
                  <a:pt x="1085" y="915066"/>
                </a:lnTo>
                <a:lnTo>
                  <a:pt x="361" y="913352"/>
                </a:lnTo>
                <a:lnTo>
                  <a:pt x="0" y="911542"/>
                </a:lnTo>
                <a:lnTo>
                  <a:pt x="0" y="9096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2270114"/>
            <a:ext cx="583628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wikipedia_link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'https://en.wikipedia.org/wiki/List_of_areas_of_London'</a:t>
            </a:r>
            <a:endParaRPr sz="1050">
              <a:latin typeface="Arial"/>
              <a:cs typeface="Arial"/>
            </a:endParaRPr>
          </a:p>
          <a:p>
            <a:pPr marL="47625" marR="62230">
              <a:lnSpc>
                <a:spcPct val="101200"/>
              </a:lnSpc>
            </a:pP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'User-Agent'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'Mozilla/5.0 </a:t>
            </a:r>
            <a:r>
              <a:rPr dirty="0" sz="1050">
                <a:solidFill>
                  <a:srgbClr val="B92020"/>
                </a:solidFill>
                <a:latin typeface="Arial"/>
                <a:cs typeface="Arial"/>
              </a:rPr>
              <a:t>(Windows </a:t>
            </a:r>
            <a:r>
              <a:rPr dirty="0" sz="1050" spc="-125">
                <a:solidFill>
                  <a:srgbClr val="B92020"/>
                </a:solidFill>
                <a:latin typeface="Arial"/>
                <a:cs typeface="Arial"/>
              </a:rPr>
              <a:t>NT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10.0; </a:t>
            </a:r>
            <a:r>
              <a:rPr dirty="0" sz="1050" spc="30">
                <a:solidFill>
                  <a:srgbClr val="B92020"/>
                </a:solidFill>
                <a:latin typeface="Arial"/>
                <a:cs typeface="Arial"/>
              </a:rPr>
              <a:t>Win64;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x64;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rv:64.0) </a:t>
            </a:r>
            <a:r>
              <a:rPr dirty="0" sz="1050" spc="-240">
                <a:solidFill>
                  <a:srgbClr val="B92020"/>
                </a:solidFill>
                <a:latin typeface="Arial"/>
                <a:cs typeface="Arial"/>
              </a:rPr>
              <a:t>G  </a:t>
            </a:r>
            <a:r>
              <a:rPr dirty="0" sz="1050" spc="20">
                <a:solidFill>
                  <a:srgbClr val="B92020"/>
                </a:solidFill>
                <a:latin typeface="Arial"/>
                <a:cs typeface="Arial"/>
              </a:rPr>
              <a:t>ecko/20100101</a:t>
            </a:r>
            <a:r>
              <a:rPr dirty="0" sz="1050" spc="28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40">
                <a:solidFill>
                  <a:srgbClr val="B92020"/>
                </a:solidFill>
                <a:latin typeface="Arial"/>
                <a:cs typeface="Arial"/>
              </a:rPr>
              <a:t>Firefox/64.0'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7625" marR="1089025">
              <a:lnSpc>
                <a:spcPct val="1012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wikipedia_page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get(wikipedia_link, 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headers) 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wikipedia_page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53" y="360361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0811" y="3573452"/>
            <a:ext cx="5857875" cy="923925"/>
          </a:xfrm>
          <a:custGeom>
            <a:avLst/>
            <a:gdLst/>
            <a:ahLst/>
            <a:cxnLst/>
            <a:rect l="l" t="t" r="r" b="b"/>
            <a:pathLst>
              <a:path w="5857875" h="923925">
                <a:moveTo>
                  <a:pt x="0" y="9096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909637"/>
                </a:lnTo>
                <a:lnTo>
                  <a:pt x="5857875" y="911542"/>
                </a:lnTo>
                <a:lnTo>
                  <a:pt x="5857513" y="913352"/>
                </a:lnTo>
                <a:lnTo>
                  <a:pt x="5856789" y="915066"/>
                </a:lnTo>
                <a:lnTo>
                  <a:pt x="5856065" y="916876"/>
                </a:lnTo>
                <a:lnTo>
                  <a:pt x="5845482" y="923925"/>
                </a:lnTo>
                <a:lnTo>
                  <a:pt x="5843587" y="923925"/>
                </a:lnTo>
                <a:lnTo>
                  <a:pt x="14287" y="923925"/>
                </a:lnTo>
                <a:lnTo>
                  <a:pt x="12392" y="923925"/>
                </a:lnTo>
                <a:lnTo>
                  <a:pt x="10572" y="923544"/>
                </a:lnTo>
                <a:lnTo>
                  <a:pt x="1085" y="915066"/>
                </a:lnTo>
                <a:lnTo>
                  <a:pt x="361" y="913352"/>
                </a:lnTo>
                <a:lnTo>
                  <a:pt x="0" y="911542"/>
                </a:lnTo>
                <a:lnTo>
                  <a:pt x="0" y="9096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1769" y="3603614"/>
            <a:ext cx="583628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Cleans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html</a:t>
            </a:r>
            <a:r>
              <a:rPr dirty="0" sz="1050" spc="21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240" i="1">
                <a:solidFill>
                  <a:srgbClr val="408080"/>
                </a:solidFill>
                <a:latin typeface="Arial"/>
                <a:cs typeface="Arial"/>
              </a:rPr>
              <a:t>file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solidFill>
                  <a:srgbClr val="333333"/>
                </a:solidFill>
                <a:latin typeface="Arial"/>
                <a:cs typeface="Arial"/>
              </a:rPr>
              <a:t>soup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BeautifulSoup(wikipedia_page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content,</a:t>
            </a:r>
            <a:r>
              <a:rPr dirty="0" sz="1050" spc="3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'html.parser'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 marR="61594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This </a:t>
            </a:r>
            <a:r>
              <a:rPr dirty="0" sz="1050" spc="114" i="1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"tbody"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within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table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where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class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"wikitable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sortabl 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e"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table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soup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find(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'table'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'class'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'wikitable</a:t>
            </a:r>
            <a:r>
              <a:rPr dirty="0" sz="1050" spc="24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sortable'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})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tbody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653" y="465136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0811" y="4621202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1769" y="4651364"/>
            <a:ext cx="5836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dirty="0" sz="1050" spc="225" i="1">
                <a:solidFill>
                  <a:srgbClr val="408080"/>
                </a:solidFill>
                <a:latin typeface="Arial"/>
                <a:cs typeface="Arial"/>
              </a:rPr>
              <a:t>all </a:t>
            </a:r>
            <a:r>
              <a:rPr dirty="0" sz="1050" spc="229" i="1">
                <a:solidFill>
                  <a:srgbClr val="408080"/>
                </a:solidFill>
                <a:latin typeface="Arial"/>
                <a:cs typeface="Arial"/>
              </a:rPr>
              <a:t>"tr"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(table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rows)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within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table</a:t>
            </a:r>
            <a:r>
              <a:rPr dirty="0" sz="1050" spc="18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above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rows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2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dirty="0" sz="1050" spc="1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90">
                <a:solidFill>
                  <a:srgbClr val="B92020"/>
                </a:solidFill>
                <a:latin typeface="Arial"/>
                <a:cs typeface="Arial"/>
              </a:rPr>
              <a:t>'tr'</a:t>
            </a:r>
            <a:r>
              <a:rPr dirty="0" sz="1050" spc="19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653" y="5222864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0811" y="5183177"/>
            <a:ext cx="5857875" cy="762000"/>
          </a:xfrm>
          <a:custGeom>
            <a:avLst/>
            <a:gdLst/>
            <a:ahLst/>
            <a:cxnLst/>
            <a:rect l="l" t="t" r="r" b="b"/>
            <a:pathLst>
              <a:path w="5857875" h="762000">
                <a:moveTo>
                  <a:pt x="0" y="74771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747712"/>
                </a:lnTo>
                <a:lnTo>
                  <a:pt x="5857875" y="749617"/>
                </a:lnTo>
                <a:lnTo>
                  <a:pt x="5857513" y="751427"/>
                </a:lnTo>
                <a:lnTo>
                  <a:pt x="5856789" y="753141"/>
                </a:lnTo>
                <a:lnTo>
                  <a:pt x="5856065" y="754951"/>
                </a:lnTo>
                <a:lnTo>
                  <a:pt x="5845482" y="762000"/>
                </a:lnTo>
                <a:lnTo>
                  <a:pt x="5843587" y="762000"/>
                </a:lnTo>
                <a:lnTo>
                  <a:pt x="14287" y="762000"/>
                </a:lnTo>
                <a:lnTo>
                  <a:pt x="12392" y="762000"/>
                </a:lnTo>
                <a:lnTo>
                  <a:pt x="10572" y="761619"/>
                </a:lnTo>
                <a:lnTo>
                  <a:pt x="1085" y="753141"/>
                </a:lnTo>
                <a:lnTo>
                  <a:pt x="361" y="751427"/>
                </a:lnTo>
                <a:lnTo>
                  <a:pt x="0" y="749617"/>
                </a:lnTo>
                <a:lnTo>
                  <a:pt x="0" y="74771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31769" y="5222864"/>
            <a:ext cx="583628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7625" marR="61594">
              <a:lnSpc>
                <a:spcPct val="101200"/>
              </a:lnSpc>
              <a:spcBef>
                <a:spcPts val="8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headers,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removes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replaces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possible </a:t>
            </a:r>
            <a:r>
              <a:rPr dirty="0" sz="1050" spc="254" i="1">
                <a:solidFill>
                  <a:srgbClr val="408080"/>
                </a:solidFill>
                <a:latin typeface="Arial"/>
                <a:cs typeface="Arial"/>
              </a:rPr>
              <a:t>'\n'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space 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f 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or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70" i="1">
                <a:solidFill>
                  <a:srgbClr val="408080"/>
                </a:solidFill>
                <a:latin typeface="Arial"/>
                <a:cs typeface="Arial"/>
              </a:rPr>
              <a:t>"th"</a:t>
            </a:r>
            <a:r>
              <a:rPr dirty="0" sz="1050" spc="254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tag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[i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3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32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32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-1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rows[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'th'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653" y="6108689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10">
                <a:solidFill>
                  <a:srgbClr val="2F3F9E"/>
                </a:solidFill>
                <a:latin typeface="Arial"/>
                <a:cs typeface="Arial"/>
              </a:rPr>
              <a:t> [9]: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0811" y="6069002"/>
            <a:ext cx="5857875" cy="600075"/>
          </a:xfrm>
          <a:custGeom>
            <a:avLst/>
            <a:gdLst/>
            <a:ahLst/>
            <a:cxnLst/>
            <a:rect l="l" t="t" r="r" b="b"/>
            <a:pathLst>
              <a:path w="5857875" h="600075">
                <a:moveTo>
                  <a:pt x="0" y="5857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85787"/>
                </a:lnTo>
                <a:lnTo>
                  <a:pt x="5857875" y="587692"/>
                </a:lnTo>
                <a:lnTo>
                  <a:pt x="5857513" y="589502"/>
                </a:lnTo>
                <a:lnTo>
                  <a:pt x="5856789" y="591216"/>
                </a:lnTo>
                <a:lnTo>
                  <a:pt x="5856065" y="593026"/>
                </a:lnTo>
                <a:lnTo>
                  <a:pt x="5845482" y="600075"/>
                </a:lnTo>
                <a:lnTo>
                  <a:pt x="5843587" y="600075"/>
                </a:lnTo>
                <a:lnTo>
                  <a:pt x="14287" y="600075"/>
                </a:lnTo>
                <a:lnTo>
                  <a:pt x="12392" y="600075"/>
                </a:lnTo>
                <a:lnTo>
                  <a:pt x="10572" y="599694"/>
                </a:lnTo>
                <a:lnTo>
                  <a:pt x="1085" y="591216"/>
                </a:lnTo>
                <a:lnTo>
                  <a:pt x="361" y="589502"/>
                </a:lnTo>
                <a:lnTo>
                  <a:pt x="0" y="587692"/>
                </a:lnTo>
                <a:lnTo>
                  <a:pt x="0" y="5857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31769" y="6108689"/>
            <a:ext cx="583628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7625" marR="3141980">
              <a:lnSpc>
                <a:spcPct val="101200"/>
              </a:lnSpc>
              <a:spcBef>
                <a:spcPts val="8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Converts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columns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pd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 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DataFrame(columns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columns) 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412739"/>
            <a:ext cx="2298700" cy="16427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latin typeface="Arial"/>
                <a:cs typeface="Arial"/>
              </a:rPr>
              <a:t>numpy, </a:t>
            </a:r>
            <a:r>
              <a:rPr dirty="0" sz="1050" spc="40">
                <a:latin typeface="Arial"/>
                <a:cs typeface="Arial"/>
              </a:rPr>
              <a:t>pandas, </a:t>
            </a:r>
            <a:r>
              <a:rPr dirty="0" sz="1050" spc="285">
                <a:latin typeface="Arial"/>
                <a:cs typeface="Arial"/>
              </a:rPr>
              <a:t>..., </a:t>
            </a:r>
            <a:r>
              <a:rPr dirty="0" sz="1050" spc="125">
                <a:latin typeface="Arial"/>
                <a:cs typeface="Arial"/>
              </a:rPr>
              <a:t>imported...  </a:t>
            </a:r>
            <a:r>
              <a:rPr dirty="0" sz="1050" spc="5">
                <a:latin typeface="Arial"/>
                <a:cs typeface="Arial"/>
              </a:rPr>
              <a:t>geopy</a:t>
            </a:r>
            <a:r>
              <a:rPr dirty="0" sz="1050" spc="275">
                <a:latin typeface="Arial"/>
                <a:cs typeface="Arial"/>
              </a:rPr>
              <a:t> </a:t>
            </a:r>
            <a:r>
              <a:rPr dirty="0" sz="1050" spc="180">
                <a:latin typeface="Arial"/>
                <a:cs typeface="Arial"/>
              </a:rPr>
              <a:t>installed...</a:t>
            </a:r>
            <a:endParaRPr sz="1050">
              <a:latin typeface="Arial"/>
              <a:cs typeface="Arial"/>
            </a:endParaRPr>
          </a:p>
          <a:p>
            <a:pPr marL="12700" marR="737870">
              <a:lnSpc>
                <a:spcPct val="101200"/>
              </a:lnSpc>
            </a:pPr>
            <a:r>
              <a:rPr dirty="0" sz="1050" spc="15">
                <a:latin typeface="Arial"/>
                <a:cs typeface="Arial"/>
              </a:rPr>
              <a:t>Nominatim </a:t>
            </a:r>
            <a:r>
              <a:rPr dirty="0" sz="1050" spc="125">
                <a:latin typeface="Arial"/>
                <a:cs typeface="Arial"/>
              </a:rPr>
              <a:t>imported...  </a:t>
            </a:r>
            <a:r>
              <a:rPr dirty="0" sz="1050" spc="70">
                <a:latin typeface="Arial"/>
                <a:cs typeface="Arial"/>
              </a:rPr>
              <a:t>requests</a:t>
            </a:r>
            <a:r>
              <a:rPr dirty="0" sz="1050" spc="254">
                <a:latin typeface="Arial"/>
                <a:cs typeface="Arial"/>
              </a:rPr>
              <a:t> </a:t>
            </a:r>
            <a:r>
              <a:rPr dirty="0" sz="1050" spc="125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 marR="371475">
              <a:lnSpc>
                <a:spcPct val="101200"/>
              </a:lnSpc>
            </a:pPr>
            <a:r>
              <a:rPr dirty="0" sz="1050" spc="70">
                <a:latin typeface="Arial"/>
                <a:cs typeface="Arial"/>
              </a:rPr>
              <a:t>json_normalize </a:t>
            </a:r>
            <a:r>
              <a:rPr dirty="0" sz="1050" spc="125">
                <a:latin typeface="Arial"/>
                <a:cs typeface="Arial"/>
              </a:rPr>
              <a:t>imported...  matplotlib</a:t>
            </a:r>
            <a:r>
              <a:rPr dirty="0" sz="1050" spc="270">
                <a:latin typeface="Arial"/>
                <a:cs typeface="Arial"/>
              </a:rPr>
              <a:t> </a:t>
            </a:r>
            <a:r>
              <a:rPr dirty="0" sz="1050" spc="125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 marR="884555">
              <a:lnSpc>
                <a:spcPct val="101200"/>
              </a:lnSpc>
            </a:pPr>
            <a:r>
              <a:rPr dirty="0" sz="1050" spc="-65">
                <a:latin typeface="Arial"/>
                <a:cs typeface="Arial"/>
              </a:rPr>
              <a:t>Kmeans </a:t>
            </a:r>
            <a:r>
              <a:rPr dirty="0" sz="1050" spc="125">
                <a:latin typeface="Arial"/>
                <a:cs typeface="Arial"/>
              </a:rPr>
              <a:t>imported...  </a:t>
            </a:r>
            <a:r>
              <a:rPr dirty="0" sz="1050" spc="110">
                <a:latin typeface="Arial"/>
                <a:cs typeface="Arial"/>
              </a:rPr>
              <a:t>folium </a:t>
            </a:r>
            <a:r>
              <a:rPr dirty="0" sz="1050" spc="180">
                <a:latin typeface="Arial"/>
                <a:cs typeface="Arial"/>
              </a:rPr>
              <a:t>installed...  </a:t>
            </a:r>
            <a:r>
              <a:rPr dirty="0" sz="1050" spc="110">
                <a:latin typeface="Arial"/>
                <a:cs typeface="Arial"/>
              </a:rPr>
              <a:t>folium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125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90">
                <a:latin typeface="Arial"/>
                <a:cs typeface="Arial"/>
              </a:rPr>
              <a:t>...Done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653" y="3194039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solidFill>
                  <a:srgbClr val="D84215"/>
                </a:solidFill>
                <a:latin typeface="Arial"/>
                <a:cs typeface="Arial"/>
              </a:rPr>
              <a:t>Out[5]: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3203564"/>
            <a:ext cx="1198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Arial"/>
                <a:cs typeface="Arial"/>
              </a:rPr>
              <a:t>&lt;Response</a:t>
            </a:r>
            <a:r>
              <a:rPr dirty="0" sz="1050" spc="229">
                <a:latin typeface="Arial"/>
                <a:cs typeface="Arial"/>
              </a:rPr>
              <a:t> </a:t>
            </a:r>
            <a:r>
              <a:rPr dirty="0" sz="1050" spc="85">
                <a:latin typeface="Arial"/>
                <a:cs typeface="Arial"/>
              </a:rPr>
              <a:t>[200]&gt;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653" y="6695430"/>
            <a:ext cx="5379720" cy="3473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50" spc="125">
                <a:solidFill>
                  <a:srgbClr val="D84215"/>
                </a:solidFill>
                <a:latin typeface="Arial"/>
                <a:cs typeface="Arial"/>
              </a:rPr>
              <a:t>Out[9]:</a:t>
            </a:r>
            <a:endParaRPr sz="1050">
              <a:latin typeface="Arial"/>
              <a:cs typeface="Arial"/>
            </a:endParaRPr>
          </a:p>
          <a:p>
            <a:pPr marL="80391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Location London borough Post town Postcode district Dial code OS grid</a:t>
            </a:r>
            <a:r>
              <a:rPr dirty="0" sz="900" spc="-14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3187" y="7092950"/>
            <a:ext cx="4791075" cy="9525"/>
          </a:xfrm>
          <a:custGeom>
            <a:avLst/>
            <a:gdLst/>
            <a:ahLst/>
            <a:cxnLst/>
            <a:rect l="l" t="t" r="r" b="b"/>
            <a:pathLst>
              <a:path w="4791075" h="9525">
                <a:moveTo>
                  <a:pt x="4791075" y="0"/>
                </a:moveTo>
                <a:lnTo>
                  <a:pt x="4791075" y="0"/>
                </a:lnTo>
                <a:lnTo>
                  <a:pt x="0" y="0"/>
                </a:lnTo>
                <a:lnTo>
                  <a:pt x="0" y="9525"/>
                </a:lnTo>
                <a:lnTo>
                  <a:pt x="4791075" y="9525"/>
                </a:lnTo>
                <a:lnTo>
                  <a:pt x="4791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3745484"/>
            <a:ext cx="15817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 i="1">
                <a:latin typeface="Arial"/>
                <a:cs typeface="Arial"/>
              </a:rPr>
              <a:t>Creating new</a:t>
            </a:r>
            <a:r>
              <a:rPr dirty="0" sz="1050" spc="-9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dataframe: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58" y="4126484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4096321"/>
            <a:ext cx="5857875" cy="9239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51790" marR="2052955" indent="-293370">
              <a:lnSpc>
                <a:spcPct val="101200"/>
              </a:lnSpc>
              <a:spcBef>
                <a:spcPts val="320"/>
              </a:spcBef>
            </a:pP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def </a:t>
            </a:r>
            <a:r>
              <a:rPr dirty="0" sz="1050" spc="25">
                <a:solidFill>
                  <a:srgbClr val="0000FF"/>
                </a:solidFill>
                <a:latin typeface="Arial"/>
                <a:cs typeface="Arial"/>
              </a:rPr>
              <a:t>return_most_common_venues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(row, 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num_top_venues): 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row_categories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row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iloc[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:]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row_categories_sorted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row_categories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sort_values(ascending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50" spc="28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row_categories_sorted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index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values[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:num_top_venues]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5183759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5144071"/>
            <a:ext cx="5857875" cy="33528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num_top_venues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indicators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275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275">
                <a:solidFill>
                  <a:srgbClr val="B92020"/>
                </a:solidFill>
                <a:latin typeface="Arial"/>
                <a:cs typeface="Arial"/>
              </a:rPr>
              <a:t>'st'</a:t>
            </a:r>
            <a:r>
              <a:rPr dirty="0" sz="1050" spc="27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'nd'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250">
                <a:solidFill>
                  <a:srgbClr val="B92020"/>
                </a:solidFill>
                <a:latin typeface="Arial"/>
                <a:cs typeface="Arial"/>
              </a:rPr>
              <a:t>'rd'</a:t>
            </a:r>
            <a:r>
              <a:rPr dirty="0" sz="1050" spc="25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columns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according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20" i="1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top</a:t>
            </a:r>
            <a:r>
              <a:rPr dirty="0" sz="1050" spc="23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venues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1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ind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21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arange(num_top_venues):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165" b="1">
                <a:solidFill>
                  <a:srgbClr val="008000"/>
                </a:solidFill>
                <a:latin typeface="Arial"/>
                <a:cs typeface="Arial"/>
              </a:rPr>
              <a:t>try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columns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append(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80" b="1">
                <a:solidFill>
                  <a:srgbClr val="66374A"/>
                </a:solidFill>
                <a:latin typeface="Arial"/>
                <a:cs typeface="Arial"/>
              </a:rPr>
              <a:t>{}{} </a:t>
            </a:r>
            <a:r>
              <a:rPr dirty="0" sz="1050" spc="5">
                <a:solidFill>
                  <a:srgbClr val="B92020"/>
                </a:solidFill>
                <a:latin typeface="Arial"/>
                <a:cs typeface="Arial"/>
              </a:rPr>
              <a:t>Most </a:t>
            </a:r>
            <a:r>
              <a:rPr dirty="0" sz="1050" spc="-135">
                <a:solidFill>
                  <a:srgbClr val="B92020"/>
                </a:solidFill>
                <a:latin typeface="Arial"/>
                <a:cs typeface="Arial"/>
              </a:rPr>
              <a:t>Common </a:t>
            </a:r>
            <a:r>
              <a:rPr dirty="0" sz="1050" spc="85">
                <a:solidFill>
                  <a:srgbClr val="B92020"/>
                </a:solidFill>
                <a:latin typeface="Arial"/>
                <a:cs typeface="Arial"/>
              </a:rPr>
              <a:t>Venue'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format(ind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+1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indicators[ind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245">
                <a:solidFill>
                  <a:srgbClr val="333333"/>
                </a:solidFill>
                <a:latin typeface="Arial"/>
                <a:cs typeface="Arial"/>
              </a:rPr>
              <a:t>]))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55" b="1">
                <a:solidFill>
                  <a:srgbClr val="008000"/>
                </a:solidFill>
                <a:latin typeface="Arial"/>
                <a:cs typeface="Arial"/>
              </a:rPr>
              <a:t>except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columns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append(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75" b="1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th </a:t>
            </a:r>
            <a:r>
              <a:rPr dirty="0" sz="1050" spc="5">
                <a:solidFill>
                  <a:srgbClr val="B92020"/>
                </a:solidFill>
                <a:latin typeface="Arial"/>
                <a:cs typeface="Arial"/>
              </a:rPr>
              <a:t>Most </a:t>
            </a:r>
            <a:r>
              <a:rPr dirty="0" sz="1050" spc="-135">
                <a:solidFill>
                  <a:srgbClr val="B92020"/>
                </a:solidFill>
                <a:latin typeface="Arial"/>
                <a:cs typeface="Arial"/>
              </a:rPr>
              <a:t>Common</a:t>
            </a:r>
            <a:r>
              <a:rPr dirty="0" sz="1050" spc="-5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Venue'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format(ind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+1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new</a:t>
            </a:r>
            <a:r>
              <a:rPr dirty="0" sz="1050" spc="10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neighbourhoods_venues_sorted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9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dirty="0" sz="1050" spc="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DataFrame(columns</a:t>
            </a:r>
            <a:r>
              <a:rPr dirty="0" sz="1050" spc="2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5">
                <a:solidFill>
                  <a:srgbClr val="333333"/>
                </a:solidFill>
                <a:latin typeface="Arial"/>
                <a:cs typeface="Arial"/>
              </a:rPr>
              <a:t>columns)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neighbourhoods_venues_sorted[</a:t>
            </a:r>
            <a:r>
              <a:rPr dirty="0" sz="1050" spc="6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8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se_grouped[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ind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22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arange(se_grouped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]):</a:t>
            </a:r>
            <a:endParaRPr sz="1050">
              <a:latin typeface="Arial"/>
              <a:cs typeface="Arial"/>
            </a:endParaRPr>
          </a:p>
          <a:p>
            <a:pPr marL="58419" marR="73660" indent="292735">
              <a:lnSpc>
                <a:spcPct val="101200"/>
              </a:lnSpc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iloc[ind, </a:t>
            </a:r>
            <a:r>
              <a:rPr dirty="0" sz="1050" spc="18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85">
                <a:solidFill>
                  <a:srgbClr val="333333"/>
                </a:solidFill>
                <a:latin typeface="Arial"/>
                <a:cs typeface="Arial"/>
              </a:rPr>
              <a:t>:]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return_most_common_venues(se_ 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grouped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iloc[ind, 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:],</a:t>
            </a: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num_top_venues)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058" y="866038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8620696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'neighbourhoods_venues_sorted.csv'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058" y="922235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9182671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se_grouped_clustering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dirty="0" sz="1050" spc="7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45058"/>
            <a:ext cx="156527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latin typeface="Arial"/>
                <a:cs typeface="Arial"/>
              </a:rPr>
              <a:t>----Walworth----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3654" y="506983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668908"/>
            <a:ext cx="15652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175">
                <a:latin typeface="Arial"/>
                <a:cs typeface="Arial"/>
              </a:rPr>
              <a:t>Italian</a:t>
            </a:r>
            <a:r>
              <a:rPr dirty="0" sz="1050" spc="2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60">
                <a:latin typeface="Arial"/>
                <a:cs typeface="Arial"/>
              </a:rPr>
              <a:t>Pizza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1802383"/>
            <a:ext cx="14922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0">
                <a:latin typeface="Arial"/>
                <a:cs typeface="Arial"/>
              </a:rPr>
              <a:t>----West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65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1964308"/>
            <a:ext cx="1198880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dirty="0" sz="1050" spc="-5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dirty="0" sz="1050" spc="40">
                <a:latin typeface="Arial"/>
                <a:cs typeface="Arial"/>
              </a:rPr>
              <a:t>Grocery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dirty="0" sz="1050" spc="60">
                <a:latin typeface="Arial"/>
                <a:cs typeface="Arial"/>
              </a:rPr>
              <a:t>Coffee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dirty="0" sz="1050" spc="2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dirty="0" sz="1050" spc="30">
                <a:latin typeface="Arial"/>
                <a:cs typeface="Arial"/>
              </a:rPr>
              <a:t>Bakery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7071" y="1964308"/>
            <a:ext cx="318770" cy="9950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110">
                <a:latin typeface="Arial"/>
                <a:cs typeface="Arial"/>
              </a:rPr>
              <a:t>freq  </a:t>
            </a:r>
            <a:r>
              <a:rPr dirty="0" sz="1050" spc="65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708532"/>
            <a:ext cx="195198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 i="1">
                <a:latin typeface="Arial"/>
                <a:cs typeface="Arial"/>
              </a:rPr>
              <a:t>Clustering of</a:t>
            </a:r>
            <a:r>
              <a:rPr dirty="0" sz="1050" spc="-8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Neighbourhoods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58" y="1099057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1059370"/>
            <a:ext cx="5857875" cy="15716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set </a:t>
            </a:r>
            <a:r>
              <a:rPr dirty="0" sz="1050" spc="-20" i="1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clusters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kclusters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run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k-means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dirty="0" sz="1050" spc="-40">
                <a:solidFill>
                  <a:srgbClr val="333333"/>
                </a:solidFill>
                <a:latin typeface="Arial"/>
                <a:cs typeface="Arial"/>
              </a:rPr>
              <a:t>kmeans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KMeans(n_clusters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kclusters,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random_state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=0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fit(se_grouped_cluster 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ing)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25" i="1">
                <a:solidFill>
                  <a:srgbClr val="408080"/>
                </a:solidFill>
                <a:latin typeface="Arial"/>
                <a:cs typeface="Arial"/>
              </a:rPr>
              <a:t>check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cluster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labels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generated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each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in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229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labels_[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3080257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05009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labels_[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058" y="377558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[119]: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373589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r>
              <a:rPr dirty="0" sz="1050" spc="29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labels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insert(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-1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labels_)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058" y="433755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[120]: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429787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se_merged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058" y="4737608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[121]: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4697920"/>
            <a:ext cx="5857875" cy="6096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20" i="1">
                <a:solidFill>
                  <a:srgbClr val="408080"/>
                </a:solidFill>
                <a:latin typeface="Arial"/>
                <a:cs typeface="Arial"/>
              </a:rPr>
              <a:t>match/merge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SE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London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data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latitude/longitude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each</a:t>
            </a:r>
            <a:r>
              <a:rPr dirty="0" sz="1050" spc="5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neighborhood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se_merged_latlong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se_merged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join(neighbourhoods_venues_sorted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set_index(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'Nei  </a:t>
            </a:r>
            <a:r>
              <a:rPr dirty="0" sz="1050" spc="80">
                <a:solidFill>
                  <a:srgbClr val="B92020"/>
                </a:solidFill>
                <a:latin typeface="Arial"/>
                <a:cs typeface="Arial"/>
              </a:rPr>
              <a:t>ghbourhood'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),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653" y="5461508"/>
            <a:ext cx="539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dirty="0" sz="1050" spc="34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0811" y="543134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se_merged_latlong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058" y="5861558"/>
            <a:ext cx="65881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[123]: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se_clusters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4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se_merged_latlong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229" y="6509258"/>
            <a:ext cx="10775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1. Elbow</a:t>
            </a:r>
            <a:r>
              <a:rPr dirty="0" sz="1050" spc="-9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Method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058" y="6899782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[125]: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0811" y="686009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4471670">
              <a:lnSpc>
                <a:spcPct val="101200"/>
              </a:lnSpc>
              <a:spcBef>
                <a:spcPts val="395"/>
              </a:spcBef>
            </a:pPr>
            <a:r>
              <a:rPr dirty="0" sz="1050" spc="35">
                <a:solidFill>
                  <a:srgbClr val="666666"/>
                </a:solidFill>
                <a:latin typeface="Arial"/>
                <a:cs typeface="Arial"/>
              </a:rPr>
              <a:t>%</a:t>
            </a:r>
            <a:r>
              <a:rPr dirty="0" sz="1050" spc="35" b="1">
                <a:solidFill>
                  <a:srgbClr val="008000"/>
                </a:solidFill>
                <a:latin typeface="Arial"/>
                <a:cs typeface="Arial"/>
              </a:rPr>
              <a:t>matplotlib 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inline 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75" b="1">
                <a:solidFill>
                  <a:srgbClr val="0000FF"/>
                </a:solidFill>
                <a:latin typeface="Arial"/>
                <a:cs typeface="Arial"/>
              </a:rPr>
              <a:t>matplotlib 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-114" b="1">
                <a:solidFill>
                  <a:srgbClr val="0000FF"/>
                </a:solidFill>
                <a:latin typeface="Arial"/>
                <a:cs typeface="Arial"/>
              </a:rPr>
              <a:t>numpy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20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65" b="1">
                <a:solidFill>
                  <a:srgbClr val="0000FF"/>
                </a:solidFill>
                <a:latin typeface="Arial"/>
                <a:cs typeface="Arial"/>
              </a:rPr>
              <a:t>np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058" y="2670682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84215"/>
                </a:solidFill>
                <a:latin typeface="Arial"/>
                <a:cs typeface="Arial"/>
              </a:rPr>
              <a:t>Out[117]: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2680207"/>
            <a:ext cx="369125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Arial"/>
                <a:cs typeface="Arial"/>
              </a:rPr>
              <a:t>array([2,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2,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3,</a:t>
            </a:r>
            <a:r>
              <a:rPr dirty="0" sz="1050" spc="290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90">
                <a:latin typeface="Arial"/>
                <a:cs typeface="Arial"/>
              </a:rPr>
              <a:t> </a:t>
            </a:r>
            <a:r>
              <a:rPr dirty="0" sz="1050" spc="185">
                <a:latin typeface="Arial"/>
                <a:cs typeface="Arial"/>
              </a:rPr>
              <a:t>0],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90">
                <a:latin typeface="Arial"/>
                <a:cs typeface="Arial"/>
              </a:rPr>
              <a:t>dtype=int32)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058" y="3356482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84215"/>
                </a:solidFill>
                <a:latin typeface="Arial"/>
                <a:cs typeface="Arial"/>
              </a:rPr>
              <a:t>Out[118]: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3366007"/>
            <a:ext cx="369125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Arial"/>
                <a:cs typeface="Arial"/>
              </a:rPr>
              <a:t>array([2,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2,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3,</a:t>
            </a:r>
            <a:r>
              <a:rPr dirty="0" sz="1050" spc="290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0,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135">
                <a:latin typeface="Arial"/>
                <a:cs typeface="Arial"/>
              </a:rPr>
              <a:t>1,</a:t>
            </a:r>
            <a:r>
              <a:rPr dirty="0" sz="1050" spc="290">
                <a:latin typeface="Arial"/>
                <a:cs typeface="Arial"/>
              </a:rPr>
              <a:t> </a:t>
            </a:r>
            <a:r>
              <a:rPr dirty="0" sz="1050" spc="185">
                <a:latin typeface="Arial"/>
                <a:cs typeface="Arial"/>
              </a:rPr>
              <a:t>0],</a:t>
            </a:r>
            <a:r>
              <a:rPr dirty="0" sz="1050" spc="285">
                <a:latin typeface="Arial"/>
                <a:cs typeface="Arial"/>
              </a:rPr>
              <a:t> </a:t>
            </a:r>
            <a:r>
              <a:rPr dirty="0" sz="1050" spc="90">
                <a:latin typeface="Arial"/>
                <a:cs typeface="Arial"/>
              </a:rPr>
              <a:t>dtype=int32)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888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[126]: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29196"/>
            <a:ext cx="5857875" cy="36290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dirty="0" sz="1050" spc="80" b="1">
                <a:solidFill>
                  <a:srgbClr val="0000FF"/>
                </a:solidFill>
                <a:latin typeface="Arial"/>
                <a:cs typeface="Arial"/>
              </a:rPr>
              <a:t>sklearn.cluster </a:t>
            </a: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50" spc="12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-65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30" b="1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dirty="0" sz="1050" spc="75" b="1">
                <a:solidFill>
                  <a:srgbClr val="0000FF"/>
                </a:solidFill>
                <a:latin typeface="Arial"/>
                <a:cs typeface="Arial"/>
              </a:rPr>
              <a:t>matplotlib.pyplot </a:t>
            </a:r>
            <a:r>
              <a:rPr dirty="0" sz="1050" spc="-10" b="1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50" spc="50" b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050" spc="145" b="1">
                <a:solidFill>
                  <a:srgbClr val="0000FF"/>
                </a:solidFill>
                <a:latin typeface="Arial"/>
                <a:cs typeface="Arial"/>
              </a:rPr>
              <a:t>plt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3078480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SSE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200" i="1">
                <a:solidFill>
                  <a:srgbClr val="408080"/>
                </a:solidFill>
                <a:latin typeface="Arial"/>
                <a:cs typeface="Arial"/>
              </a:rPr>
              <a:t>initialize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dirty="0" sz="1050" spc="5" i="1">
                <a:solidFill>
                  <a:srgbClr val="408080"/>
                </a:solidFill>
                <a:latin typeface="Arial"/>
                <a:cs typeface="Arial"/>
              </a:rPr>
              <a:t>empty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values 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5" i="1">
                <a:solidFill>
                  <a:srgbClr val="408080"/>
                </a:solidFill>
                <a:latin typeface="Arial"/>
                <a:cs typeface="Arial"/>
              </a:rPr>
              <a:t>n_clusters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50" i="1">
                <a:solidFill>
                  <a:srgbClr val="408080"/>
                </a:solidFill>
                <a:latin typeface="Arial"/>
                <a:cs typeface="Arial"/>
              </a:rPr>
              <a:t>"k"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30">
                <a:solidFill>
                  <a:srgbClr val="333333"/>
                </a:solidFill>
                <a:latin typeface="Arial"/>
                <a:cs typeface="Arial"/>
              </a:rPr>
              <a:t>sse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4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n_cluster1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85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4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 marL="58419" marR="74295" indent="292735">
              <a:lnSpc>
                <a:spcPct val="101200"/>
              </a:lnSpc>
            </a:pP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kmeans1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KMeans(n_clusters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n_cluster1,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max_iter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500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fit(se_grouped_c 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lustering)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se_grouped_clustering[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"clusters"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kmeans1</a:t>
            </a:r>
            <a:r>
              <a:rPr dirty="0" sz="1050" spc="5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labels_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32080" marR="146050" indent="219710"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3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inertia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-85" i="1">
                <a:solidFill>
                  <a:srgbClr val="408080"/>
                </a:solidFill>
                <a:latin typeface="Arial"/>
                <a:cs typeface="Arial"/>
              </a:rPr>
              <a:t>sum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80" i="1">
                <a:solidFill>
                  <a:srgbClr val="408080"/>
                </a:solidFill>
                <a:latin typeface="Arial"/>
                <a:cs typeface="Arial"/>
              </a:rPr>
              <a:t>distances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samples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their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closest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cluster 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centre</a:t>
            </a:r>
            <a:endParaRPr sz="1050">
              <a:latin typeface="Arial"/>
              <a:cs typeface="Arial"/>
            </a:endParaRPr>
          </a:p>
          <a:p>
            <a:pPr marL="58419" marR="3006090" indent="292735">
              <a:lnSpc>
                <a:spcPct val="101200"/>
              </a:lnSpc>
            </a:pP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sse[n_cluster1]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kmeans1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inertia_ 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figure()</a:t>
            </a:r>
            <a:endParaRPr sz="1050">
              <a:latin typeface="Arial"/>
              <a:cs typeface="Arial"/>
            </a:endParaRPr>
          </a:p>
          <a:p>
            <a:pPr marL="58419" marR="2419985">
              <a:lnSpc>
                <a:spcPct val="101200"/>
              </a:lnSpc>
            </a:pP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plot(</a:t>
            </a:r>
            <a:r>
              <a:rPr dirty="0" sz="1050" spc="17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(sse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keys()), </a:t>
            </a:r>
            <a:r>
              <a:rPr dirty="0" sz="1050" spc="155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(sse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values())) 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xlabel(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"Number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Clusters,</a:t>
            </a:r>
            <a:r>
              <a:rPr dirty="0" sz="1050" spc="22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k"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ylabel(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"Sum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dirty="0" sz="1050" spc="10">
                <a:solidFill>
                  <a:srgbClr val="B92020"/>
                </a:solidFill>
                <a:latin typeface="Arial"/>
                <a:cs typeface="Arial"/>
              </a:rPr>
              <a:t>Squared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Error,</a:t>
            </a:r>
            <a:r>
              <a:rPr dirty="0" sz="1050" spc="17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B92020"/>
                </a:solidFill>
                <a:latin typeface="Arial"/>
                <a:cs typeface="Arial"/>
              </a:rPr>
              <a:t>SSE"</a:t>
            </a:r>
            <a:r>
              <a:rPr dirty="0" sz="1050" spc="1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60" i="1">
                <a:solidFill>
                  <a:srgbClr val="408080"/>
                </a:solidFill>
                <a:latin typeface="Arial"/>
                <a:cs typeface="Arial"/>
              </a:rPr>
              <a:t>vertical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line</a:t>
            </a:r>
            <a:endParaRPr sz="1050">
              <a:latin typeface="Arial"/>
              <a:cs typeface="Arial"/>
            </a:endParaRPr>
          </a:p>
          <a:p>
            <a:pPr marL="58419" marR="2054225">
              <a:lnSpc>
                <a:spcPct val="101200"/>
              </a:lnSpc>
            </a:pP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vlines(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ymin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-2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-50">
                <a:solidFill>
                  <a:srgbClr val="333333"/>
                </a:solidFill>
                <a:latin typeface="Arial"/>
                <a:cs typeface="Arial"/>
              </a:rPr>
              <a:t>ymax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45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colors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'red'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show()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199" y="4121170"/>
            <a:ext cx="3638550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70407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[131]: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720"/>
            <a:ext cx="5857875" cy="42672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create</a:t>
            </a:r>
            <a:r>
              <a:rPr dirty="0" sz="1050" spc="28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05" i="1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map_clusters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Map(location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[latitude,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longitude],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zoom_start</a:t>
            </a:r>
            <a:r>
              <a:rPr dirty="0" sz="1050" spc="50">
                <a:solidFill>
                  <a:srgbClr val="666666"/>
                </a:solidFill>
                <a:latin typeface="Arial"/>
                <a:cs typeface="Arial"/>
              </a:rPr>
              <a:t>=11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set </a:t>
            </a:r>
            <a:r>
              <a:rPr dirty="0" sz="1050" spc="120" i="1">
                <a:solidFill>
                  <a:srgbClr val="408080"/>
                </a:solidFill>
                <a:latin typeface="Arial"/>
                <a:cs typeface="Arial"/>
              </a:rPr>
              <a:t>color </a:t>
            </a:r>
            <a:r>
              <a:rPr dirty="0" sz="1050" spc="-40" i="1">
                <a:solidFill>
                  <a:srgbClr val="408080"/>
                </a:solidFill>
                <a:latin typeface="Arial"/>
                <a:cs typeface="Arial"/>
              </a:rPr>
              <a:t>scheme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clusters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arange(kclusters)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ys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310">
                <a:solidFill>
                  <a:srgbClr val="333333"/>
                </a:solidFill>
                <a:latin typeface="Arial"/>
                <a:cs typeface="Arial"/>
              </a:rPr>
              <a:t>[i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(i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*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x)</a:t>
            </a:r>
            <a:r>
              <a:rPr dirty="0" sz="1050" spc="165">
                <a:solidFill>
                  <a:srgbClr val="666666"/>
                </a:solidFill>
                <a:latin typeface="Arial"/>
                <a:cs typeface="Arial"/>
              </a:rPr>
              <a:t>**2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60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(kclusters)]</a:t>
            </a:r>
            <a:endParaRPr sz="1050">
              <a:latin typeface="Arial"/>
              <a:cs typeface="Arial"/>
            </a:endParaRPr>
          </a:p>
          <a:p>
            <a:pPr marL="58419" marR="1906905">
              <a:lnSpc>
                <a:spcPct val="101200"/>
              </a:lnSpc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colors_array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cm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rainbow(np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linspace(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(ys))) 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rainbow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[colors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rgb2hex(i)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45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colors_array]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dirty="0" sz="1050" spc="35" i="1">
                <a:solidFill>
                  <a:srgbClr val="408080"/>
                </a:solidFill>
                <a:latin typeface="Arial"/>
                <a:cs typeface="Arial"/>
              </a:rPr>
              <a:t>markers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360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05" i="1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markers_colors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  <a:p>
            <a:pPr marL="58419" marR="74930">
              <a:lnSpc>
                <a:spcPct val="101200"/>
              </a:lnSpc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lon, poi,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cluster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(se_clusters[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'Longit 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ude'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'Cluster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]):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dirty="0" sz="1050" spc="11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Popup(</a:t>
            </a:r>
            <a:r>
              <a:rPr dirty="0" sz="1050" spc="11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(poi)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dirty="0" sz="1050" spc="375">
                <a:solidFill>
                  <a:srgbClr val="B92020"/>
                </a:solidFill>
                <a:latin typeface="Arial"/>
                <a:cs typeface="Arial"/>
              </a:rPr>
              <a:t>' </a:t>
            </a:r>
            <a:r>
              <a:rPr dirty="0" sz="1050" spc="100">
                <a:solidFill>
                  <a:srgbClr val="B92020"/>
                </a:solidFill>
                <a:latin typeface="Arial"/>
                <a:cs typeface="Arial"/>
              </a:rPr>
              <a:t>Cluster </a:t>
            </a:r>
            <a:r>
              <a:rPr dirty="0" sz="1050" spc="375">
                <a:solidFill>
                  <a:srgbClr val="B92020"/>
                </a:solidFill>
                <a:latin typeface="Arial"/>
                <a:cs typeface="Arial"/>
              </a:rPr>
              <a:t>'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dirty="0" sz="1050" spc="17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(cluster),</a:t>
            </a:r>
            <a:r>
              <a:rPr dirty="0" sz="1050" spc="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333333"/>
                </a:solidFill>
                <a:latin typeface="Arial"/>
                <a:cs typeface="Arial"/>
              </a:rPr>
              <a:t>parse_html</a:t>
            </a:r>
            <a:r>
              <a:rPr dirty="0" sz="1050" spc="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40" b="1">
                <a:solidFill>
                  <a:srgbClr val="008000"/>
                </a:solidFill>
                <a:latin typeface="Arial"/>
                <a:cs typeface="Arial"/>
              </a:rPr>
              <a:t>Tru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dirty="0" sz="1050" spc="105" b="1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645160" marR="4031615" indent="-293370">
              <a:lnSpc>
                <a:spcPct val="101200"/>
              </a:lnSpc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foliu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z="1050" spc="2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CircleMarke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[lat,</a:t>
            </a:r>
            <a:r>
              <a:rPr dirty="0" sz="1050" spc="2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lon],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dirty="0" sz="1050" spc="80">
                <a:solidFill>
                  <a:srgbClr val="666666"/>
                </a:solidFill>
                <a:latin typeface="Arial"/>
                <a:cs typeface="Arial"/>
              </a:rPr>
              <a:t>=20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popup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label,</a:t>
            </a:r>
            <a:endParaRPr sz="1050">
              <a:latin typeface="Arial"/>
              <a:cs typeface="Arial"/>
            </a:endParaRPr>
          </a:p>
          <a:p>
            <a:pPr marL="645160" marR="3372485">
              <a:lnSpc>
                <a:spcPct val="101200"/>
              </a:lnSpc>
            </a:pP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colo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050" spc="-4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45">
                <a:solidFill>
                  <a:srgbClr val="333333"/>
                </a:solidFill>
                <a:latin typeface="Arial"/>
                <a:cs typeface="Arial"/>
              </a:rPr>
              <a:t>rainbo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cluste</a:t>
            </a:r>
            <a:r>
              <a:rPr dirty="0" sz="1050" spc="10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050" spc="22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dirty="0" sz="1050" spc="-1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285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fill</a:t>
            </a:r>
            <a:r>
              <a:rPr dirty="0" sz="1050" spc="15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fill_color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rainbow[cluster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dirty="0" sz="1050" spc="14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fill_opacity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=0.7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add_to(map_clusters)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display(map_clusters)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8623807"/>
            <a:ext cx="75946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Cluster</a:t>
            </a:r>
            <a:r>
              <a:rPr dirty="0" sz="1350" spc="-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3311" y="7535867"/>
            <a:ext cx="628650" cy="666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6890919" y="8154992"/>
            <a:ext cx="194945" cy="47625"/>
            <a:chOff x="6890919" y="8154992"/>
            <a:chExt cx="194945" cy="47625"/>
          </a:xfrm>
        </p:grpSpPr>
        <p:sp>
          <p:nvSpPr>
            <p:cNvPr id="9" name="object 9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0" y="19049"/>
                  </a:lnTo>
                  <a:lnTo>
                    <a:pt x="1504" y="18292"/>
                  </a:lnTo>
                  <a:lnTo>
                    <a:pt x="45800" y="3657"/>
                  </a:lnTo>
                  <a:lnTo>
                    <a:pt x="82966" y="0"/>
                  </a:lnTo>
                  <a:lnTo>
                    <a:pt x="92324" y="228"/>
                  </a:lnTo>
                  <a:lnTo>
                    <a:pt x="138266" y="8198"/>
                  </a:lnTo>
                  <a:lnTo>
                    <a:pt x="165931" y="19049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129266" y="5707"/>
                  </a:lnTo>
                  <a:lnTo>
                    <a:pt x="82966" y="0"/>
                  </a:lnTo>
                  <a:lnTo>
                    <a:pt x="73608" y="228"/>
                  </a:lnTo>
                  <a:lnTo>
                    <a:pt x="27666" y="8198"/>
                  </a:lnTo>
                  <a:lnTo>
                    <a:pt x="1504" y="18292"/>
                  </a:lnTo>
                  <a:lnTo>
                    <a:pt x="0" y="190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0" y="19049"/>
                  </a:lnTo>
                  <a:lnTo>
                    <a:pt x="1504" y="18292"/>
                  </a:lnTo>
                  <a:lnTo>
                    <a:pt x="45800" y="3657"/>
                  </a:lnTo>
                  <a:lnTo>
                    <a:pt x="82966" y="0"/>
                  </a:lnTo>
                  <a:lnTo>
                    <a:pt x="92324" y="228"/>
                  </a:lnTo>
                  <a:lnTo>
                    <a:pt x="138266" y="8198"/>
                  </a:lnTo>
                  <a:lnTo>
                    <a:pt x="165931" y="19049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129266" y="5707"/>
                  </a:lnTo>
                  <a:lnTo>
                    <a:pt x="82966" y="0"/>
                  </a:lnTo>
                  <a:lnTo>
                    <a:pt x="73608" y="228"/>
                  </a:lnTo>
                  <a:lnTo>
                    <a:pt x="27666" y="8198"/>
                  </a:lnTo>
                  <a:lnTo>
                    <a:pt x="1504" y="18292"/>
                  </a:lnTo>
                  <a:lnTo>
                    <a:pt x="0" y="190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11986" y="7625463"/>
            <a:ext cx="180975" cy="401955"/>
            <a:chOff x="7011986" y="7625463"/>
            <a:chExt cx="180975" cy="401955"/>
          </a:xfrm>
        </p:grpSpPr>
        <p:sp>
          <p:nvSpPr>
            <p:cNvPr id="14" name="object 14"/>
            <p:cNvSpPr/>
            <p:nvPr/>
          </p:nvSpPr>
          <p:spPr>
            <a:xfrm>
              <a:off x="7026274" y="7639750"/>
              <a:ext cx="152400" cy="373380"/>
            </a:xfrm>
            <a:custGeom>
              <a:avLst/>
              <a:gdLst/>
              <a:ahLst/>
              <a:cxnLst/>
              <a:rect l="l" t="t" r="r" b="b"/>
              <a:pathLst>
                <a:path w="152400" h="373379">
                  <a:moveTo>
                    <a:pt x="152384" y="373258"/>
                  </a:moveTo>
                  <a:lnTo>
                    <a:pt x="109037" y="358836"/>
                  </a:lnTo>
                  <a:lnTo>
                    <a:pt x="69645" y="333890"/>
                  </a:lnTo>
                  <a:lnTo>
                    <a:pt x="37495" y="300117"/>
                  </a:lnTo>
                  <a:lnTo>
                    <a:pt x="14497" y="259533"/>
                  </a:lnTo>
                  <a:lnTo>
                    <a:pt x="2057" y="214571"/>
                  </a:lnTo>
                  <a:lnTo>
                    <a:pt x="0" y="186629"/>
                  </a:lnTo>
                  <a:lnTo>
                    <a:pt x="228" y="177270"/>
                  </a:lnTo>
                  <a:lnTo>
                    <a:pt x="8198" y="131329"/>
                  </a:lnTo>
                  <a:lnTo>
                    <a:pt x="27097" y="88701"/>
                  </a:lnTo>
                  <a:lnTo>
                    <a:pt x="55797" y="51926"/>
                  </a:lnTo>
                  <a:lnTo>
                    <a:pt x="92571" y="23226"/>
                  </a:lnTo>
                  <a:lnTo>
                    <a:pt x="135200" y="4331"/>
                  </a:lnTo>
                  <a:lnTo>
                    <a:pt x="152384" y="0"/>
                  </a:lnTo>
                  <a:lnTo>
                    <a:pt x="152384" y="373258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11986" y="7625463"/>
              <a:ext cx="180959" cy="401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26274" y="7639750"/>
              <a:ext cx="152400" cy="373380"/>
            </a:xfrm>
            <a:custGeom>
              <a:avLst/>
              <a:gdLst/>
              <a:ahLst/>
              <a:cxnLst/>
              <a:rect l="l" t="t" r="r" b="b"/>
              <a:pathLst>
                <a:path w="152400" h="373379">
                  <a:moveTo>
                    <a:pt x="152384" y="373258"/>
                  </a:moveTo>
                  <a:lnTo>
                    <a:pt x="109037" y="358836"/>
                  </a:lnTo>
                  <a:lnTo>
                    <a:pt x="69645" y="333890"/>
                  </a:lnTo>
                  <a:lnTo>
                    <a:pt x="37495" y="300117"/>
                  </a:lnTo>
                  <a:lnTo>
                    <a:pt x="14497" y="259533"/>
                  </a:lnTo>
                  <a:lnTo>
                    <a:pt x="2057" y="214571"/>
                  </a:lnTo>
                  <a:lnTo>
                    <a:pt x="0" y="186629"/>
                  </a:lnTo>
                  <a:lnTo>
                    <a:pt x="228" y="177270"/>
                  </a:lnTo>
                  <a:lnTo>
                    <a:pt x="8198" y="131329"/>
                  </a:lnTo>
                  <a:lnTo>
                    <a:pt x="27097" y="88701"/>
                  </a:lnTo>
                  <a:lnTo>
                    <a:pt x="55797" y="51926"/>
                  </a:lnTo>
                  <a:lnTo>
                    <a:pt x="92571" y="23226"/>
                  </a:lnTo>
                  <a:lnTo>
                    <a:pt x="135200" y="4331"/>
                  </a:lnTo>
                  <a:lnTo>
                    <a:pt x="152384" y="0"/>
                  </a:lnTo>
                  <a:lnTo>
                    <a:pt x="152384" y="373258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11986" y="7625463"/>
              <a:ext cx="180959" cy="401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568449" y="4854580"/>
            <a:ext cx="323850" cy="609600"/>
            <a:chOff x="1568449" y="4854580"/>
            <a:chExt cx="323850" cy="609600"/>
          </a:xfrm>
        </p:grpSpPr>
        <p:sp>
          <p:nvSpPr>
            <p:cNvPr id="19" name="object 19"/>
            <p:cNvSpPr/>
            <p:nvPr/>
          </p:nvSpPr>
          <p:spPr>
            <a:xfrm>
              <a:off x="1577974" y="486410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87499" y="514986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57250" y="4925893"/>
            <a:ext cx="151765" cy="4737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36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7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1050" spc="36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60305" y="8032754"/>
            <a:ext cx="12833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Arial"/>
                <a:cs typeface="Arial"/>
                <a:hlinkClick r:id="rId4"/>
              </a:rPr>
              <a:t>Leaflet </a:t>
            </a:r>
            <a:r>
              <a:rPr dirty="0" sz="800" spc="5">
                <a:latin typeface="Arial"/>
                <a:cs typeface="Arial"/>
                <a:hlinkClick r:id="rId4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888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[129]: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29196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147955">
              <a:lnSpc>
                <a:spcPct val="101200"/>
              </a:lnSpc>
              <a:spcBef>
                <a:spcPts val="395"/>
              </a:spcBef>
            </a:pP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loc[se_clusters[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columns[[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 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]))]]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5002784"/>
            <a:ext cx="5962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Cluster</a:t>
            </a:r>
            <a:r>
              <a:rPr dirty="0" sz="1050" spc="-7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907033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84215"/>
                </a:solidFill>
                <a:latin typeface="Arial"/>
                <a:cs typeface="Arial"/>
              </a:rPr>
              <a:t>Out[129]: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6049" y="4435458"/>
            <a:ext cx="5810250" cy="161925"/>
            <a:chOff x="1416049" y="4435458"/>
            <a:chExt cx="5810250" cy="161925"/>
          </a:xfrm>
        </p:grpSpPr>
        <p:sp>
          <p:nvSpPr>
            <p:cNvPr id="9" name="object 9"/>
            <p:cNvSpPr/>
            <p:nvPr/>
          </p:nvSpPr>
          <p:spPr>
            <a:xfrm>
              <a:off x="1416049" y="443545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73199" y="44830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7962" y="443546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19907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990725" y="161925"/>
                  </a:lnTo>
                  <a:lnTo>
                    <a:pt x="199072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31049" y="44830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68699" y="4435458"/>
              <a:ext cx="3495675" cy="161925"/>
            </a:xfrm>
            <a:custGeom>
              <a:avLst/>
              <a:gdLst/>
              <a:ahLst/>
              <a:cxnLst/>
              <a:rect l="l" t="t" r="r" b="b"/>
              <a:pathLst>
                <a:path w="3495675" h="161925">
                  <a:moveTo>
                    <a:pt x="349567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3495675" y="0"/>
                  </a:lnTo>
                  <a:lnTo>
                    <a:pt x="349567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7974" y="4454508"/>
              <a:ext cx="3981450" cy="123825"/>
            </a:xfrm>
            <a:custGeom>
              <a:avLst/>
              <a:gdLst/>
              <a:ahLst/>
              <a:cxnLst/>
              <a:rect l="l" t="t" r="r" b="b"/>
              <a:pathLst>
                <a:path w="3981450" h="123825">
                  <a:moveTo>
                    <a:pt x="398145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3981450" y="0"/>
                  </a:lnTo>
                  <a:lnTo>
                    <a:pt x="3981450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473187" y="1692261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09947" y="127950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06598" y="1212833"/>
            <a:ext cx="419734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Cluster  Labels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4852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11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1st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4442" y="1079483"/>
            <a:ext cx="520700" cy="5626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241300" marR="5080" indent="628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2nd  Most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05"/>
              </a:lnSpc>
            </a:pPr>
            <a:r>
              <a:rPr dirty="0" sz="900" b="1">
                <a:latin typeface="Arial"/>
                <a:cs typeface="Arial"/>
              </a:rPr>
              <a:t>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5977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184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3rd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5567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4th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5167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5th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1452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6th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2968" y="1146158"/>
            <a:ext cx="2794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7th  Com</a:t>
            </a:r>
            <a:endParaRPr sz="900">
              <a:latin typeface="Arial"/>
              <a:cs typeface="Arial"/>
            </a:endParaRPr>
          </a:p>
          <a:p>
            <a:pPr marL="170815">
              <a:lnSpc>
                <a:spcPts val="1019"/>
              </a:lnSpc>
            </a:pPr>
            <a:r>
              <a:rPr dirty="0" sz="900" b="1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0774" y="1870058"/>
            <a:ext cx="791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12</a:t>
            </a:r>
            <a:r>
              <a:rPr dirty="0" sz="900" spc="13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6849" y="187005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89307" y="1697021"/>
          <a:ext cx="3937000" cy="972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555"/>
                <a:gridCol w="687705"/>
                <a:gridCol w="546735"/>
                <a:gridCol w="1692910"/>
              </a:tblGrid>
              <a:tr h="327087">
                <a:tc gridSpan="4"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  <a:spcBef>
                          <a:spcPts val="935"/>
                        </a:spcBef>
                        <a:tabLst>
                          <a:tab pos="2428875" algn="l"/>
                          <a:tab pos="310451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ery	</a:t>
                      </a:r>
                      <a:r>
                        <a:rPr dirty="0" baseline="30864" sz="1350">
                          <a:latin typeface="Arial"/>
                          <a:cs typeface="Arial"/>
                        </a:rPr>
                        <a:t>Gym /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Italian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35"/>
                        </a:lnSpc>
                        <a:tabLst>
                          <a:tab pos="539115" algn="l"/>
                          <a:tab pos="1278890" algn="l"/>
                          <a:tab pos="1882139" algn="l"/>
                          <a:tab pos="2364740" algn="l"/>
                        </a:tabLst>
                      </a:pPr>
                      <a:r>
                        <a:rPr dirty="0" baseline="-33950" sz="1350">
                          <a:latin typeface="Arial"/>
                          <a:cs typeface="Arial"/>
                        </a:rPr>
                        <a:t>ore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Pub	Park	Café	Fitness </a:t>
                      </a:r>
                      <a:r>
                        <a:rPr dirty="0" baseline="-33950" sz="1350">
                          <a:latin typeface="Arial"/>
                          <a:cs typeface="Arial"/>
                        </a:rPr>
                        <a:t>Restaurant</a:t>
                      </a:r>
                      <a:r>
                        <a:rPr dirty="0" baseline="-33950" sz="1350" spc="36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Superm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87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01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Center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23850">
                <a:tc gridSpan="4"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  <a:spcBef>
                          <a:spcPts val="910"/>
                        </a:spcBef>
                        <a:tabLst>
                          <a:tab pos="2428875" algn="l"/>
                          <a:tab pos="310451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ery	</a:t>
                      </a:r>
                      <a:r>
                        <a:rPr dirty="0" baseline="30864" sz="1350">
                          <a:latin typeface="Arial"/>
                          <a:cs typeface="Arial"/>
                        </a:rPr>
                        <a:t>Gym /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Italian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35"/>
                        </a:lnSpc>
                        <a:tabLst>
                          <a:tab pos="539115" algn="l"/>
                          <a:tab pos="1278890" algn="l"/>
                          <a:tab pos="1882139" algn="l"/>
                          <a:tab pos="2364740" algn="l"/>
                        </a:tabLst>
                      </a:pPr>
                      <a:r>
                        <a:rPr dirty="0" baseline="-33950" sz="1350">
                          <a:latin typeface="Arial"/>
                          <a:cs typeface="Arial"/>
                        </a:rPr>
                        <a:t>ore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Pub	Park	Café	Fitness </a:t>
                      </a:r>
                      <a:r>
                        <a:rPr dirty="0" baseline="-33950" sz="1350">
                          <a:latin typeface="Arial"/>
                          <a:cs typeface="Arial"/>
                        </a:rPr>
                        <a:t>Restaurant</a:t>
                      </a:r>
                      <a:r>
                        <a:rPr dirty="0" baseline="-33950" sz="1350" spc="36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Superm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55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05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Center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003549" y="1803383"/>
            <a:ext cx="273685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</a:t>
            </a:r>
            <a:endParaRPr sz="900">
              <a:latin typeface="Arial"/>
              <a:cs typeface="Arial"/>
            </a:endParaRPr>
          </a:p>
          <a:p>
            <a:pPr marL="14605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01724" y="2407935"/>
          <a:ext cx="1343660" cy="178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"/>
                <a:gridCol w="802005"/>
                <a:gridCol w="320675"/>
              </a:tblGrid>
              <a:tr h="287684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4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414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287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003549" y="2317733"/>
            <a:ext cx="273685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</a:t>
            </a:r>
            <a:endParaRPr sz="900">
              <a:latin typeface="Arial"/>
              <a:cs typeface="Arial"/>
            </a:endParaRPr>
          </a:p>
          <a:p>
            <a:pPr marL="14605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3549" y="2765408"/>
            <a:ext cx="432434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4598" y="2832083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6871" y="2832083"/>
            <a:ext cx="680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97423" y="2832083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8923" y="2832083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2033" y="2765408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9121" y="2765408"/>
            <a:ext cx="3244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03549" y="3146408"/>
            <a:ext cx="432434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4598" y="3213083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6871" y="3213083"/>
            <a:ext cx="680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7423" y="3213083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68923" y="3213083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52033" y="3146408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99121" y="3146408"/>
            <a:ext cx="3244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03549" y="3527408"/>
            <a:ext cx="432434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84598" y="3594083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36871" y="3594083"/>
            <a:ext cx="680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97423" y="3594083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8923" y="3594083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52033" y="3527408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99121" y="3527408"/>
            <a:ext cx="3244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3549" y="3975083"/>
            <a:ext cx="432434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16298" y="404175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56123" y="4041758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59323" y="404175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1973" y="3908408"/>
            <a:ext cx="394335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 indent="635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Gym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  Fitness  Center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27596" y="397508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03871" y="4041758"/>
            <a:ext cx="4260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Superm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70407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[130]: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72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58419" marR="147955">
              <a:lnSpc>
                <a:spcPct val="101200"/>
              </a:lnSpc>
              <a:spcBef>
                <a:spcPts val="395"/>
              </a:spcBef>
            </a:pP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loc[se_clusters[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columns[[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+  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45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14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dirty="0" sz="1050" spc="12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]))]]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2623" y="74077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9425" y="2857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28674" y="2857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2623" y="7598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9425" y="2857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28674" y="2857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2623" y="7979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2623" y="8360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14094" y="0"/>
                </a:lnTo>
                <a:lnTo>
                  <a:pt x="24005" y="0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2229" y="6423533"/>
            <a:ext cx="6555740" cy="203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4.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Result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050">
                <a:latin typeface="Arial"/>
                <a:cs typeface="Arial"/>
              </a:rPr>
              <a:t>The following are the highlights of the 5 clusters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above: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Pubs, Cafe, </a:t>
            </a:r>
            <a:r>
              <a:rPr dirty="0" sz="1050" spc="-5">
                <a:latin typeface="Arial"/>
                <a:cs typeface="Arial"/>
              </a:rPr>
              <a:t>Coffee </a:t>
            </a:r>
            <a:r>
              <a:rPr dirty="0" sz="1050">
                <a:latin typeface="Arial"/>
                <a:cs typeface="Arial"/>
              </a:rPr>
              <a:t>Shops are popular in the South East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London.</a:t>
            </a:r>
            <a:endParaRPr sz="1050">
              <a:latin typeface="Arial"/>
              <a:cs typeface="Arial"/>
            </a:endParaRPr>
          </a:p>
          <a:p>
            <a:pPr marL="279400" marR="153035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As for restaurants, the Italian Restaurants are very popular in the South East London area. Especially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  Southwark and Lambeth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areas.</a:t>
            </a:r>
            <a:endParaRPr sz="1050">
              <a:latin typeface="Arial"/>
              <a:cs typeface="Arial"/>
            </a:endParaRPr>
          </a:p>
          <a:p>
            <a:pPr marL="2794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With the Lewisham area being the most condensed area of Africans in the South East Area, it is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surprising  to see how in the top 10 venues, you can barely see restaurants in the top 5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venues.</a:t>
            </a:r>
            <a:endParaRPr sz="10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"/>
                <a:cs typeface="Arial"/>
              </a:rPr>
              <a:t>Although, the Clusters have variations, a very visible presence is the predominance of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pubs.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9004807"/>
            <a:ext cx="24644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5. Discussion and</a:t>
            </a:r>
            <a:r>
              <a:rPr dirty="0" sz="1350" spc="-9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Conclusion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908557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84215"/>
                </a:solidFill>
                <a:latin typeface="Arial"/>
                <a:cs typeface="Arial"/>
              </a:rPr>
              <a:t>Out[130]: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6049" y="5864208"/>
            <a:ext cx="5810250" cy="161925"/>
            <a:chOff x="1416049" y="5864208"/>
            <a:chExt cx="5810250" cy="161925"/>
          </a:xfrm>
        </p:grpSpPr>
        <p:sp>
          <p:nvSpPr>
            <p:cNvPr id="14" name="object 14"/>
            <p:cNvSpPr/>
            <p:nvPr/>
          </p:nvSpPr>
          <p:spPr>
            <a:xfrm>
              <a:off x="1416049" y="586420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73199" y="591183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77962" y="586421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20478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047875" y="161925"/>
                  </a:lnTo>
                  <a:lnTo>
                    <a:pt x="204787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31049" y="591183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25849" y="5864208"/>
              <a:ext cx="3438525" cy="161925"/>
            </a:xfrm>
            <a:custGeom>
              <a:avLst/>
              <a:gdLst/>
              <a:ahLst/>
              <a:cxnLst/>
              <a:rect l="l" t="t" r="r" b="b"/>
              <a:pathLst>
                <a:path w="3438525" h="161925">
                  <a:moveTo>
                    <a:pt x="34385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3438525" y="0"/>
                  </a:lnTo>
                  <a:lnTo>
                    <a:pt x="34385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77974" y="5883258"/>
              <a:ext cx="4105275" cy="123825"/>
            </a:xfrm>
            <a:custGeom>
              <a:avLst/>
              <a:gdLst/>
              <a:ahLst/>
              <a:cxnLst/>
              <a:rect l="l" t="t" r="r" b="b"/>
              <a:pathLst>
                <a:path w="4105275" h="123825">
                  <a:moveTo>
                    <a:pt x="4105275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4105275" y="0"/>
                  </a:lnTo>
                  <a:lnTo>
                    <a:pt x="4105275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473187" y="1692261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28997" y="127950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25648" y="1212833"/>
            <a:ext cx="419734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Cluster  Labels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3902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11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1st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3492" y="1079483"/>
            <a:ext cx="520700" cy="5626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241300" marR="5080" indent="628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2nd  Most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05"/>
              </a:lnSpc>
            </a:pPr>
            <a:r>
              <a:rPr dirty="0" sz="900" b="1">
                <a:latin typeface="Arial"/>
                <a:cs typeface="Arial"/>
              </a:rPr>
              <a:t>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3092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184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3rd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9367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4th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5642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5th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1917" y="1146158"/>
            <a:ext cx="5207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6th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91527" y="1146158"/>
            <a:ext cx="457200" cy="4292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10795" indent="2476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7th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  Commo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4324" y="1870058"/>
            <a:ext cx="746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5899" y="187005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5748" y="187005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7248" y="187005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683" y="180338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57824" y="187005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1796" y="180338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83273" y="187005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51674" y="1870058"/>
            <a:ext cx="203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4324" y="2384408"/>
            <a:ext cx="746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6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5899" y="238440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5748" y="238440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97248" y="238440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3683" y="231773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7824" y="238440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1796" y="231773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3273" y="238440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51674" y="2384408"/>
            <a:ext cx="203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84324" y="2898758"/>
            <a:ext cx="746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7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55899" y="289875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25748" y="289875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7248" y="289875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3683" y="283208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7824" y="289875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1796" y="283208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83273" y="289875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51674" y="2898758"/>
            <a:ext cx="203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84324" y="3413108"/>
            <a:ext cx="746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8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55899" y="341310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94484" y="334643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1949" y="341310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44948" y="341310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65521" y="334643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06998" y="341310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8071" y="3346433"/>
            <a:ext cx="11245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dirty="0" sz="90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20774" y="3927458"/>
            <a:ext cx="810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" algn="l"/>
              </a:tabLst>
            </a:pPr>
            <a:r>
              <a:rPr dirty="0" sz="900" b="1">
                <a:latin typeface="Arial"/>
                <a:cs typeface="Arial"/>
              </a:rPr>
              <a:t>18	</a:t>
            </a:r>
            <a:r>
              <a:rPr dirty="0" sz="900">
                <a:latin typeface="Arial"/>
                <a:cs typeface="Arial"/>
              </a:rPr>
              <a:t>Lambeth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55899" y="392745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94484" y="386078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71949" y="392745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44948" y="392745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65521" y="386078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06998" y="392745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18071" y="3860783"/>
            <a:ext cx="11245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dirty="0" sz="90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20774" y="4441808"/>
            <a:ext cx="810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22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55899" y="444180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4484" y="437513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35348" y="444180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06848" y="444180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65521" y="437513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34099" y="444180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83273" y="444180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00772" y="4375133"/>
            <a:ext cx="2482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  Plac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20774" y="4956158"/>
            <a:ext cx="810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23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55899" y="495615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94484" y="488948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35348" y="495615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06848" y="495615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65521" y="488948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34099" y="495615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83273" y="495615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00772" y="4889483"/>
            <a:ext cx="2482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  Plac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20774" y="5470508"/>
            <a:ext cx="810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30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55899" y="547050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094484" y="5403833"/>
            <a:ext cx="360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71949" y="5470508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44948" y="5470508"/>
            <a:ext cx="229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765521" y="5403833"/>
            <a:ext cx="5848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06998" y="5470508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118071" y="5403833"/>
            <a:ext cx="11245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dirty="0" sz="90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1753"/>
            <a:ext cx="6671945" cy="235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77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It is very important to note that Clusters 1 and 2 (shown above) are the most viable clusters to create a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brand  African Restaurant. Their proximity to other amenities and accessibility to station are paramount. These 2  clusters do not have top restaurants that could rival their standards if they are created. And the proximity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latin typeface="Arial"/>
                <a:cs typeface="Arial"/>
              </a:rPr>
              <a:t>resources needed is paramount as Lewisham and Lambeth are not far out from Peckham (under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Southwark).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In conclusion, this project would have had better results if there were more data in terms of crime data within the  area, </a:t>
            </a:r>
            <a:r>
              <a:rPr dirty="0" sz="1050" spc="-5">
                <a:latin typeface="Arial"/>
                <a:cs typeface="Arial"/>
              </a:rPr>
              <a:t>traffic </a:t>
            </a:r>
            <a:r>
              <a:rPr dirty="0" sz="1050">
                <a:latin typeface="Arial"/>
                <a:cs typeface="Arial"/>
              </a:rPr>
              <a:t>access and allowance of more venues exploration with the Foursquare (limited venues for free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calls).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438784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Also, getting the ratings and feedbacks of the current restaurants within the clusters would have helped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  providing more insight into the best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location.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dirty="0" sz="1050" spc="42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285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2705671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477"/>
                </a:lnTo>
                <a:lnTo>
                  <a:pt x="1085" y="8572"/>
                </a:lnTo>
                <a:lnTo>
                  <a:pt x="1809" y="6667"/>
                </a:lnTo>
                <a:lnTo>
                  <a:pt x="2847" y="5714"/>
                </a:lnTo>
                <a:lnTo>
                  <a:pt x="4181" y="3810"/>
                </a:lnTo>
                <a:lnTo>
                  <a:pt x="5524" y="2857"/>
                </a:lnTo>
                <a:lnTo>
                  <a:pt x="7067" y="1904"/>
                </a:lnTo>
                <a:lnTo>
                  <a:pt x="8820" y="952"/>
                </a:lnTo>
                <a:lnTo>
                  <a:pt x="10572" y="0"/>
                </a:lnTo>
                <a:lnTo>
                  <a:pt x="5847302" y="0"/>
                </a:lnTo>
                <a:lnTo>
                  <a:pt x="5849054" y="952"/>
                </a:lnTo>
                <a:lnTo>
                  <a:pt x="5850807" y="1904"/>
                </a:lnTo>
                <a:lnTo>
                  <a:pt x="5852350" y="2857"/>
                </a:lnTo>
                <a:lnTo>
                  <a:pt x="5853693" y="3810"/>
                </a:lnTo>
                <a:lnTo>
                  <a:pt x="5855027" y="5714"/>
                </a:lnTo>
                <a:lnTo>
                  <a:pt x="5856065" y="6667"/>
                </a:lnTo>
                <a:lnTo>
                  <a:pt x="5856789" y="8572"/>
                </a:lnTo>
                <a:lnTo>
                  <a:pt x="5857513" y="10477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747"/>
                </a:lnTo>
                <a:lnTo>
                  <a:pt x="5856789" y="267652"/>
                </a:lnTo>
                <a:lnTo>
                  <a:pt x="5856065" y="269557"/>
                </a:lnTo>
                <a:lnTo>
                  <a:pt x="5855027" y="270510"/>
                </a:lnTo>
                <a:lnTo>
                  <a:pt x="5853693" y="272414"/>
                </a:lnTo>
                <a:lnTo>
                  <a:pt x="5852350" y="273367"/>
                </a:lnTo>
                <a:lnTo>
                  <a:pt x="5850807" y="274320"/>
                </a:lnTo>
                <a:lnTo>
                  <a:pt x="5849054" y="275272"/>
                </a:lnTo>
                <a:lnTo>
                  <a:pt x="5847302" y="276225"/>
                </a:lnTo>
                <a:lnTo>
                  <a:pt x="10572" y="276225"/>
                </a:lnTo>
                <a:lnTo>
                  <a:pt x="8820" y="275272"/>
                </a:lnTo>
                <a:lnTo>
                  <a:pt x="7067" y="274320"/>
                </a:lnTo>
                <a:lnTo>
                  <a:pt x="5524" y="273367"/>
                </a:lnTo>
                <a:lnTo>
                  <a:pt x="4181" y="272414"/>
                </a:lnTo>
                <a:lnTo>
                  <a:pt x="2847" y="270510"/>
                </a:lnTo>
                <a:lnTo>
                  <a:pt x="1809" y="269557"/>
                </a:lnTo>
                <a:lnTo>
                  <a:pt x="1085" y="267652"/>
                </a:lnTo>
                <a:lnTo>
                  <a:pt x="361" y="265747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3457575"/>
          </a:xfrm>
          <a:custGeom>
            <a:avLst/>
            <a:gdLst/>
            <a:ahLst/>
            <a:cxnLst/>
            <a:rect l="l" t="t" r="r" b="b"/>
            <a:pathLst>
              <a:path w="5857875" h="3457575">
                <a:moveTo>
                  <a:pt x="0" y="34432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3443287"/>
                </a:lnTo>
                <a:lnTo>
                  <a:pt x="5857875" y="3445192"/>
                </a:lnTo>
                <a:lnTo>
                  <a:pt x="5857513" y="3447002"/>
                </a:lnTo>
                <a:lnTo>
                  <a:pt x="5856789" y="3448716"/>
                </a:lnTo>
                <a:lnTo>
                  <a:pt x="5856065" y="3450526"/>
                </a:lnTo>
                <a:lnTo>
                  <a:pt x="5845482" y="3457575"/>
                </a:lnTo>
                <a:lnTo>
                  <a:pt x="5843587" y="3457575"/>
                </a:lnTo>
                <a:lnTo>
                  <a:pt x="14287" y="3457575"/>
                </a:lnTo>
                <a:lnTo>
                  <a:pt x="12392" y="3457575"/>
                </a:lnTo>
                <a:lnTo>
                  <a:pt x="10572" y="3457194"/>
                </a:lnTo>
                <a:lnTo>
                  <a:pt x="1085" y="3448716"/>
                </a:lnTo>
                <a:lnTo>
                  <a:pt x="361" y="3447002"/>
                </a:lnTo>
                <a:lnTo>
                  <a:pt x="0" y="3445192"/>
                </a:lnTo>
                <a:lnTo>
                  <a:pt x="0" y="34432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9599" y="469798"/>
            <a:ext cx="5718810" cy="277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every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dirty="0" sz="1050" spc="110" i="1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corresponding</a:t>
            </a:r>
            <a:r>
              <a:rPr dirty="0" sz="1050" spc="12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15" i="1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25" i="1">
                <a:solidFill>
                  <a:srgbClr val="408080"/>
                </a:solidFill>
                <a:latin typeface="Arial"/>
                <a:cs typeface="Arial"/>
              </a:rPr>
              <a:t>Then </a:t>
            </a:r>
            <a:r>
              <a:rPr dirty="0" sz="1050" i="1">
                <a:solidFill>
                  <a:srgbClr val="408080"/>
                </a:solidFill>
                <a:latin typeface="Arial"/>
                <a:cs typeface="Arial"/>
              </a:rPr>
              <a:t>appends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70" i="1">
                <a:solidFill>
                  <a:srgbClr val="408080"/>
                </a:solidFill>
                <a:latin typeface="Arial"/>
                <a:cs typeface="Arial"/>
              </a:rPr>
              <a:t>values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create</a:t>
            </a:r>
            <a:r>
              <a:rPr dirty="0" sz="1050" spc="21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pd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dirty="0" sz="1050" spc="170" i="1">
                <a:solidFill>
                  <a:srgbClr val="408080"/>
                </a:solidFill>
                <a:latin typeface="Arial"/>
                <a:cs typeface="Arial"/>
              </a:rPr>
              <a:t>"df"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1200"/>
              </a:lnSpc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40" i="1">
                <a:solidFill>
                  <a:srgbClr val="408080"/>
                </a:solidFill>
                <a:latin typeface="Arial"/>
                <a:cs typeface="Arial"/>
              </a:rPr>
              <a:t>Please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note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that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235" i="1">
                <a:solidFill>
                  <a:srgbClr val="408080"/>
                </a:solidFill>
                <a:latin typeface="Arial"/>
                <a:cs typeface="Arial"/>
              </a:rPr>
              <a:t>first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dirty="0" sz="1050" spc="130" i="1">
                <a:solidFill>
                  <a:srgbClr val="408080"/>
                </a:solidFill>
                <a:latin typeface="Arial"/>
                <a:cs typeface="Arial"/>
              </a:rPr>
              <a:t>(row[0])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skipped </a:t>
            </a:r>
            <a:r>
              <a:rPr dirty="0" sz="1050" spc="10" i="1">
                <a:solidFill>
                  <a:srgbClr val="408080"/>
                </a:solidFill>
                <a:latin typeface="Arial"/>
                <a:cs typeface="Arial"/>
              </a:rPr>
              <a:t>because </a:t>
            </a:r>
            <a:r>
              <a:rPr dirty="0" sz="1050" spc="310" i="1">
                <a:solidFill>
                  <a:srgbClr val="408080"/>
                </a:solidFill>
                <a:latin typeface="Arial"/>
                <a:cs typeface="Arial"/>
              </a:rPr>
              <a:t>it </a:t>
            </a:r>
            <a:r>
              <a:rPr dirty="0" sz="1050" spc="195" i="1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dirty="0" sz="1050" spc="85" i="1">
                <a:solidFill>
                  <a:srgbClr val="408080"/>
                </a:solidFill>
                <a:latin typeface="Arial"/>
                <a:cs typeface="Arial"/>
              </a:rPr>
              <a:t>already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 </a:t>
            </a:r>
            <a:r>
              <a:rPr dirty="0" sz="1050" spc="30" i="1">
                <a:solidFill>
                  <a:srgbClr val="408080"/>
                </a:solidFill>
                <a:latin typeface="Arial"/>
                <a:cs typeface="Arial"/>
              </a:rPr>
              <a:t>header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34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dirty="0" sz="1050" spc="85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25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(rows)):</a:t>
            </a:r>
            <a:endParaRPr sz="105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5"/>
              </a:spcBef>
            </a:pP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tds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rows[i]</a:t>
            </a: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'td'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50" spc="254" b="1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dirty="0" sz="1050" spc="135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(tds)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666666"/>
                </a:solidFill>
                <a:latin typeface="Arial"/>
                <a:cs typeface="Arial"/>
              </a:rPr>
              <a:t>7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indent="586105">
              <a:lnSpc>
                <a:spcPct val="101200"/>
              </a:lnSpc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[tds[</a:t>
            </a:r>
            <a:r>
              <a:rPr dirty="0" sz="1050" spc="175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5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repla  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ce(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5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)),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20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6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375">
                <a:solidFill>
                  <a:srgbClr val="B92020"/>
                </a:solidFill>
                <a:latin typeface="Arial"/>
                <a:cs typeface="Arial"/>
              </a:rPr>
              <a:t>''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050" spc="18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8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80">
                <a:solidFill>
                  <a:srgbClr val="333333"/>
                </a:solidFill>
                <a:latin typeface="Arial"/>
                <a:cs typeface="Arial"/>
              </a:rPr>
              <a:t>))]</a:t>
            </a:r>
            <a:endParaRPr sz="105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5"/>
              </a:spcBef>
            </a:pPr>
            <a:r>
              <a:rPr dirty="0" sz="1050" spc="105" b="1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  <a:spcBef>
                <a:spcPts val="15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[td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70" b="1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9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195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dirty="0" sz="1050" spc="195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dirty="0" sz="1050" spc="110" b="1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td </a:t>
            </a:r>
            <a:r>
              <a:rPr dirty="0" sz="1050" spc="110" b="1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50" spc="-95" b="1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tds]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append(pd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Series(values,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columns),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ignore_index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1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599" y="3222523"/>
            <a:ext cx="733425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2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0511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40115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1769" y="40511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66991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6659460"/>
            <a:ext cx="5857875" cy="609600"/>
          </a:xfrm>
          <a:custGeom>
            <a:avLst/>
            <a:gdLst/>
            <a:ahLst/>
            <a:cxnLst/>
            <a:rect l="l" t="t" r="r" b="b"/>
            <a:pathLst>
              <a:path w="5857875" h="609600">
                <a:moveTo>
                  <a:pt x="0" y="59531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95312"/>
                </a:lnTo>
                <a:lnTo>
                  <a:pt x="5857875" y="597217"/>
                </a:lnTo>
                <a:lnTo>
                  <a:pt x="5857513" y="599027"/>
                </a:lnTo>
                <a:lnTo>
                  <a:pt x="5856789" y="600741"/>
                </a:lnTo>
                <a:lnTo>
                  <a:pt x="5856065" y="602551"/>
                </a:lnTo>
                <a:lnTo>
                  <a:pt x="5845482" y="609600"/>
                </a:lnTo>
                <a:lnTo>
                  <a:pt x="5843587" y="609600"/>
                </a:lnTo>
                <a:lnTo>
                  <a:pt x="14287" y="609600"/>
                </a:lnTo>
                <a:lnTo>
                  <a:pt x="12392" y="609600"/>
                </a:lnTo>
                <a:lnTo>
                  <a:pt x="10572" y="609219"/>
                </a:lnTo>
                <a:lnTo>
                  <a:pt x="1085" y="600741"/>
                </a:lnTo>
                <a:lnTo>
                  <a:pt x="361" y="599027"/>
                </a:lnTo>
                <a:lnTo>
                  <a:pt x="0" y="597217"/>
                </a:lnTo>
                <a:lnTo>
                  <a:pt x="0" y="59531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1769" y="6699148"/>
            <a:ext cx="583628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7625" marR="63500">
              <a:lnSpc>
                <a:spcPct val="101200"/>
              </a:lnSpc>
              <a:spcBef>
                <a:spcPts val="85"/>
              </a:spcBef>
            </a:pP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rename(index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9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5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5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45">
                <a:solidFill>
                  <a:srgbClr val="B92020"/>
                </a:solidFill>
                <a:latin typeface="Arial"/>
                <a:cs typeface="Arial"/>
              </a:rPr>
              <a:t>'London</a:t>
            </a:r>
            <a:r>
              <a:rPr dirty="0" sz="1050" spc="4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45">
                <a:solidFill>
                  <a:srgbClr val="B92020"/>
                </a:solidFill>
                <a:latin typeface="Arial"/>
                <a:cs typeface="Arial"/>
              </a:rPr>
              <a:t>boroug  </a:t>
            </a:r>
            <a:r>
              <a:rPr dirty="0" sz="1050" spc="215">
                <a:solidFill>
                  <a:srgbClr val="B92020"/>
                </a:solidFill>
                <a:latin typeface="Arial"/>
                <a:cs typeface="Arial"/>
              </a:rPr>
              <a:t>h'</a:t>
            </a:r>
            <a:r>
              <a:rPr dirty="0" sz="1050" spc="215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 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town'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30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dirty="0" sz="1050" spc="13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'Postcode</a:t>
            </a:r>
            <a:r>
              <a:rPr dirty="0" sz="1050" spc="135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district'</a:t>
            </a:r>
            <a:r>
              <a:rPr dirty="0" sz="1050" spc="135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'Dial</a:t>
            </a:r>
            <a:r>
              <a:rPr dirty="0" sz="1050" spc="120" b="1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dirty="0" sz="1050" spc="120">
                <a:solidFill>
                  <a:srgbClr val="B92020"/>
                </a:solidFill>
                <a:latin typeface="Arial"/>
                <a:cs typeface="Arial"/>
              </a:rPr>
              <a:t>code'</a:t>
            </a:r>
            <a:r>
              <a:rPr dirty="0" sz="1050" spc="12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'Dial-code'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>
                <a:solidFill>
                  <a:srgbClr val="B92020"/>
                </a:solidFill>
                <a:latin typeface="Arial"/>
                <a:cs typeface="Arial"/>
              </a:rPr>
              <a:t>'OS </a:t>
            </a:r>
            <a:r>
              <a:rPr dirty="0" sz="1050" spc="135">
                <a:solidFill>
                  <a:srgbClr val="B92020"/>
                </a:solidFill>
                <a:latin typeface="Arial"/>
                <a:cs typeface="Arial"/>
              </a:rPr>
              <a:t>grid </a:t>
            </a:r>
            <a:r>
              <a:rPr dirty="0" sz="1050" spc="229">
                <a:solidFill>
                  <a:srgbClr val="B92020"/>
                </a:solidFill>
                <a:latin typeface="Arial"/>
                <a:cs typeface="Arial"/>
              </a:rPr>
              <a:t>ref'</a:t>
            </a:r>
            <a:r>
              <a:rPr dirty="0" sz="1050" spc="229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050" spc="-114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'OSGridRef'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43274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3187" y="4844948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57577" y="456554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1822" y="4565548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London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6025" y="4565548"/>
            <a:ext cx="571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2623" y="4565548"/>
            <a:ext cx="953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Postcode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district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0373" y="4565548"/>
            <a:ext cx="534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Dial</a:t>
            </a:r>
            <a:r>
              <a:rPr dirty="0" sz="900" spc="-7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3000" y="4498873"/>
            <a:ext cx="438784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OS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grid</a:t>
            </a:r>
            <a:endParaRPr sz="900">
              <a:latin typeface="Arial"/>
              <a:cs typeface="Arial"/>
            </a:endParaRPr>
          </a:p>
          <a:p>
            <a:pPr marL="279400">
              <a:lnSpc>
                <a:spcPts val="1065"/>
              </a:lnSpc>
            </a:pPr>
            <a:r>
              <a:rPr dirty="0" sz="900" b="1">
                <a:latin typeface="Arial"/>
                <a:cs typeface="Arial"/>
              </a:rPr>
              <a:t>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7649" y="49560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9672" y="4889398"/>
            <a:ext cx="3498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Abbey  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2655" y="4956073"/>
            <a:ext cx="1129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Bexley, </a:t>
            </a:r>
            <a:r>
              <a:rPr dirty="0" sz="900">
                <a:latin typeface="Arial"/>
                <a:cs typeface="Arial"/>
              </a:rPr>
              <a:t>Greenwich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[7]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3175" y="49560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3873" y="4956073"/>
            <a:ext cx="241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7822" y="4956073"/>
            <a:ext cx="873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020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7649" y="53370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1524" y="5337073"/>
            <a:ext cx="318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80877" y="5270398"/>
            <a:ext cx="1340485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Ealing, Hammersmith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Fulham[8]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3175" y="53370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3526" y="5337073"/>
            <a:ext cx="4324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W3,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57822" y="5337073"/>
            <a:ext cx="873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020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TQ205805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7649" y="565139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8877" y="5651398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Addington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6771" y="5651398"/>
            <a:ext cx="584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87925" y="565139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1224" y="5651398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7822" y="5651398"/>
            <a:ext cx="873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020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TQ375645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7649" y="5899048"/>
            <a:ext cx="842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r>
              <a:rPr dirty="0" sz="900" spc="13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Addiscombe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6771" y="5899048"/>
            <a:ext cx="584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87925" y="589904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91224" y="5899048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7822" y="5899048"/>
            <a:ext cx="873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020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TQ345665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7649" y="6213373"/>
            <a:ext cx="842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dirty="0" sz="900" b="1">
                <a:latin typeface="Arial"/>
                <a:cs typeface="Arial"/>
              </a:rPr>
              <a:t>4	</a:t>
            </a:r>
            <a:r>
              <a:rPr dirty="0" sz="900">
                <a:latin typeface="Arial"/>
                <a:cs typeface="Arial"/>
              </a:rPr>
              <a:t>Albany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52722" y="6213373"/>
            <a:ext cx="368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10407" y="6146698"/>
            <a:ext cx="487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BEXLE</a:t>
            </a:r>
            <a:r>
              <a:rPr dirty="0" sz="900" spc="-12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48172" y="6213373"/>
            <a:ext cx="597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DA5,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7822" y="6213373"/>
            <a:ext cx="873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020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TQ478728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230143"/>
            <a:ext cx="66008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Looking the data, under the Borough, there are borough names with []. These are references extracted from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  wiki page. So remove these, the following was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done: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38606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38305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1769" y="3860698"/>
            <a:ext cx="5836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df[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df[</a:t>
            </a:r>
            <a:r>
              <a:rPr dirty="0" sz="1050" spc="65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6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map(</a:t>
            </a:r>
            <a:r>
              <a:rPr dirty="0" sz="1050" spc="65" b="1">
                <a:solidFill>
                  <a:srgbClr val="008000"/>
                </a:solidFill>
                <a:latin typeface="Arial"/>
                <a:cs typeface="Arial"/>
              </a:rPr>
              <a:t>lambda </a:t>
            </a:r>
            <a:r>
              <a:rPr dirty="0" sz="1050" spc="165">
                <a:solidFill>
                  <a:srgbClr val="333333"/>
                </a:solidFill>
                <a:latin typeface="Arial"/>
                <a:cs typeface="Arial"/>
              </a:rPr>
              <a:t>x:</a:t>
            </a:r>
            <a:r>
              <a:rPr dirty="0" sz="10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']'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dirty="0" sz="1050" spc="160">
                <a:solidFill>
                  <a:srgbClr val="B92020"/>
                </a:solidFill>
                <a:latin typeface="Arial"/>
                <a:cs typeface="Arial"/>
              </a:rPr>
              <a:t>'0123456789'</a:t>
            </a:r>
            <a:r>
              <a:rPr dirty="0" sz="1050" spc="16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23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dirty="0" sz="1050" spc="235">
                <a:solidFill>
                  <a:srgbClr val="B92020"/>
                </a:solidFill>
                <a:latin typeface="Arial"/>
                <a:cs typeface="Arial"/>
              </a:rPr>
              <a:t>'['</a:t>
            </a:r>
            <a:r>
              <a:rPr dirty="0" sz="1050" spc="235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44226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43925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1769" y="442267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50783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31769" y="51179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229" y="7878343"/>
            <a:ext cx="66370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Assumption 1: </a:t>
            </a:r>
            <a:r>
              <a:rPr dirty="0" sz="1050">
                <a:latin typeface="Arial"/>
                <a:cs typeface="Arial"/>
              </a:rPr>
              <a:t>Where the Postcode are more than one, (for example, in Acton, there are 2 postcodes - W3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  W4), the postcodes are spread to multi-rows and assigned the same values from the other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columns.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281" y="85088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0811" y="84787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31769" y="8508898"/>
            <a:ext cx="5836285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7625" marR="64135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df0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axis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join(df[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dirty="0" sz="1050" spc="1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split(</a:t>
            </a:r>
            <a:r>
              <a:rPr dirty="0" sz="1050" spc="170">
                <a:solidFill>
                  <a:srgbClr val="B92020"/>
                </a:solidFill>
                <a:latin typeface="Arial"/>
                <a:cs typeface="Arial"/>
              </a:rPr>
              <a:t>','</a:t>
            </a:r>
            <a:r>
              <a:rPr dirty="0" sz="1050" spc="17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5">
                <a:solidFill>
                  <a:srgbClr val="333333"/>
                </a:solidFill>
                <a:latin typeface="Arial"/>
                <a:cs typeface="Arial"/>
              </a:rPr>
              <a:t>expand</a:t>
            </a:r>
            <a:r>
              <a:rPr dirty="0" sz="1050" spc="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5" b="1">
                <a:solidFill>
                  <a:srgbClr val="008000"/>
                </a:solidFill>
                <a:latin typeface="Arial"/>
                <a:cs typeface="Arial"/>
              </a:rPr>
              <a:t>Tr  </a:t>
            </a:r>
            <a:r>
              <a:rPr dirty="0" sz="1050" spc="114" b="1">
                <a:solidFill>
                  <a:srgbClr val="008000"/>
                </a:solidFill>
                <a:latin typeface="Arial"/>
                <a:cs typeface="Arial"/>
              </a:rPr>
              <a:t>ue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stack()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reset_index(level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drop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7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rename(</a:t>
            </a:r>
            <a:r>
              <a:rPr dirty="0" sz="1050" spc="75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281" y="7460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3187" y="1263547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57577" y="98414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6367" y="98414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252" y="984148"/>
            <a:ext cx="577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Post-town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6424" y="984148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4149" y="917473"/>
            <a:ext cx="2927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90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Dial-  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21550" y="98414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OSGridRef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7649" y="13746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72" y="1307998"/>
            <a:ext cx="3498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Abbey  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9355" y="1374673"/>
            <a:ext cx="1129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Bexley, </a:t>
            </a:r>
            <a:r>
              <a:rPr dirty="0" sz="900">
                <a:latin typeface="Arial"/>
                <a:cs typeface="Arial"/>
              </a:rPr>
              <a:t>Greenwich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[7]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4650" y="13746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4823" y="1374673"/>
            <a:ext cx="241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10197" y="13746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7649" y="17556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41524" y="1755673"/>
            <a:ext cx="318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7577" y="1688998"/>
            <a:ext cx="1340485" cy="29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Ealing, Hammersmith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Fulham[8]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4650" y="17556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4476" y="1755673"/>
            <a:ext cx="4324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W3,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10197" y="17556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TQ205805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17649" y="206999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8877" y="2069998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Addington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3471" y="2069998"/>
            <a:ext cx="584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9400" y="206999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2174" y="2069998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10197" y="2069998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TQ375645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7649" y="2317648"/>
            <a:ext cx="842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r>
              <a:rPr dirty="0" sz="900" spc="13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Addiscombe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3471" y="2317648"/>
            <a:ext cx="584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9400" y="231764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72174" y="2317648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10197" y="2317648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TQ345665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17649" y="2631973"/>
            <a:ext cx="842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dirty="0" sz="900" b="1">
                <a:latin typeface="Arial"/>
                <a:cs typeface="Arial"/>
              </a:rPr>
              <a:t>4	</a:t>
            </a:r>
            <a:r>
              <a:rPr dirty="0" sz="900">
                <a:latin typeface="Arial"/>
                <a:cs typeface="Arial"/>
              </a:rPr>
              <a:t>Albany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19422" y="2631973"/>
            <a:ext cx="368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81882" y="2565298"/>
            <a:ext cx="487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BEXLE</a:t>
            </a:r>
            <a:r>
              <a:rPr dirty="0" sz="900" spc="-12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4872" y="2565298"/>
            <a:ext cx="3117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17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DA5,  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10197" y="26319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TQ478728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4281" y="47084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374" y="471794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latin typeface="Arial"/>
                <a:cs typeface="Arial"/>
              </a:rPr>
              <a:t>(533,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4281" y="53942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84215"/>
                </a:solidFill>
                <a:latin typeface="Arial"/>
                <a:cs typeface="Arial"/>
              </a:rPr>
              <a:t>Out[17]: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73187" y="5911748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857577" y="563234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3629217" y="5632348"/>
            <a:ext cx="501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62667" y="5632348"/>
            <a:ext cx="577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Post-town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67374" y="5632348"/>
            <a:ext cx="540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4149" y="5565673"/>
            <a:ext cx="29273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90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Dial-  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21550" y="5632348"/>
            <a:ext cx="610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OSGridRef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17649" y="60228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09672" y="5956198"/>
            <a:ext cx="3498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Abbey  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61159" y="6022873"/>
            <a:ext cx="970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Bexley,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Greenwich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26075" y="60228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65773" y="6022873"/>
            <a:ext cx="241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10197" y="60228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17649" y="6403873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41524" y="6403873"/>
            <a:ext cx="318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0427" y="6337198"/>
            <a:ext cx="1340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Ealing, Hammersmith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26075" y="6403873"/>
            <a:ext cx="5149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75426" y="6403873"/>
            <a:ext cx="4324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W3,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10197" y="64038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TQ205805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498599" y="6494075"/>
          <a:ext cx="5652135" cy="62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0"/>
                <a:gridCol w="1314450"/>
                <a:gridCol w="1016000"/>
                <a:gridCol w="661670"/>
                <a:gridCol w="487045"/>
                <a:gridCol w="654050"/>
              </a:tblGrid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4470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3274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Addington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044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063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TQ375645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Addiscombe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0447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063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CR0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1517649" y="7280173"/>
            <a:ext cx="842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dirty="0" sz="900" b="1">
                <a:latin typeface="Arial"/>
                <a:cs typeface="Arial"/>
              </a:rPr>
              <a:t>4	</a:t>
            </a:r>
            <a:r>
              <a:rPr dirty="0" sz="900">
                <a:latin typeface="Arial"/>
                <a:cs typeface="Arial"/>
              </a:rPr>
              <a:t>Albany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62272" y="7280173"/>
            <a:ext cx="368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53307" y="7213498"/>
            <a:ext cx="48768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BEXLE</a:t>
            </a:r>
            <a:r>
              <a:rPr dirty="0" sz="900" spc="-12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5822" y="7213498"/>
            <a:ext cx="31178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17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DA5,  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10197" y="7280173"/>
            <a:ext cx="921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dirty="0" sz="900">
                <a:latin typeface="Arial"/>
                <a:cs typeface="Arial"/>
              </a:rPr>
              <a:t>020	TQ478728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[19]: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df0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0811" y="2544660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2229" y="2584348"/>
            <a:ext cx="6725920" cy="120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[20]:</a:t>
            </a:r>
            <a:r>
              <a:rPr dirty="0" sz="1050" spc="30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df0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dirty="0" baseline="2645" sz="1575" spc="165">
                <a:solidFill>
                  <a:srgbClr val="D84215"/>
                </a:solidFill>
                <a:latin typeface="Arial"/>
                <a:cs typeface="Arial"/>
              </a:rPr>
              <a:t>Out[20]: </a:t>
            </a:r>
            <a:r>
              <a:rPr dirty="0" sz="1050" spc="95">
                <a:latin typeface="Arial"/>
                <a:cs typeface="Arial"/>
              </a:rPr>
              <a:t>(637,</a:t>
            </a:r>
            <a:r>
              <a:rPr dirty="0" sz="1050" spc="31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104775">
              <a:lnSpc>
                <a:spcPct val="119000"/>
              </a:lnSpc>
            </a:pPr>
            <a:r>
              <a:rPr dirty="0" sz="1050" b="1">
                <a:latin typeface="Arial"/>
                <a:cs typeface="Arial"/>
              </a:rPr>
              <a:t>Assumption 2: </a:t>
            </a:r>
            <a:r>
              <a:rPr dirty="0" sz="1050">
                <a:latin typeface="Arial"/>
                <a:cs typeface="Arial"/>
              </a:rPr>
              <a:t>From the data, only the 'Location', 'Borough', 'Postcode', 'Post-town' will be used for this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project.  So they are extracted into a new data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frame.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40226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811" y="39829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31769" y="4022623"/>
            <a:ext cx="5836285" cy="3473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7625" marR="63500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df0[[</a:t>
            </a:r>
            <a:r>
              <a:rPr dirty="0" sz="1050" spc="15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5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4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05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]]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dirty="0" sz="1050" spc="10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05" b="1">
                <a:solidFill>
                  <a:srgbClr val="008000"/>
                </a:solidFill>
                <a:latin typeface="Arial"/>
                <a:cs typeface="Arial"/>
              </a:rPr>
              <a:t>T  </a:t>
            </a:r>
            <a:r>
              <a:rPr dirty="0" sz="1050" spc="80" b="1">
                <a:solidFill>
                  <a:srgbClr val="008000"/>
                </a:solidFill>
                <a:latin typeface="Arial"/>
                <a:cs typeface="Arial"/>
              </a:rPr>
              <a:t>rue</a:t>
            </a:r>
            <a:r>
              <a:rPr dirty="0" sz="1050" spc="8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81" y="45845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0811" y="45449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1769" y="45845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df1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6668985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229" y="6699148"/>
            <a:ext cx="6725920" cy="120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[23]:</a:t>
            </a:r>
            <a:r>
              <a:rPr dirty="0" sz="1050" spc="30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df1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dirty="0" baseline="2645" sz="1575" spc="165">
                <a:solidFill>
                  <a:srgbClr val="D84215"/>
                </a:solidFill>
                <a:latin typeface="Arial"/>
                <a:cs typeface="Arial"/>
              </a:rPr>
              <a:t>Out[23]: </a:t>
            </a:r>
            <a:r>
              <a:rPr dirty="0" sz="1050" spc="95">
                <a:latin typeface="Arial"/>
                <a:cs typeface="Arial"/>
              </a:rPr>
              <a:t>(637,</a:t>
            </a:r>
            <a:r>
              <a:rPr dirty="0" sz="1050" spc="31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4)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671830">
              <a:lnSpc>
                <a:spcPct val="119000"/>
              </a:lnSpc>
            </a:pPr>
            <a:r>
              <a:rPr dirty="0" sz="1050" b="1">
                <a:latin typeface="Arial"/>
                <a:cs typeface="Arial"/>
              </a:rPr>
              <a:t>Assumption 3: </a:t>
            </a:r>
            <a:r>
              <a:rPr dirty="0" sz="1050" spc="-15">
                <a:latin typeface="Arial"/>
                <a:cs typeface="Arial"/>
              </a:rPr>
              <a:t>Now, </a:t>
            </a:r>
            <a:r>
              <a:rPr dirty="0" sz="1050">
                <a:latin typeface="Arial"/>
                <a:cs typeface="Arial"/>
              </a:rPr>
              <a:t>only the Boroughs with London Post-town will be used for our search of</a:t>
            </a:r>
            <a:r>
              <a:rPr dirty="0" sz="1050" spc="-9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location.  Therefore, all the non-post-town are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281" y="81374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0811" y="80977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9054" y="437006"/>
                </a:lnTo>
                <a:lnTo>
                  <a:pt x="5847302" y="437769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31769" y="8137423"/>
            <a:ext cx="5836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df2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8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df1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65">
                <a:solidFill>
                  <a:srgbClr val="333333"/>
                </a:solidFill>
                <a:latin typeface="Arial"/>
                <a:cs typeface="Arial"/>
              </a:rPr>
              <a:t>df21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4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df2[df2[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1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dirty="0" sz="1050" spc="11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contains(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'LONDON'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793037"/>
          <a:ext cx="62433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247015"/>
                <a:gridCol w="772160"/>
                <a:gridCol w="1845310"/>
                <a:gridCol w="671829"/>
                <a:gridCol w="636904"/>
                <a:gridCol w="706754"/>
                <a:gridCol w="636904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Out[19]: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Dial-code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OSGridRef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TQ465785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TQ205805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TQ205805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45231" y="4907837"/>
          <a:ext cx="48336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772160"/>
                <a:gridCol w="1849755"/>
                <a:gridCol w="633729"/>
                <a:gridCol w="669925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Out[22]: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df21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0811" y="2544660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8820" y="284606"/>
                </a:lnTo>
                <a:lnTo>
                  <a:pt x="7067" y="283940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2229" y="2584348"/>
            <a:ext cx="6725920" cy="120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[26]:</a:t>
            </a:r>
            <a:r>
              <a:rPr dirty="0" sz="1050" spc="305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df21</a:t>
            </a:r>
            <a:r>
              <a:rPr dirty="0" sz="1050" spc="5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dirty="0" baseline="2645" sz="1575" spc="165">
                <a:solidFill>
                  <a:srgbClr val="D84215"/>
                </a:solidFill>
                <a:latin typeface="Arial"/>
                <a:cs typeface="Arial"/>
              </a:rPr>
              <a:t>Out[26]: </a:t>
            </a:r>
            <a:r>
              <a:rPr dirty="0" sz="1050" spc="95">
                <a:latin typeface="Arial"/>
                <a:cs typeface="Arial"/>
              </a:rPr>
              <a:t>(381,</a:t>
            </a:r>
            <a:r>
              <a:rPr dirty="0" sz="1050" spc="310">
                <a:latin typeface="Arial"/>
                <a:cs typeface="Arial"/>
              </a:rPr>
              <a:t> </a:t>
            </a:r>
            <a:r>
              <a:rPr dirty="0" sz="1050" spc="110">
                <a:latin typeface="Arial"/>
                <a:cs typeface="Arial"/>
              </a:rPr>
              <a:t>4)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173990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From assumption 3, there are now 380 instances, which is a drop from 638 because of the drop of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non-London  post-towns.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40226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811" y="39829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31769" y="4022623"/>
            <a:ext cx="5836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Re-assigns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dirty="0" sz="1050" spc="65" i="1">
                <a:solidFill>
                  <a:srgbClr val="408080"/>
                </a:solidFill>
                <a:latin typeface="Arial"/>
                <a:cs typeface="Arial"/>
              </a:rPr>
              <a:t>df21 </a:t>
            </a:r>
            <a:r>
              <a:rPr dirty="0" sz="1050" spc="135" i="1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dirty="0" sz="1050" spc="-65" i="1">
                <a:solidFill>
                  <a:srgbClr val="408080"/>
                </a:solidFill>
                <a:latin typeface="Arial"/>
                <a:cs typeface="Arial"/>
              </a:rPr>
              <a:t>new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dirty="0" sz="1050" spc="100" i="1">
                <a:solidFill>
                  <a:srgbClr val="408080"/>
                </a:solidFill>
                <a:latin typeface="Arial"/>
                <a:cs typeface="Arial"/>
              </a:rPr>
              <a:t>without </a:t>
            </a:r>
            <a:r>
              <a:rPr dirty="0" sz="1050" spc="90" i="1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dirty="0" sz="1050" spc="-3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55" i="1">
                <a:solidFill>
                  <a:srgbClr val="408080"/>
                </a:solidFill>
                <a:latin typeface="Arial"/>
                <a:cs typeface="Arial"/>
              </a:rPr>
              <a:t>Post-town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df3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df21[[</a:t>
            </a:r>
            <a:r>
              <a:rPr dirty="0" sz="1050" spc="145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dirty="0" sz="1050" spc="14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11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dirty="0" sz="1050" spc="11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z="1050" spc="30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95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]]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dirty="0" sz="1050" spc="95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95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9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81" y="45845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0811" y="45449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1769" y="4584598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df3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5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281" y="79373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[29]: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0811" y="79072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31769" y="7937398"/>
            <a:ext cx="583628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df_london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df3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dirty="0" sz="1050" spc="9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dirty="0" sz="1050" spc="90">
                <a:solidFill>
                  <a:srgbClr val="B92020"/>
                </a:solidFill>
                <a:latin typeface="Arial"/>
                <a:cs typeface="Arial"/>
              </a:rPr>
              <a:t>'LondonLocations.csv'</a:t>
            </a:r>
            <a:r>
              <a:rPr dirty="0" sz="1050" spc="9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1050" spc="75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-6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70" b="1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5231" y="793037"/>
          <a:ext cx="48336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772160"/>
                <a:gridCol w="1849755"/>
                <a:gridCol w="633729"/>
                <a:gridCol w="669925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45231" y="4907837"/>
          <a:ext cx="4166870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772160"/>
                <a:gridCol w="1849755"/>
                <a:gridCol w="636270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Out[28]: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Church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Brent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NW10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Church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Barnet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Clapham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Lambeth,</a:t>
                      </a:r>
                      <a:r>
                        <a:rPr dirty="0" sz="9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Wandsworth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Clerkenwell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Colindale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Barnet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NW9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Neighborhoods in London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2668"/>
            <a:ext cx="648208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Assumption 4: </a:t>
            </a:r>
            <a:r>
              <a:rPr dirty="0" sz="1050">
                <a:latin typeface="Arial"/>
                <a:cs typeface="Arial"/>
              </a:rPr>
              <a:t>Due to its more diverse outlook, proximity to afro-caribbean markets and accessible facilities,  only the South East areas of London will be considered for our analysis. The South East areas has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postcodes  starting with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116205">
              <a:lnSpc>
                <a:spcPct val="119000"/>
              </a:lnSpc>
            </a:pPr>
            <a:r>
              <a:rPr dirty="0" sz="1050">
                <a:latin typeface="Arial"/>
                <a:cs typeface="Arial"/>
              </a:rPr>
              <a:t>So, first, we remove the whitesapaces at the start of some of the postcodes and then drop the other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non-SE  postcodes.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281" y="22700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[30]: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0811" y="2230335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1769" y="227002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8457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[31]: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43544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1769" y="438457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dirty="0" sz="1050" spc="6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Postcode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1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Postcode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dirty="0" sz="1050" spc="114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333333"/>
                </a:solidFill>
                <a:latin typeface="Arial"/>
                <a:cs typeface="Arial"/>
              </a:rPr>
              <a:t>strip()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4784623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[32]: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475446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1769" y="4784623"/>
            <a:ext cx="583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dirty="0" sz="1050" spc="7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dirty="0" sz="1050" spc="7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6908698"/>
            <a:ext cx="6121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35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dirty="0" sz="1050" spc="22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1050" spc="165">
                <a:solidFill>
                  <a:srgbClr val="2F3F9E"/>
                </a:solidFill>
                <a:latin typeface="Arial"/>
                <a:cs typeface="Arial"/>
              </a:rPr>
              <a:t>[86]: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6869010"/>
            <a:ext cx="5857875" cy="600075"/>
          </a:xfrm>
          <a:custGeom>
            <a:avLst/>
            <a:gdLst/>
            <a:ahLst/>
            <a:cxnLst/>
            <a:rect l="l" t="t" r="r" b="b"/>
            <a:pathLst>
              <a:path w="5857875" h="600075">
                <a:moveTo>
                  <a:pt x="0" y="5857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85787"/>
                </a:lnTo>
                <a:lnTo>
                  <a:pt x="5857875" y="587692"/>
                </a:lnTo>
                <a:lnTo>
                  <a:pt x="5857513" y="589502"/>
                </a:lnTo>
                <a:lnTo>
                  <a:pt x="5856789" y="591216"/>
                </a:lnTo>
                <a:lnTo>
                  <a:pt x="5856065" y="593026"/>
                </a:lnTo>
                <a:lnTo>
                  <a:pt x="5849054" y="598931"/>
                </a:lnTo>
                <a:lnTo>
                  <a:pt x="5847302" y="599693"/>
                </a:lnTo>
                <a:lnTo>
                  <a:pt x="5845482" y="600075"/>
                </a:lnTo>
                <a:lnTo>
                  <a:pt x="5843587" y="600075"/>
                </a:lnTo>
                <a:lnTo>
                  <a:pt x="14287" y="600075"/>
                </a:lnTo>
                <a:lnTo>
                  <a:pt x="12392" y="600075"/>
                </a:lnTo>
                <a:lnTo>
                  <a:pt x="10572" y="599693"/>
                </a:lnTo>
                <a:lnTo>
                  <a:pt x="8820" y="598931"/>
                </a:lnTo>
                <a:lnTo>
                  <a:pt x="7067" y="598265"/>
                </a:lnTo>
                <a:lnTo>
                  <a:pt x="1085" y="591216"/>
                </a:lnTo>
                <a:lnTo>
                  <a:pt x="361" y="589502"/>
                </a:lnTo>
                <a:lnTo>
                  <a:pt x="0" y="587692"/>
                </a:lnTo>
                <a:lnTo>
                  <a:pt x="0" y="5857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31769" y="6908698"/>
            <a:ext cx="5836285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dirty="0" sz="1050" spc="-125" i="1">
                <a:solidFill>
                  <a:srgbClr val="408080"/>
                </a:solidFill>
                <a:latin typeface="Arial"/>
                <a:cs typeface="Arial"/>
              </a:rPr>
              <a:t>New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dirty="0" sz="1050" spc="165" i="1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dirty="0" sz="1050" spc="25" i="1">
                <a:solidFill>
                  <a:srgbClr val="408080"/>
                </a:solidFill>
                <a:latin typeface="Arial"/>
                <a:cs typeface="Arial"/>
              </a:rPr>
              <a:t>South </a:t>
            </a:r>
            <a:r>
              <a:rPr dirty="0" sz="1050" spc="50" i="1">
                <a:solidFill>
                  <a:srgbClr val="408080"/>
                </a:solidFill>
                <a:latin typeface="Arial"/>
                <a:cs typeface="Arial"/>
              </a:rPr>
              <a:t>East </a:t>
            </a:r>
            <a:r>
              <a:rPr dirty="0" sz="1050" spc="-10" i="1">
                <a:solidFill>
                  <a:srgbClr val="408080"/>
                </a:solidFill>
                <a:latin typeface="Arial"/>
                <a:cs typeface="Arial"/>
              </a:rPr>
              <a:t>London </a:t>
            </a:r>
            <a:r>
              <a:rPr dirty="0" sz="1050" spc="45" i="1">
                <a:solidFill>
                  <a:srgbClr val="408080"/>
                </a:solidFill>
                <a:latin typeface="Arial"/>
                <a:cs typeface="Arial"/>
              </a:rPr>
              <a:t>postcodes </a:t>
            </a:r>
            <a:r>
              <a:rPr dirty="0" sz="1050" spc="225" i="1">
                <a:solidFill>
                  <a:srgbClr val="408080"/>
                </a:solidFill>
                <a:latin typeface="Arial"/>
                <a:cs typeface="Arial"/>
              </a:rPr>
              <a:t>-</a:t>
            </a:r>
            <a:r>
              <a:rPr dirty="0" sz="1050" spc="-55" i="1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dirty="0" sz="1050" spc="60" i="1">
                <a:solidFill>
                  <a:srgbClr val="408080"/>
                </a:solidFill>
                <a:latin typeface="Arial"/>
                <a:cs typeface="Arial"/>
              </a:rPr>
              <a:t>df_se</a:t>
            </a:r>
            <a:endParaRPr sz="1050">
              <a:latin typeface="Arial"/>
              <a:cs typeface="Arial"/>
            </a:endParaRPr>
          </a:p>
          <a:p>
            <a:pPr marL="47625" marR="63500">
              <a:lnSpc>
                <a:spcPct val="101200"/>
              </a:lnSpc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df_se </a:t>
            </a:r>
            <a:r>
              <a:rPr dirty="0" sz="1050" spc="-4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df_london[df_london[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startswith((</a:t>
            </a:r>
            <a:r>
              <a:rPr dirty="0" sz="1050" spc="125">
                <a:solidFill>
                  <a:srgbClr val="B92020"/>
                </a:solidFill>
                <a:latin typeface="Arial"/>
                <a:cs typeface="Arial"/>
              </a:rPr>
              <a:t>'SE'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))]</a:t>
            </a:r>
            <a:r>
              <a:rPr dirty="0" sz="1050" spc="125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333333"/>
                </a:solidFill>
                <a:latin typeface="Arial"/>
                <a:cs typeface="Arial"/>
              </a:rPr>
              <a:t>reset_index(dr  </a:t>
            </a: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op</a:t>
            </a:r>
            <a:r>
              <a:rPr dirty="0" sz="1050" spc="2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dirty="0" sz="1050" spc="20" b="1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dirty="0" spc="-5"/>
              <a:t>Week2</a:t>
            </a:r>
            <a:r>
              <a:rPr dirty="0" spc="-85"/>
              <a:t> </a:t>
            </a:r>
            <a:r>
              <a:rPr dirty="0"/>
              <a:t>(1).html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46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45231" y="2593262"/>
          <a:ext cx="416687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772160"/>
                <a:gridCol w="1849755"/>
                <a:gridCol w="636270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Out[30]: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5231" y="5117387"/>
          <a:ext cx="416687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180340"/>
                <a:gridCol w="772160"/>
                <a:gridCol w="1849755"/>
                <a:gridCol w="636270"/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1050" spc="11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Out[32]: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Abbey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Bexley,</a:t>
                      </a:r>
                      <a:r>
                        <a:rPr dirty="0" sz="9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2020-03-19T12:06:00Z</dcterms:created>
  <dcterms:modified xsi:type="dcterms:W3CDTF">2020-03-19T12:06:00Z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2020-03-19T00:00:00Z</vt:filetime>
  </property>
  <property fmtid="{D5CDD505-2E9C-101B-9397-08002B2CF9AE}" pid="3" name="Creator">
    <vt:lpwstr>Mozilla/5.0 (Windows NT 10.0; Win64; x64) AppleWebKit/537.36 (KHTML, like Gecko) Chrome/78.0.3904.70 Safari/537.36</vt:lpwstr>
  </property>
  <property fmtid="{D5CDD505-2E9C-101B-9397-08002B2CF9AE}" pid="4" name="LastSaved">
    <vt:filetime>2020-03-19T00:00:00Z</vt:filetime>
  </property>
</Properties>
</file>