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00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E1B892-FEE6-47B0-9924-CD5D723781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195F11-392A-447E-B459-DD0E9E42C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9B1CBB-1D7E-411F-9237-00390E5C5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C30C-6021-461E-9557-3DA92FC53FF9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EE6C97-D0C0-441D-9794-ACF332A80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2B8828-42A8-4178-A42E-FB32E97EC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DEDF-8A5E-4E37-83B0-40EAD1D2CB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3789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2079D2-37F9-473F-9173-C0D562CED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9A27C43-88BB-48CA-A976-24BFB58CE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549B4C-A8D5-4A55-950E-166905432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C30C-6021-461E-9557-3DA92FC53FF9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0E1B42-2DCC-4A6F-B00C-E58A7F2C1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947C0E-2925-4720-A838-284C4B5B7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DEDF-8A5E-4E37-83B0-40EAD1D2CB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243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1A1B8DE-2F11-4F6C-8576-D2018DD596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93FDF07-78CA-4689-9B98-37D91AF56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707519-357A-4A94-B1EC-B37EAC77C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C30C-6021-461E-9557-3DA92FC53FF9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C7A643-68E0-4E79-ABC7-4F0D28382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1E5685-A188-4A24-8B22-C828BC18B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DEDF-8A5E-4E37-83B0-40EAD1D2CB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5291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1432460" y="6302667"/>
            <a:ext cx="759540" cy="555333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04255" tIns="52128" rIns="104255" bIns="52128" numCol="1" anchor="t" anchorCtr="0" compatLnSpc="1">
            <a:prstTxWarp prst="textNoShape">
              <a:avLst/>
            </a:prstTxWarp>
          </a:bodyPr>
          <a:lstStyle/>
          <a:p>
            <a:endParaRPr lang="pt-BR" sz="2394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1981647" y="1208042"/>
            <a:ext cx="8546987" cy="5225211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32460" y="6563910"/>
            <a:ext cx="570147" cy="19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14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98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661896" cy="1208438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04255" tIns="52128" rIns="104255" bIns="52128" numCol="1" anchor="t" anchorCtr="0" compatLnSpc="1">
            <a:prstTxWarp prst="textNoShape">
              <a:avLst/>
            </a:prstTxWarp>
          </a:bodyPr>
          <a:lstStyle/>
          <a:p>
            <a:endParaRPr lang="pt-BR" sz="2394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1981647" y="98162"/>
            <a:ext cx="9779211" cy="694428"/>
          </a:xfrm>
          <a:prstGeom prst="rect">
            <a:avLst/>
          </a:prstGeom>
        </p:spPr>
        <p:txBody>
          <a:bodyPr anchor="t"/>
          <a:lstStyle>
            <a:lvl1pPr>
              <a:buNone/>
              <a:defRPr sz="342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420">
                <a:latin typeface="Exo 2" pitchFamily="50" charset="0"/>
              </a:defRPr>
            </a:lvl2pPr>
            <a:lvl3pPr>
              <a:buNone/>
              <a:defRPr sz="3420">
                <a:latin typeface="Exo 2" pitchFamily="50" charset="0"/>
              </a:defRPr>
            </a:lvl3pPr>
            <a:lvl4pPr>
              <a:buNone/>
              <a:defRPr sz="3420">
                <a:latin typeface="Exo 2" pitchFamily="50" charset="0"/>
              </a:defRPr>
            </a:lvl4pPr>
            <a:lvl5pPr>
              <a:buNone/>
              <a:defRPr sz="3420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57" y="150637"/>
            <a:ext cx="1217211" cy="45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48286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E91F4A-C71A-4106-BA5F-5C88CC391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5B9AD8-6C3D-4172-9493-D775234CB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03AA99-D1E7-4589-881B-607A3600E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C30C-6021-461E-9557-3DA92FC53FF9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F66018-09C5-4C56-8CEF-8C74D13C3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27B412-F6D2-4224-9961-3DF3C10F8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DEDF-8A5E-4E37-83B0-40EAD1D2CB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1700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5D1485-3512-4636-9059-45900BE28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8E62D9-34ED-4CAA-B235-23D15FADA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838EFD-D66A-4714-8C39-BC758354A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C30C-6021-461E-9557-3DA92FC53FF9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1B1139-FA9A-4169-AF87-DB27297FD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DEECB3-80E4-4562-B23F-9AF1FABB9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DEDF-8A5E-4E37-83B0-40EAD1D2CB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7929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DD558F-327F-4BF1-8A91-D8EEC74A2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5327D8-8224-4A14-A2B4-6D2B015144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E8FED5E-CB06-4405-9B95-914CC2850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A3E67FB-DAC5-414D-8562-B24BD4664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C30C-6021-461E-9557-3DA92FC53FF9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5E632F-BD9E-4C75-B543-37A84F686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7B6A79E-8CFB-4D39-8F36-BEB525635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DEDF-8A5E-4E37-83B0-40EAD1D2CB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2833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384FE4-C07D-44B0-BB95-4380946C5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117074-20E4-46F2-8D45-A38A9D018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BA0451E-F924-4BE4-8DF3-DE1C4ED4E6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BAD700A-D21C-45E2-9BE6-A2CC065462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9A1411A-42A8-4450-B0B5-46C563495C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2EA1CDE-142E-419A-9137-69E800306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C30C-6021-461E-9557-3DA92FC53FF9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4AE9193-6B01-45A6-9F26-229246B54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964249A-3A0C-4390-9AF7-9E8BF4B88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DEDF-8A5E-4E37-83B0-40EAD1D2CB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7593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F47EC5-61FF-4846-B73A-DE64058DD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F033A2B-186D-4222-B9F9-963921AE7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C30C-6021-461E-9557-3DA92FC53FF9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EEE0388-D43E-4B83-8F8D-8F8AB722A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300EEE9-C01A-47E2-BA87-2050B1503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DEDF-8A5E-4E37-83B0-40EAD1D2CB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7259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B0BA1D5-68B1-4767-ADDE-9B3924A74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C30C-6021-461E-9557-3DA92FC53FF9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E3D2DCE-E649-4AD3-A0E6-092890B12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E1699D5-9760-4B83-A3DF-F514D0933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DEDF-8A5E-4E37-83B0-40EAD1D2CB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187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066D6E-29B6-4BCE-829C-4AB12D107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EAC639-D2B3-4C20-B2B8-C8B5A2064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1F4C16C-7A14-4535-A452-D4CAFDA97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60C191-1777-4124-B4FB-BFBA80061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C30C-6021-461E-9557-3DA92FC53FF9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DFE80E7-3903-44C1-B5A2-0C8473A7D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4F5ED8-80C2-407B-AF54-00BE58B4E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DEDF-8A5E-4E37-83B0-40EAD1D2CB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0449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038A42-7DF3-49E1-A052-A10857421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46816CF-90A7-481B-ADF0-DC80E074AB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AA77A3-DBB0-4B0C-B9C7-0606A7C8A9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8CA11E5-76CD-4E26-8B58-83D453B9C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C30C-6021-461E-9557-3DA92FC53FF9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19E861-15C3-47CA-9E00-533CEC675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F106E32-BD50-4D3B-8642-F1A130FC5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DEDF-8A5E-4E37-83B0-40EAD1D2CB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0020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D0B49BF-F995-4E05-BB25-E197D57F6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44549A-4345-4714-9B4A-CA90F7D83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7823BD-8EFC-4A74-989C-022AC7C88D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1C30C-6021-461E-9557-3DA92FC53FF9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C8805C-1240-4352-AD94-4F1BA2690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1893DF-FF64-4DD7-8349-11A2AB897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3DEDF-8A5E-4E37-83B0-40EAD1D2CB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1538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3" Type="http://schemas.openxmlformats.org/officeDocument/2006/relationships/image" Target="../media/image3.svg"/><Relationship Id="rId21" Type="http://schemas.openxmlformats.org/officeDocument/2006/relationships/image" Target="../media/image21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19" Type="http://schemas.openxmlformats.org/officeDocument/2006/relationships/image" Target="../media/image19.sv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</a:t>
            </a:fld>
            <a:endParaRPr lang="pt-BR" sz="798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1. Jornada do usuário</a:t>
            </a:r>
          </a:p>
        </p:txBody>
      </p:sp>
      <p:sp>
        <p:nvSpPr>
          <p:cNvPr id="8" name="Seta: Pentágono 7">
            <a:extLst>
              <a:ext uri="{FF2B5EF4-FFF2-40B4-BE49-F238E27FC236}">
                <a16:creationId xmlns:a16="http://schemas.microsoft.com/office/drawing/2014/main" id="{1246D602-D2E6-4673-951D-352CAEA74EC5}"/>
              </a:ext>
            </a:extLst>
          </p:cNvPr>
          <p:cNvSpPr/>
          <p:nvPr/>
        </p:nvSpPr>
        <p:spPr>
          <a:xfrm>
            <a:off x="2184094" y="1260339"/>
            <a:ext cx="1695591" cy="50794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32" dirty="0"/>
              <a:t>Cadastrar perfil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30C587B-167A-4046-8193-FE5D0F2BD5AD}"/>
              </a:ext>
            </a:extLst>
          </p:cNvPr>
          <p:cNvCxnSpPr/>
          <p:nvPr/>
        </p:nvCxnSpPr>
        <p:spPr>
          <a:xfrm>
            <a:off x="225514" y="1910844"/>
            <a:ext cx="11558092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>
            <a:extLst>
              <a:ext uri="{FF2B5EF4-FFF2-40B4-BE49-F238E27FC236}">
                <a16:creationId xmlns:a16="http://schemas.microsoft.com/office/drawing/2014/main" id="{C76ED18D-BAB8-4623-9F47-429CD0C89156}"/>
              </a:ext>
            </a:extLst>
          </p:cNvPr>
          <p:cNvSpPr/>
          <p:nvPr/>
        </p:nvSpPr>
        <p:spPr>
          <a:xfrm>
            <a:off x="2214437" y="1789217"/>
            <a:ext cx="1796078" cy="845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0976" indent="-310976">
              <a:buFont typeface="Arial" panose="020B0604020202020204" pitchFamily="34" charset="0"/>
              <a:buChar char="•"/>
            </a:pPr>
            <a:endParaRPr lang="pt-BR" sz="1632" dirty="0">
              <a:latin typeface="Exo 2" panose="00000500000000000000" pitchFamily="50" charset="0"/>
            </a:endParaRPr>
          </a:p>
          <a:p>
            <a:r>
              <a:rPr lang="pt-BR" sz="1600" dirty="0">
                <a:latin typeface="Exo 2" panose="00000500000000000000" pitchFamily="50" charset="0"/>
              </a:rPr>
              <a:t>Informa dados pessoais. 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E8282CFB-9587-4BFA-A168-54B336E1D1FD}"/>
              </a:ext>
            </a:extLst>
          </p:cNvPr>
          <p:cNvCxnSpPr/>
          <p:nvPr/>
        </p:nvCxnSpPr>
        <p:spPr>
          <a:xfrm>
            <a:off x="225514" y="2907472"/>
            <a:ext cx="11558092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E924F593-86B6-43D8-BBC2-C83416E7E647}"/>
              </a:ext>
            </a:extLst>
          </p:cNvPr>
          <p:cNvSpPr/>
          <p:nvPr/>
        </p:nvSpPr>
        <p:spPr>
          <a:xfrm>
            <a:off x="225514" y="1164120"/>
            <a:ext cx="1981647" cy="483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39" b="1" dirty="0">
                <a:solidFill>
                  <a:srgbClr val="E6005A"/>
                </a:solidFill>
                <a:latin typeface="Exo 2" panose="00000500000000000000" pitchFamily="50" charset="0"/>
              </a:rPr>
              <a:t>Fases </a:t>
            </a:r>
            <a:r>
              <a:rPr lang="pt-BR" sz="1451" b="1" dirty="0">
                <a:solidFill>
                  <a:srgbClr val="E6005A"/>
                </a:solidFill>
                <a:latin typeface="Exo 2" panose="00000500000000000000" pitchFamily="50" charset="0"/>
              </a:rPr>
              <a:t>(utilizador)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56D4EF9F-24DA-4535-8158-6E054700D6C9}"/>
              </a:ext>
            </a:extLst>
          </p:cNvPr>
          <p:cNvSpPr/>
          <p:nvPr/>
        </p:nvSpPr>
        <p:spPr>
          <a:xfrm>
            <a:off x="225514" y="1962747"/>
            <a:ext cx="1981647" cy="734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39" b="1" dirty="0">
                <a:solidFill>
                  <a:srgbClr val="E6005A"/>
                </a:solidFill>
                <a:latin typeface="Exo 2" panose="00000500000000000000" pitchFamily="50" charset="0"/>
              </a:rPr>
              <a:t>Faz</a:t>
            </a:r>
          </a:p>
          <a:p>
            <a:r>
              <a:rPr lang="pt-BR" sz="1632" b="1" dirty="0">
                <a:solidFill>
                  <a:srgbClr val="E6005A"/>
                </a:solidFill>
                <a:latin typeface="Exo 2" panose="00000500000000000000" pitchFamily="50" charset="0"/>
              </a:rPr>
              <a:t>(ações do usuário) </a:t>
            </a:r>
          </a:p>
        </p:txBody>
      </p:sp>
      <p:pic>
        <p:nvPicPr>
          <p:cNvPr id="20" name="Gráfico 19" descr="Rosto sorridente sem preenchimento ">
            <a:extLst>
              <a:ext uri="{FF2B5EF4-FFF2-40B4-BE49-F238E27FC236}">
                <a16:creationId xmlns:a16="http://schemas.microsoft.com/office/drawing/2014/main" id="{E80A76F0-62DA-4619-BD72-04AC9A4D2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236989" y="5283185"/>
            <a:ext cx="829309" cy="829309"/>
          </a:xfrm>
          <a:prstGeom prst="rect">
            <a:avLst/>
          </a:prstGeom>
        </p:spPr>
      </p:pic>
      <p:pic>
        <p:nvPicPr>
          <p:cNvPr id="22" name="Gráfico 21" descr="Rosto neutro sem preenchimento ">
            <a:extLst>
              <a:ext uri="{FF2B5EF4-FFF2-40B4-BE49-F238E27FC236}">
                <a16:creationId xmlns:a16="http://schemas.microsoft.com/office/drawing/2014/main" id="{2C27A70E-C36E-4254-A687-402AE3A162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27315" y="3025051"/>
            <a:ext cx="829309" cy="829309"/>
          </a:xfrm>
          <a:prstGeom prst="rect">
            <a:avLst/>
          </a:prstGeom>
        </p:spPr>
      </p:pic>
      <p:pic>
        <p:nvPicPr>
          <p:cNvPr id="24" name="Gráfico 23" descr="Rosto triste sem preenchimento ">
            <a:extLst>
              <a:ext uri="{FF2B5EF4-FFF2-40B4-BE49-F238E27FC236}">
                <a16:creationId xmlns:a16="http://schemas.microsoft.com/office/drawing/2014/main" id="{B805637B-3BD1-444D-B19B-DD46F78557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10217" y="3019972"/>
            <a:ext cx="829309" cy="829309"/>
          </a:xfrm>
          <a:prstGeom prst="rect">
            <a:avLst/>
          </a:prstGeom>
        </p:spPr>
      </p:pic>
      <p:pic>
        <p:nvPicPr>
          <p:cNvPr id="26" name="Gráfico 25" descr="Rosto sorrindo sem preenchimento ">
            <a:extLst>
              <a:ext uri="{FF2B5EF4-FFF2-40B4-BE49-F238E27FC236}">
                <a16:creationId xmlns:a16="http://schemas.microsoft.com/office/drawing/2014/main" id="{A5F4DB79-35CD-4BA7-B77B-3031D31D50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56597" y="3052190"/>
            <a:ext cx="829309" cy="829309"/>
          </a:xfrm>
          <a:prstGeom prst="rect">
            <a:avLst/>
          </a:prstGeom>
        </p:spPr>
      </p:pic>
      <p:pic>
        <p:nvPicPr>
          <p:cNvPr id="28" name="Gráfico 27" descr="Rosto surpreso sem preenchimento ">
            <a:extLst>
              <a:ext uri="{FF2B5EF4-FFF2-40B4-BE49-F238E27FC236}">
                <a16:creationId xmlns:a16="http://schemas.microsoft.com/office/drawing/2014/main" id="{41BFD2CF-18FC-4ABB-8BE0-194A2318470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540790" y="3019972"/>
            <a:ext cx="829309" cy="829309"/>
          </a:xfrm>
          <a:prstGeom prst="rect">
            <a:avLst/>
          </a:prstGeom>
        </p:spPr>
      </p:pic>
      <p:pic>
        <p:nvPicPr>
          <p:cNvPr id="29" name="Gráfico 28" descr="Rosto sorridente sem preenchimento ">
            <a:extLst>
              <a:ext uri="{FF2B5EF4-FFF2-40B4-BE49-F238E27FC236}">
                <a16:creationId xmlns:a16="http://schemas.microsoft.com/office/drawing/2014/main" id="{19B3DCB4-A744-41A9-9082-4FA04F7F8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80935" y="3000615"/>
            <a:ext cx="829309" cy="829309"/>
          </a:xfrm>
          <a:prstGeom prst="rect">
            <a:avLst/>
          </a:prstGeom>
        </p:spPr>
      </p:pic>
      <p:sp>
        <p:nvSpPr>
          <p:cNvPr id="30" name="Retângulo 29">
            <a:extLst>
              <a:ext uri="{FF2B5EF4-FFF2-40B4-BE49-F238E27FC236}">
                <a16:creationId xmlns:a16="http://schemas.microsoft.com/office/drawing/2014/main" id="{A54099A1-86BA-49DD-921E-A12E1EA75F22}"/>
              </a:ext>
            </a:extLst>
          </p:cNvPr>
          <p:cNvSpPr/>
          <p:nvPr/>
        </p:nvSpPr>
        <p:spPr>
          <a:xfrm>
            <a:off x="225514" y="2989195"/>
            <a:ext cx="2160565" cy="762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39" b="1" dirty="0">
                <a:solidFill>
                  <a:srgbClr val="E6005A"/>
                </a:solidFill>
                <a:latin typeface="Exo 2" panose="00000500000000000000" pitchFamily="50" charset="0"/>
              </a:rPr>
              <a:t>Sente</a:t>
            </a:r>
          </a:p>
          <a:p>
            <a:r>
              <a:rPr lang="pt-BR" sz="1814" b="1" dirty="0">
                <a:solidFill>
                  <a:srgbClr val="E6005A"/>
                </a:solidFill>
                <a:latin typeface="Exo 2" panose="00000500000000000000" pitchFamily="50" charset="0"/>
              </a:rPr>
              <a:t>(dores do usuário) 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CC0D5044-B87E-4741-83CC-572EC6DF96A2}"/>
              </a:ext>
            </a:extLst>
          </p:cNvPr>
          <p:cNvCxnSpPr/>
          <p:nvPr/>
        </p:nvCxnSpPr>
        <p:spPr>
          <a:xfrm>
            <a:off x="225514" y="3918650"/>
            <a:ext cx="11558092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>
            <a:extLst>
              <a:ext uri="{FF2B5EF4-FFF2-40B4-BE49-F238E27FC236}">
                <a16:creationId xmlns:a16="http://schemas.microsoft.com/office/drawing/2014/main" id="{057FCB7D-5B0A-4D23-AEF9-7F2AA1E30C76}"/>
              </a:ext>
            </a:extLst>
          </p:cNvPr>
          <p:cNvSpPr/>
          <p:nvPr/>
        </p:nvSpPr>
        <p:spPr>
          <a:xfrm>
            <a:off x="2067998" y="4006925"/>
            <a:ext cx="16671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latin typeface="Exo 2" panose="00000500000000000000" pitchFamily="50" charset="0"/>
              </a:rPr>
              <a:t>Curioso para saber as funcionabilidade.</a:t>
            </a:r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9D1FDD8A-6877-49FB-A4A9-32172D6FE06F}"/>
              </a:ext>
            </a:extLst>
          </p:cNvPr>
          <p:cNvCxnSpPr/>
          <p:nvPr/>
        </p:nvCxnSpPr>
        <p:spPr>
          <a:xfrm>
            <a:off x="225514" y="4995298"/>
            <a:ext cx="11558092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65DFBC55-8446-4393-8E00-5D2F0A377509}"/>
              </a:ext>
            </a:extLst>
          </p:cNvPr>
          <p:cNvSpPr/>
          <p:nvPr/>
        </p:nvSpPr>
        <p:spPr>
          <a:xfrm>
            <a:off x="225514" y="4006925"/>
            <a:ext cx="1981647" cy="762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39" b="1" dirty="0">
                <a:solidFill>
                  <a:srgbClr val="E6005A"/>
                </a:solidFill>
                <a:latin typeface="Exo 2" panose="00000500000000000000" pitchFamily="50" charset="0"/>
              </a:rPr>
              <a:t>Pensa</a:t>
            </a:r>
          </a:p>
          <a:p>
            <a:r>
              <a:rPr lang="pt-BR" sz="1814" b="1" dirty="0">
                <a:solidFill>
                  <a:srgbClr val="E6005A"/>
                </a:solidFill>
                <a:latin typeface="Exo 2" panose="00000500000000000000" pitchFamily="50" charset="0"/>
              </a:rPr>
              <a:t>(usuário) 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5988A0C7-9A9A-45F9-B41F-429C2C02D082}"/>
              </a:ext>
            </a:extLst>
          </p:cNvPr>
          <p:cNvSpPr/>
          <p:nvPr/>
        </p:nvSpPr>
        <p:spPr>
          <a:xfrm>
            <a:off x="225514" y="5109130"/>
            <a:ext cx="1981647" cy="734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39" b="1" dirty="0">
                <a:solidFill>
                  <a:srgbClr val="E6005A"/>
                </a:solidFill>
                <a:latin typeface="Exo 2" panose="00000500000000000000" pitchFamily="50" charset="0"/>
              </a:rPr>
              <a:t>Canal</a:t>
            </a:r>
          </a:p>
          <a:p>
            <a:r>
              <a:rPr lang="pt-BR" sz="1632" b="1" dirty="0">
                <a:solidFill>
                  <a:srgbClr val="E6005A"/>
                </a:solidFill>
                <a:latin typeface="Exo 2" panose="00000500000000000000" pitchFamily="50" charset="0"/>
              </a:rPr>
              <a:t>(ponto de contato) </a:t>
            </a:r>
          </a:p>
        </p:txBody>
      </p: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465783DE-DC9B-4E81-A205-39F651C9CE0E}"/>
              </a:ext>
            </a:extLst>
          </p:cNvPr>
          <p:cNvCxnSpPr/>
          <p:nvPr/>
        </p:nvCxnSpPr>
        <p:spPr>
          <a:xfrm>
            <a:off x="225514" y="5919181"/>
            <a:ext cx="11558092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áfico 38" descr="Envelope">
            <a:extLst>
              <a:ext uri="{FF2B5EF4-FFF2-40B4-BE49-F238E27FC236}">
                <a16:creationId xmlns:a16="http://schemas.microsoft.com/office/drawing/2014/main" id="{62A3CC72-CA54-4AF6-9589-41B8F7A3737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1204675" y="653666"/>
            <a:ext cx="829309" cy="829309"/>
          </a:xfrm>
          <a:prstGeom prst="rect">
            <a:avLst/>
          </a:prstGeom>
        </p:spPr>
      </p:pic>
      <p:pic>
        <p:nvPicPr>
          <p:cNvPr id="43" name="Gráfico 42" descr="Bate-papo ">
            <a:extLst>
              <a:ext uri="{FF2B5EF4-FFF2-40B4-BE49-F238E27FC236}">
                <a16:creationId xmlns:a16="http://schemas.microsoft.com/office/drawing/2014/main" id="{69FAC983-C7FF-41C6-9EB6-E6E0B97E47C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-1270900" y="2979010"/>
            <a:ext cx="829309" cy="829309"/>
          </a:xfrm>
          <a:prstGeom prst="rect">
            <a:avLst/>
          </a:prstGeom>
        </p:spPr>
      </p:pic>
      <p:pic>
        <p:nvPicPr>
          <p:cNvPr id="45" name="Gráfico 44" descr="Baixar da nuvem">
            <a:extLst>
              <a:ext uri="{FF2B5EF4-FFF2-40B4-BE49-F238E27FC236}">
                <a16:creationId xmlns:a16="http://schemas.microsoft.com/office/drawing/2014/main" id="{8CABD450-B3F5-45F7-93DB-C43B2193D82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-1254038" y="4475045"/>
            <a:ext cx="829309" cy="829309"/>
          </a:xfrm>
          <a:prstGeom prst="rect">
            <a:avLst/>
          </a:prstGeom>
        </p:spPr>
      </p:pic>
      <p:pic>
        <p:nvPicPr>
          <p:cNvPr id="47" name="Gráfico 46" descr="Call center">
            <a:extLst>
              <a:ext uri="{FF2B5EF4-FFF2-40B4-BE49-F238E27FC236}">
                <a16:creationId xmlns:a16="http://schemas.microsoft.com/office/drawing/2014/main" id="{233C002F-C1FF-404F-84F0-8020562F896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-1204676" y="1867678"/>
            <a:ext cx="829309" cy="829309"/>
          </a:xfrm>
          <a:prstGeom prst="rect">
            <a:avLst/>
          </a:prstGeom>
        </p:spPr>
      </p:pic>
      <p:pic>
        <p:nvPicPr>
          <p:cNvPr id="49" name="Gráfico 48" descr="Fala">
            <a:extLst>
              <a:ext uri="{FF2B5EF4-FFF2-40B4-BE49-F238E27FC236}">
                <a16:creationId xmlns:a16="http://schemas.microsoft.com/office/drawing/2014/main" id="{C69E2FC7-FB44-43AA-BDD0-82B2130C6EE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-1323851" y="3767248"/>
            <a:ext cx="829309" cy="829309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9A498E02-A53D-43C5-8A8C-E911C378ACFE}"/>
              </a:ext>
            </a:extLst>
          </p:cNvPr>
          <p:cNvSpPr/>
          <p:nvPr/>
        </p:nvSpPr>
        <p:spPr>
          <a:xfrm>
            <a:off x="232790" y="5945711"/>
            <a:ext cx="1981647" cy="734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39" b="1" dirty="0">
                <a:solidFill>
                  <a:srgbClr val="E6005A"/>
                </a:solidFill>
                <a:latin typeface="Exo 2" panose="00000500000000000000" pitchFamily="50" charset="0"/>
              </a:rPr>
              <a:t>Proposta</a:t>
            </a:r>
          </a:p>
          <a:p>
            <a:r>
              <a:rPr lang="pt-BR" sz="1632" b="1" dirty="0">
                <a:solidFill>
                  <a:srgbClr val="E6005A"/>
                </a:solidFill>
                <a:latin typeface="Exo 2" panose="00000500000000000000" pitchFamily="50" charset="0"/>
              </a:rPr>
              <a:t>(mudanças) 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C8A70B33-92D8-4986-AA19-E48CE787D15D}"/>
              </a:ext>
            </a:extLst>
          </p:cNvPr>
          <p:cNvSpPr/>
          <p:nvPr/>
        </p:nvSpPr>
        <p:spPr>
          <a:xfrm>
            <a:off x="2386079" y="6160245"/>
            <a:ext cx="8074690" cy="343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0976" indent="-310976">
              <a:buFont typeface="Arial" panose="020B0604020202020204" pitchFamily="34" charset="0"/>
              <a:buChar char="•"/>
            </a:pPr>
            <a:r>
              <a:rPr lang="pt-BR" sz="1632" dirty="0">
                <a:latin typeface="Exo 2" panose="00000500000000000000" pitchFamily="50" charset="0"/>
              </a:rPr>
              <a:t>Uma busca de alimentos mais funcional, aonde o usuário possa  realizar pesquisas;</a:t>
            </a:r>
          </a:p>
        </p:txBody>
      </p:sp>
      <p:sp>
        <p:nvSpPr>
          <p:cNvPr id="35" name="Seta: Pentágono 34">
            <a:extLst>
              <a:ext uri="{FF2B5EF4-FFF2-40B4-BE49-F238E27FC236}">
                <a16:creationId xmlns:a16="http://schemas.microsoft.com/office/drawing/2014/main" id="{C691987D-FBD1-4C31-9719-284B587C92DC}"/>
              </a:ext>
            </a:extLst>
          </p:cNvPr>
          <p:cNvSpPr/>
          <p:nvPr/>
        </p:nvSpPr>
        <p:spPr>
          <a:xfrm>
            <a:off x="5922892" y="1229185"/>
            <a:ext cx="1695591" cy="50794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32" dirty="0"/>
              <a:t>Definir perfil</a:t>
            </a:r>
          </a:p>
        </p:txBody>
      </p:sp>
      <p:sp>
        <p:nvSpPr>
          <p:cNvPr id="38" name="Seta: Pentágono 37">
            <a:extLst>
              <a:ext uri="{FF2B5EF4-FFF2-40B4-BE49-F238E27FC236}">
                <a16:creationId xmlns:a16="http://schemas.microsoft.com/office/drawing/2014/main" id="{4079302B-4751-43E1-9183-010BE77E6475}"/>
              </a:ext>
            </a:extLst>
          </p:cNvPr>
          <p:cNvSpPr/>
          <p:nvPr/>
        </p:nvSpPr>
        <p:spPr>
          <a:xfrm>
            <a:off x="7970226" y="1243933"/>
            <a:ext cx="1695591" cy="50794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32" dirty="0"/>
              <a:t>Selecionar refeições</a:t>
            </a:r>
          </a:p>
        </p:txBody>
      </p:sp>
      <p:sp>
        <p:nvSpPr>
          <p:cNvPr id="40" name="Seta: Pentágono 39">
            <a:extLst>
              <a:ext uri="{FF2B5EF4-FFF2-40B4-BE49-F238E27FC236}">
                <a16:creationId xmlns:a16="http://schemas.microsoft.com/office/drawing/2014/main" id="{1E5021F1-FEF1-4353-9712-01C82121DFBF}"/>
              </a:ext>
            </a:extLst>
          </p:cNvPr>
          <p:cNvSpPr/>
          <p:nvPr/>
        </p:nvSpPr>
        <p:spPr>
          <a:xfrm>
            <a:off x="10163362" y="1229004"/>
            <a:ext cx="1695591" cy="50794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32" dirty="0"/>
              <a:t>Contar calorias por refeição</a:t>
            </a:r>
          </a:p>
        </p:txBody>
      </p:sp>
      <p:sp>
        <p:nvSpPr>
          <p:cNvPr id="42" name="Seta: Pentágono 41">
            <a:extLst>
              <a:ext uri="{FF2B5EF4-FFF2-40B4-BE49-F238E27FC236}">
                <a16:creationId xmlns:a16="http://schemas.microsoft.com/office/drawing/2014/main" id="{4E817FC6-7CA4-4087-A513-DADFFD4AF68E}"/>
              </a:ext>
            </a:extLst>
          </p:cNvPr>
          <p:cNvSpPr/>
          <p:nvPr/>
        </p:nvSpPr>
        <p:spPr>
          <a:xfrm>
            <a:off x="4017389" y="1243933"/>
            <a:ext cx="1695591" cy="50794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32" dirty="0"/>
              <a:t>Realizar login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705C5E49-B5CA-4434-B167-A46CB163D961}"/>
              </a:ext>
            </a:extLst>
          </p:cNvPr>
          <p:cNvSpPr/>
          <p:nvPr/>
        </p:nvSpPr>
        <p:spPr>
          <a:xfrm>
            <a:off x="3906774" y="1670360"/>
            <a:ext cx="2110262" cy="1109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1600" dirty="0">
              <a:latin typeface="Exo 2" panose="00000500000000000000" pitchFamily="50" charset="0"/>
            </a:endParaRPr>
          </a:p>
          <a:p>
            <a:r>
              <a:rPr lang="pt-BR" sz="1600" dirty="0">
                <a:latin typeface="Exo 2" panose="00000500000000000000" pitchFamily="50" charset="0"/>
              </a:rPr>
              <a:t>Visualiza um “Feed” com evolução de outros usuários.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C83CB059-ABC3-4D0E-9C53-4ECA91F6A11B}"/>
              </a:ext>
            </a:extLst>
          </p:cNvPr>
          <p:cNvSpPr/>
          <p:nvPr/>
        </p:nvSpPr>
        <p:spPr>
          <a:xfrm>
            <a:off x="5757650" y="1627411"/>
            <a:ext cx="22272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1600" dirty="0">
              <a:latin typeface="Exo 2" panose="00000500000000000000" pitchFamily="50" charset="0"/>
            </a:endParaRPr>
          </a:p>
          <a:p>
            <a:r>
              <a:rPr lang="pt-BR" sz="1600" dirty="0">
                <a:latin typeface="Exo 2" panose="00000500000000000000" pitchFamily="50" charset="0"/>
              </a:rPr>
              <a:t>Informa ao aplicativo o objetivo final e o tempo que chegará nessa meta.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B0DAEFE2-B053-4400-817E-119A72F0419E}"/>
              </a:ext>
            </a:extLst>
          </p:cNvPr>
          <p:cNvSpPr/>
          <p:nvPr/>
        </p:nvSpPr>
        <p:spPr>
          <a:xfrm>
            <a:off x="7884304" y="1906491"/>
            <a:ext cx="23053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latin typeface="Exo 2" panose="00000500000000000000" pitchFamily="50" charset="0"/>
              </a:rPr>
              <a:t>Seleciona qual refeição está fazendo e quais alimentos irá conter nela.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54981E70-EBFB-439A-8701-68EDD526B241}"/>
              </a:ext>
            </a:extLst>
          </p:cNvPr>
          <p:cNvSpPr/>
          <p:nvPr/>
        </p:nvSpPr>
        <p:spPr>
          <a:xfrm>
            <a:off x="10114997" y="1892908"/>
            <a:ext cx="1916751" cy="1096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latin typeface="Exo 2" panose="00000500000000000000" pitchFamily="50" charset="0"/>
              </a:rPr>
              <a:t>Após selecionar alimento visualiza as calorias e no final do dia o total ingerido.</a:t>
            </a:r>
          </a:p>
        </p:txBody>
      </p:sp>
      <p:pic>
        <p:nvPicPr>
          <p:cNvPr id="56" name="Picture 2" descr="ícone Celular, telemóvel Livre de Selman Icons">
            <a:extLst>
              <a:ext uri="{FF2B5EF4-FFF2-40B4-BE49-F238E27FC236}">
                <a16:creationId xmlns:a16="http://schemas.microsoft.com/office/drawing/2014/main" id="{12316817-B215-48CB-800C-765F3EACC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2092" y="5009410"/>
            <a:ext cx="950940" cy="95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ícone Celular, telemóvel Livre de Selman Icons">
            <a:extLst>
              <a:ext uri="{FF2B5EF4-FFF2-40B4-BE49-F238E27FC236}">
                <a16:creationId xmlns:a16="http://schemas.microsoft.com/office/drawing/2014/main" id="{4AF1A62E-88C3-4E2C-B284-52A8290DF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315" y="4987624"/>
            <a:ext cx="950940" cy="95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ícone Celular, telemóvel Livre de Selman Icons">
            <a:extLst>
              <a:ext uri="{FF2B5EF4-FFF2-40B4-BE49-F238E27FC236}">
                <a16:creationId xmlns:a16="http://schemas.microsoft.com/office/drawing/2014/main" id="{6B74163A-5C19-4E28-9BB1-55A891BE4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296" y="4987624"/>
            <a:ext cx="950940" cy="95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ícone Celular, telemóvel Livre de Selman Icons">
            <a:extLst>
              <a:ext uri="{FF2B5EF4-FFF2-40B4-BE49-F238E27FC236}">
                <a16:creationId xmlns:a16="http://schemas.microsoft.com/office/drawing/2014/main" id="{4191E8A5-377B-4431-841A-E577EDBC3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985" y="4987624"/>
            <a:ext cx="950940" cy="95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ícone Celular, telemóvel Livre de Selman Icons">
            <a:extLst>
              <a:ext uri="{FF2B5EF4-FFF2-40B4-BE49-F238E27FC236}">
                <a16:creationId xmlns:a16="http://schemas.microsoft.com/office/drawing/2014/main" id="{1058D9A9-DCC9-4C5D-8201-DCDD493BF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905" y="4983192"/>
            <a:ext cx="950940" cy="95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Retângulo 60">
            <a:extLst>
              <a:ext uri="{FF2B5EF4-FFF2-40B4-BE49-F238E27FC236}">
                <a16:creationId xmlns:a16="http://schemas.microsoft.com/office/drawing/2014/main" id="{F69443C3-8C14-4D64-A047-341AEA9A960A}"/>
              </a:ext>
            </a:extLst>
          </p:cNvPr>
          <p:cNvSpPr/>
          <p:nvPr/>
        </p:nvSpPr>
        <p:spPr>
          <a:xfrm>
            <a:off x="4017389" y="3936436"/>
            <a:ext cx="198164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latin typeface="Exo 2" panose="00000500000000000000" pitchFamily="50" charset="0"/>
              </a:rPr>
              <a:t>Animado com a facilidade de </a:t>
            </a:r>
            <a:r>
              <a:rPr lang="pt-BR" sz="1600" dirty="0" err="1">
                <a:latin typeface="Exo 2" panose="00000500000000000000" pitchFamily="50" charset="0"/>
              </a:rPr>
              <a:t>logar</a:t>
            </a:r>
            <a:r>
              <a:rPr lang="pt-BR" sz="1600" dirty="0">
                <a:latin typeface="Exo 2" panose="00000500000000000000" pitchFamily="50" charset="0"/>
              </a:rPr>
              <a:t> e interagir com outros usuários.</a:t>
            </a:r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324B2841-14E3-4B87-AA5B-D043005F1CF0}"/>
              </a:ext>
            </a:extLst>
          </p:cNvPr>
          <p:cNvSpPr/>
          <p:nvPr/>
        </p:nvSpPr>
        <p:spPr>
          <a:xfrm>
            <a:off x="6009684" y="3970225"/>
            <a:ext cx="198164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latin typeface="Exo 2" panose="00000500000000000000" pitchFamily="50" charset="0"/>
              </a:rPr>
              <a:t>Ansioso para visualizar em quanto tempo irá atingir seu objetivo. </a:t>
            </a:r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E377F983-E01C-4767-B51F-44679A3A4E50}"/>
              </a:ext>
            </a:extLst>
          </p:cNvPr>
          <p:cNvSpPr/>
          <p:nvPr/>
        </p:nvSpPr>
        <p:spPr>
          <a:xfrm>
            <a:off x="7937057" y="3928199"/>
            <a:ext cx="255656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latin typeface="Exo 2" panose="00000500000000000000" pitchFamily="50" charset="0"/>
              </a:rPr>
              <a:t>Frustrado pois a lista de selecionar os alimentos é muito grande e não funcional.</a:t>
            </a:r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7170C071-420C-4DF2-B54A-3EF12136E7F6}"/>
              </a:ext>
            </a:extLst>
          </p:cNvPr>
          <p:cNvSpPr/>
          <p:nvPr/>
        </p:nvSpPr>
        <p:spPr>
          <a:xfrm>
            <a:off x="10126507" y="3965093"/>
            <a:ext cx="21230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latin typeface="Exo 2" panose="00000500000000000000" pitchFamily="50" charset="0"/>
              </a:rPr>
              <a:t>Interessado em saber as suas calorias diárias e desempenho.</a:t>
            </a:r>
          </a:p>
        </p:txBody>
      </p:sp>
    </p:spTree>
    <p:extLst>
      <p:ext uri="{BB962C8B-B14F-4D97-AF65-F5344CB8AC3E}">
        <p14:creationId xmlns:p14="http://schemas.microsoft.com/office/powerpoint/2010/main" val="10107215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1557</TotalTime>
  <Words>172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Exo 2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Milene de Oliveira Barbosa</dc:creator>
  <cp:lastModifiedBy>Milene de Oliveira Barbosa</cp:lastModifiedBy>
  <cp:revision>9</cp:revision>
  <dcterms:created xsi:type="dcterms:W3CDTF">2021-03-01T19:47:29Z</dcterms:created>
  <dcterms:modified xsi:type="dcterms:W3CDTF">2021-03-03T00:34:21Z</dcterms:modified>
</cp:coreProperties>
</file>