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996" r:id="rId3"/>
    <p:sldId id="997" r:id="rId4"/>
    <p:sldId id="1002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CC89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D71C4-EC73-407F-89EA-5BF155CF6825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96625-B7EF-4703-8E6D-1968606359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761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913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65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386AE-E9A3-4DF7-82FD-B8FBDEDBC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D31AD9-A8AD-4793-B239-E68EF855D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E99B45-3639-4FC6-A642-D907E471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0EAFE1-0CD4-42DA-8C18-43A8C242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DB8D7D-8B47-4D1B-AA69-54B41A26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31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6235E-93E8-4265-A7A2-3D00224D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B7C9B1-A2E0-4C8C-92F4-463EDA0A5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706471-0EAB-4184-B514-9DE92057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DD5EBE-7B77-4127-B616-10EEE202F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12FC25-21A3-4C17-BCE3-02D538EF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71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63E15F-A9BE-4D8D-A228-5120FDEA1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BB8A39-1375-4988-B618-1DF3640A8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05A78F-0267-4C4C-A38E-8224CEC6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94A6D3-6BBA-4E6C-AE69-9ED7CDE7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0D5CA4-7B33-440E-B755-999D7E3A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587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1432460" y="6302667"/>
            <a:ext cx="759540" cy="555333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1981647" y="1208042"/>
            <a:ext cx="8546987" cy="5225211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2460" y="6563910"/>
            <a:ext cx="570147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14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98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661896" cy="1208438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81647" y="98162"/>
            <a:ext cx="9779211" cy="694428"/>
          </a:xfrm>
          <a:prstGeom prst="rect">
            <a:avLst/>
          </a:prstGeom>
        </p:spPr>
        <p:txBody>
          <a:bodyPr anchor="t"/>
          <a:lstStyle>
            <a:lvl1pPr>
              <a:buNone/>
              <a:defRPr sz="342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420">
                <a:latin typeface="Exo 2" pitchFamily="50" charset="0"/>
              </a:defRPr>
            </a:lvl2pPr>
            <a:lvl3pPr>
              <a:buNone/>
              <a:defRPr sz="3420">
                <a:latin typeface="Exo 2" pitchFamily="50" charset="0"/>
              </a:defRPr>
            </a:lvl3pPr>
            <a:lvl4pPr>
              <a:buNone/>
              <a:defRPr sz="3420">
                <a:latin typeface="Exo 2" pitchFamily="50" charset="0"/>
              </a:defRPr>
            </a:lvl4pPr>
            <a:lvl5pPr>
              <a:buNone/>
              <a:defRPr sz="342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7" y="150637"/>
            <a:ext cx="1217211" cy="4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4306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AA1F3-9109-4A3E-BF4A-DEC37F71D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FB3808-9E19-441D-8FDA-CDF6E6EB6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A51223-E042-408F-81B3-21A8C023A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FEECCC-3CCB-4AC1-838F-0199085F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A9741D-1EA4-4ECB-8CAE-8F65FD7D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670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3EE95-8295-464E-95D8-0A49EDD5A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6DC6CA-8A45-41FF-ADC9-522A523CD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2418FA-4D71-47BD-B960-8334B3B3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4BB16D-8DED-4B23-9A56-48E1A4C0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2800FA-4A14-4A6D-ABF9-C65F95F1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26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8A187-3EDF-4AD9-9A8D-383B7AFD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011CF6-794E-4AF9-B87C-B49203AA6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E966AF-02D4-41B3-9CE3-4429681D1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BDB62F-F726-441B-B1CF-FEBBEAB26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9259F2-F5F2-4671-B077-725A5306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90D573-43F9-44F3-82F6-E13A8EF7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16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A89BE-209A-4069-9F74-F5DA05BF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B27315-5A3F-43E1-9124-BBD368E0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63C286-1AE1-4622-93CE-873A5C590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29A487-BB68-441B-93EA-3E6EB5869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397CD4-1BC8-49BB-A40B-93FB36516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97A7B65-95F5-4384-910A-02E49965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0FE06F3-2EA1-43D4-B6B6-60A8BA10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37C94B8-2936-4ED8-BB58-7ED4EFA8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84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F090E-F3C2-4AF2-90C5-AEAC86D8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008EC3D-C0B3-4913-98F3-2AD878E3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5A4885A-7473-4F0F-9BFC-59941FBA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977B215-8A22-4AC6-8AA3-5F44F305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90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BCAC4FB-59B1-4DD4-B564-24FEB09C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161A1E-7A86-4EC7-A328-AEB7B3F1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41F93B-A497-49A5-A56E-375475B1B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52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3B785-109A-49DB-BEC0-31EF2CAE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22624F-59B2-4750-AF1B-2DE13B162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2543B5-C243-4C55-9F3E-74A923FE1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70BDB8-6245-4CE6-AAAC-AA3A008AA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DB2277-5123-44D6-B053-F153E540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25BDB9-F27B-4035-9830-C8578189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1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9436E-4633-45E1-A67E-822381B3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AEAF71-3BCA-4067-A307-83ABE1F56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C52416-D25C-4AB5-8675-0E6EC6EB9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DBD189-DFCF-4A97-B67A-AE9072A9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D275-DC3E-472D-8530-21908099632B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54D931-72CF-466E-ADD6-6A07F4D5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C3BE10-FDAD-4FD1-AADB-D40996DB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40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ADB4FB-CDC6-4373-9CE9-3824F431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C5CD6C-DFC9-4AAE-9E20-59CD4F871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15F7B8-00E8-4842-984B-09487CE6C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6D275-DC3E-472D-8530-21908099632B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0AFE1C-2542-4C26-BF72-B114118E8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5166B1-2437-46B8-B786-825A8B8D6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FB17F-D005-43F4-9197-3E60886CB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87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D9B8F81-F26F-4DF4-948B-0064BA687982}"/>
              </a:ext>
            </a:extLst>
          </p:cNvPr>
          <p:cNvGrpSpPr/>
          <p:nvPr/>
        </p:nvGrpSpPr>
        <p:grpSpPr>
          <a:xfrm>
            <a:off x="8471293" y="872459"/>
            <a:ext cx="2662705" cy="2267885"/>
            <a:chOff x="8282609" y="872459"/>
            <a:chExt cx="2662705" cy="2267885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F23BCDB-84FC-471E-BEC5-21B62A878667}"/>
                </a:ext>
              </a:extLst>
            </p:cNvPr>
            <p:cNvSpPr/>
            <p:nvPr/>
          </p:nvSpPr>
          <p:spPr>
            <a:xfrm>
              <a:off x="8282609" y="872459"/>
              <a:ext cx="2662705" cy="226788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3698E19C-7A7E-4669-95DA-25448CF80FF1}"/>
                </a:ext>
              </a:extLst>
            </p:cNvPr>
            <p:cNvSpPr txBox="1"/>
            <p:nvPr/>
          </p:nvSpPr>
          <p:spPr>
            <a:xfrm>
              <a:off x="8562517" y="1283126"/>
              <a:ext cx="2102887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b="1" dirty="0">
                  <a:latin typeface="Arial" panose="020B0604020202020204" pitchFamily="34" charset="0"/>
                  <a:cs typeface="Arial" panose="020B0604020202020204" pitchFamily="34" charset="0"/>
                </a:rPr>
                <a:t>ClientSide WEB </a:t>
              </a:r>
            </a:p>
            <a:p>
              <a:pPr lvl="0" algn="ctr">
                <a:defRPr/>
              </a:pPr>
              <a:r>
                <a:rPr lang="pt-BR" b="1" dirty="0">
                  <a:latin typeface="Arial" panose="020B0604020202020204" pitchFamily="34" charset="0"/>
                  <a:cs typeface="Arial" panose="020B0604020202020204" pitchFamily="34" charset="0"/>
                </a:rPr>
                <a:t>[Container: JS]</a:t>
              </a:r>
            </a:p>
            <a:p>
              <a:pPr lvl="0" algn="ctr">
                <a:defRPr/>
              </a:pPr>
              <a:endParaRPr lang="pt-B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algn="ctr">
                <a:defRPr/>
              </a:pPr>
              <a:endParaRPr lang="pt-B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algn="ctr">
                <a:defRPr/>
              </a:pPr>
              <a:r>
                <a:rPr lang="pt-BR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Relatórios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FEE638-3AF0-419B-8824-D42DCF0B25E3}"/>
              </a:ext>
            </a:extLst>
          </p:cNvPr>
          <p:cNvGrpSpPr/>
          <p:nvPr/>
        </p:nvGrpSpPr>
        <p:grpSpPr>
          <a:xfrm>
            <a:off x="3207380" y="1044597"/>
            <a:ext cx="3505479" cy="2267885"/>
            <a:chOff x="797982" y="898546"/>
            <a:chExt cx="3505479" cy="2267885"/>
          </a:xfrm>
        </p:grpSpPr>
        <p:sp>
          <p:nvSpPr>
            <p:cNvPr id="3" name="Fluxograma: Disco Magnético 2">
              <a:extLst>
                <a:ext uri="{FF2B5EF4-FFF2-40B4-BE49-F238E27FC236}">
                  <a16:creationId xmlns:a16="http://schemas.microsoft.com/office/drawing/2014/main" id="{ADE1E30C-80D5-48A8-B5F4-07799BDD46B9}"/>
                </a:ext>
              </a:extLst>
            </p:cNvPr>
            <p:cNvSpPr/>
            <p:nvPr/>
          </p:nvSpPr>
          <p:spPr>
            <a:xfrm>
              <a:off x="869150" y="898546"/>
              <a:ext cx="3363144" cy="2267885"/>
            </a:xfrm>
            <a:prstGeom prst="flowChartMagneticDisk">
              <a:avLst/>
            </a:prstGeom>
            <a:solidFill>
              <a:srgbClr val="53CC89"/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7C4DA255-D150-4BBE-8059-16B707976367}"/>
                </a:ext>
              </a:extLst>
            </p:cNvPr>
            <p:cNvSpPr txBox="1"/>
            <p:nvPr/>
          </p:nvSpPr>
          <p:spPr>
            <a:xfrm>
              <a:off x="797982" y="1786899"/>
              <a:ext cx="3505479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Database</a:t>
              </a:r>
              <a:endParaRPr lang="pt-BR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defRPr/>
              </a:pPr>
              <a:r>
                <a:rPr lang="pt-BR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[Container: SQL Server – Azure]</a:t>
              </a:r>
            </a:p>
            <a:p>
              <a:pPr algn="ctr">
                <a:defRPr/>
              </a:pPr>
              <a:r>
                <a:rPr lang="pt-BR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Base de dados do nosso sistema</a:t>
              </a:r>
              <a:endParaRPr lang="pt-B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7EA32571-72D4-4A7D-ACC0-65957B05768C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6130875" y="3233983"/>
            <a:ext cx="0" cy="77622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91F2D8-9094-46D9-9046-BFF16E915F1E}"/>
              </a:ext>
            </a:extLst>
          </p:cNvPr>
          <p:cNvCxnSpPr>
            <a:cxnSpLocks/>
          </p:cNvCxnSpPr>
          <p:nvPr/>
        </p:nvCxnSpPr>
        <p:spPr>
          <a:xfrm>
            <a:off x="3733212" y="5172282"/>
            <a:ext cx="1009896" cy="0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A7D7CCAD-2CD7-4A1F-AFAA-AD7722C96057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7512525" y="5131275"/>
            <a:ext cx="1011344" cy="2165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9F4213DE-C61C-484B-8939-195120732759}"/>
              </a:ext>
            </a:extLst>
          </p:cNvPr>
          <p:cNvCxnSpPr>
            <a:cxnSpLocks/>
          </p:cNvCxnSpPr>
          <p:nvPr/>
        </p:nvCxnSpPr>
        <p:spPr>
          <a:xfrm>
            <a:off x="9855221" y="3140344"/>
            <a:ext cx="0" cy="79766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A520E92E-4BDC-4CC5-BD9B-3470F4236BF6}"/>
              </a:ext>
            </a:extLst>
          </p:cNvPr>
          <p:cNvSpPr txBox="1"/>
          <p:nvPr/>
        </p:nvSpPr>
        <p:spPr>
          <a:xfrm>
            <a:off x="162025" y="109257"/>
            <a:ext cx="5803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Visão macro do Software Alpha: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D0D8F41-F184-4435-90D0-C68523069141}"/>
              </a:ext>
            </a:extLst>
          </p:cNvPr>
          <p:cNvGrpSpPr/>
          <p:nvPr/>
        </p:nvGrpSpPr>
        <p:grpSpPr>
          <a:xfrm>
            <a:off x="4743108" y="4010212"/>
            <a:ext cx="2756629" cy="2267885"/>
            <a:chOff x="4089960" y="4184380"/>
            <a:chExt cx="2756629" cy="2267885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5ACA0E2-66BA-4DBE-87BC-E43C296CF96F}"/>
                </a:ext>
              </a:extLst>
            </p:cNvPr>
            <p:cNvSpPr txBox="1"/>
            <p:nvPr/>
          </p:nvSpPr>
          <p:spPr>
            <a:xfrm>
              <a:off x="4089960" y="4428280"/>
              <a:ext cx="2756629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b="1" dirty="0">
                  <a:latin typeface="Arial" panose="020B0604020202020204" pitchFamily="34" charset="0"/>
                  <a:cs typeface="Arial" panose="020B0604020202020204" pitchFamily="34" charset="0"/>
                </a:rPr>
                <a:t>Server </a:t>
              </a:r>
              <a:r>
                <a:rPr lang="pt-BR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Side</a:t>
              </a:r>
              <a:r>
                <a:rPr lang="pt-BR" b="1" dirty="0">
                  <a:latin typeface="Arial" panose="020B0604020202020204" pitchFamily="34" charset="0"/>
                  <a:cs typeface="Arial" panose="020B0604020202020204" pitchFamily="34" charset="0"/>
                </a:rPr>
                <a:t> Web </a:t>
              </a:r>
              <a:r>
                <a:rPr lang="pt-BR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Application</a:t>
              </a:r>
              <a:endParaRPr lang="pt-B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defRPr/>
              </a:pPr>
              <a:r>
                <a:rPr lang="pt-BR" b="1" dirty="0">
                  <a:latin typeface="Arial" panose="020B0604020202020204" pitchFamily="34" charset="0"/>
                  <a:cs typeface="Arial" panose="020B0604020202020204" pitchFamily="34" charset="0"/>
                </a:rPr>
                <a:t>[Container: SpringBoot</a:t>
              </a:r>
            </a:p>
            <a:p>
              <a:pPr algn="ctr">
                <a:defRPr/>
              </a:pPr>
              <a:endParaRPr lang="pt-B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defRPr/>
              </a:pPr>
              <a:endParaRPr lang="pt-B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defRPr/>
              </a:pPr>
              <a:r>
                <a:rPr lang="pt-BR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BackEnd da aplicação</a:t>
              </a:r>
            </a:p>
          </p:txBody>
        </p:sp>
        <p:sp>
          <p:nvSpPr>
            <p:cNvPr id="32" name="Retângulo 17">
              <a:extLst>
                <a:ext uri="{FF2B5EF4-FFF2-40B4-BE49-F238E27FC236}">
                  <a16:creationId xmlns:a16="http://schemas.microsoft.com/office/drawing/2014/main" id="{0DCDE734-B986-45E6-90BE-526F51F13DA2}"/>
                </a:ext>
              </a:extLst>
            </p:cNvPr>
            <p:cNvSpPr/>
            <p:nvPr/>
          </p:nvSpPr>
          <p:spPr>
            <a:xfrm>
              <a:off x="4146374" y="4184380"/>
              <a:ext cx="2662705" cy="226788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7C5025-D522-43DE-9A03-F7495FAD416A}"/>
              </a:ext>
            </a:extLst>
          </p:cNvPr>
          <p:cNvGrpSpPr/>
          <p:nvPr/>
        </p:nvGrpSpPr>
        <p:grpSpPr>
          <a:xfrm>
            <a:off x="992446" y="4020134"/>
            <a:ext cx="2818828" cy="2267885"/>
            <a:chOff x="339298" y="4020134"/>
            <a:chExt cx="2818828" cy="2267885"/>
          </a:xfrm>
        </p:grpSpPr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F4283117-DB81-491B-A282-05C75A5EAA1D}"/>
                </a:ext>
              </a:extLst>
            </p:cNvPr>
            <p:cNvSpPr txBox="1"/>
            <p:nvPr/>
          </p:nvSpPr>
          <p:spPr>
            <a:xfrm>
              <a:off x="339298" y="4710617"/>
              <a:ext cx="2818828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ClientSide</a:t>
              </a:r>
              <a:r>
                <a:rPr lang="pt-BR" b="1" dirty="0">
                  <a:latin typeface="Arial" panose="020B0604020202020204" pitchFamily="34" charset="0"/>
                  <a:cs typeface="Arial" panose="020B0604020202020204" pitchFamily="34" charset="0"/>
                </a:rPr>
                <a:t> Web</a:t>
              </a:r>
            </a:p>
            <a:p>
              <a:pPr algn="ctr"/>
              <a:r>
                <a:rPr lang="pt-BR" b="1" dirty="0">
                  <a:latin typeface="Arial" panose="020B0604020202020204" pitchFamily="34" charset="0"/>
                  <a:cs typeface="Arial" panose="020B0604020202020204" pitchFamily="34" charset="0"/>
                </a:rPr>
                <a:t>[Container: JS + </a:t>
              </a:r>
              <a:r>
                <a:rPr lang="pt-BR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React</a:t>
              </a:r>
              <a:r>
                <a:rPr lang="pt-BR" b="1" dirty="0"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</a:p>
            <a:p>
              <a:pPr algn="ctr"/>
              <a:r>
                <a:rPr lang="pt-BR" b="1" dirty="0">
                  <a:latin typeface="Arial" panose="020B0604020202020204" pitchFamily="34" charset="0"/>
                  <a:cs typeface="Arial" panose="020B0604020202020204" pitchFamily="34" charset="0"/>
                </a:rPr>
                <a:t>Site Institucional</a:t>
              </a:r>
            </a:p>
          </p:txBody>
        </p:sp>
        <p:sp>
          <p:nvSpPr>
            <p:cNvPr id="34" name="Retângulo 17">
              <a:extLst>
                <a:ext uri="{FF2B5EF4-FFF2-40B4-BE49-F238E27FC236}">
                  <a16:creationId xmlns:a16="http://schemas.microsoft.com/office/drawing/2014/main" id="{7F644465-DC3D-411F-B58F-C128BAAA02E2}"/>
                </a:ext>
              </a:extLst>
            </p:cNvPr>
            <p:cNvSpPr/>
            <p:nvPr/>
          </p:nvSpPr>
          <p:spPr>
            <a:xfrm>
              <a:off x="417359" y="4020134"/>
              <a:ext cx="2662705" cy="226788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4A7A1B4-D8DB-42BA-BDD1-6C57D7698CDF}"/>
              </a:ext>
            </a:extLst>
          </p:cNvPr>
          <p:cNvGrpSpPr/>
          <p:nvPr/>
        </p:nvGrpSpPr>
        <p:grpSpPr>
          <a:xfrm>
            <a:off x="8523869" y="4018988"/>
            <a:ext cx="2662705" cy="2267885"/>
            <a:chOff x="7885235" y="4149616"/>
            <a:chExt cx="2662705" cy="2267885"/>
          </a:xfrm>
        </p:grpSpPr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F1A89008-6300-4953-BF19-FEA3A70C2568}"/>
                </a:ext>
              </a:extLst>
            </p:cNvPr>
            <p:cNvSpPr txBox="1"/>
            <p:nvPr/>
          </p:nvSpPr>
          <p:spPr>
            <a:xfrm>
              <a:off x="8029419" y="4443295"/>
              <a:ext cx="2376264" cy="17235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b="1" dirty="0">
                  <a:latin typeface="Arial" panose="020B0604020202020204" pitchFamily="34" charset="0"/>
                  <a:cs typeface="Arial" panose="020B0604020202020204" pitchFamily="34" charset="0"/>
                </a:rPr>
                <a:t>Server </a:t>
              </a:r>
              <a:r>
                <a:rPr lang="pt-BR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Side</a:t>
              </a:r>
              <a:r>
                <a:rPr lang="pt-BR" b="1" dirty="0">
                  <a:latin typeface="Arial" panose="020B0604020202020204" pitchFamily="34" charset="0"/>
                  <a:cs typeface="Arial" panose="020B0604020202020204" pitchFamily="34" charset="0"/>
                </a:rPr>
                <a:t> Web App </a:t>
              </a:r>
            </a:p>
            <a:p>
              <a:pPr lvl="0" algn="ctr">
                <a:defRPr/>
              </a:pPr>
              <a:r>
                <a:rPr lang="pt-BR" b="1" dirty="0">
                  <a:latin typeface="Arial" panose="020B0604020202020204" pitchFamily="34" charset="0"/>
                  <a:cs typeface="Arial" panose="020B0604020202020204" pitchFamily="34" charset="0"/>
                </a:rPr>
                <a:t>[Container:JS]</a:t>
              </a:r>
            </a:p>
            <a:p>
              <a:pPr lvl="0" algn="ctr">
                <a:defRPr/>
              </a:pPr>
              <a:endParaRPr lang="pt-B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algn="ctr">
                <a:defRPr/>
              </a:pPr>
              <a:endParaRPr lang="pt-B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algn="ctr">
                <a:defRPr/>
              </a:pPr>
              <a:r>
                <a:rPr lang="pt-BR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Dashboard</a:t>
              </a:r>
            </a:p>
          </p:txBody>
        </p:sp>
        <p:sp>
          <p:nvSpPr>
            <p:cNvPr id="36" name="Retângulo 17">
              <a:extLst>
                <a:ext uri="{FF2B5EF4-FFF2-40B4-BE49-F238E27FC236}">
                  <a16:creationId xmlns:a16="http://schemas.microsoft.com/office/drawing/2014/main" id="{3E7F2D73-DB11-40D5-BCD0-760FBADD1CD8}"/>
                </a:ext>
              </a:extLst>
            </p:cNvPr>
            <p:cNvSpPr/>
            <p:nvPr/>
          </p:nvSpPr>
          <p:spPr>
            <a:xfrm>
              <a:off x="7885235" y="4149616"/>
              <a:ext cx="2662705" cy="226788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56" name="Retângulo 17">
            <a:extLst>
              <a:ext uri="{FF2B5EF4-FFF2-40B4-BE49-F238E27FC236}">
                <a16:creationId xmlns:a16="http://schemas.microsoft.com/office/drawing/2014/main" id="{EC9A4E3A-D8DB-4089-85C5-6CE36FFB609D}"/>
              </a:ext>
            </a:extLst>
          </p:cNvPr>
          <p:cNvSpPr/>
          <p:nvPr/>
        </p:nvSpPr>
        <p:spPr>
          <a:xfrm>
            <a:off x="8457129" y="877717"/>
            <a:ext cx="2662705" cy="22678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1" name="Retângulo 17">
            <a:extLst>
              <a:ext uri="{FF2B5EF4-FFF2-40B4-BE49-F238E27FC236}">
                <a16:creationId xmlns:a16="http://schemas.microsoft.com/office/drawing/2014/main" id="{B23A2527-8896-43F8-89B1-C3677F8F54E9}"/>
              </a:ext>
            </a:extLst>
          </p:cNvPr>
          <p:cNvSpPr/>
          <p:nvPr/>
        </p:nvSpPr>
        <p:spPr>
          <a:xfrm>
            <a:off x="1056271" y="4038339"/>
            <a:ext cx="2662705" cy="22678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3" name="Retângulo 17">
            <a:extLst>
              <a:ext uri="{FF2B5EF4-FFF2-40B4-BE49-F238E27FC236}">
                <a16:creationId xmlns:a16="http://schemas.microsoft.com/office/drawing/2014/main" id="{5D5E6ACA-EB0A-4C0A-AD85-C034DE8CA42A}"/>
              </a:ext>
            </a:extLst>
          </p:cNvPr>
          <p:cNvSpPr/>
          <p:nvPr/>
        </p:nvSpPr>
        <p:spPr>
          <a:xfrm>
            <a:off x="8537031" y="4008160"/>
            <a:ext cx="2662705" cy="22678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4" name="Retângulo 17">
            <a:extLst>
              <a:ext uri="{FF2B5EF4-FFF2-40B4-BE49-F238E27FC236}">
                <a16:creationId xmlns:a16="http://schemas.microsoft.com/office/drawing/2014/main" id="{E67DC565-59C9-4BE3-B2EF-E6E74B76804E}"/>
              </a:ext>
            </a:extLst>
          </p:cNvPr>
          <p:cNvSpPr/>
          <p:nvPr/>
        </p:nvSpPr>
        <p:spPr>
          <a:xfrm>
            <a:off x="4790070" y="3997332"/>
            <a:ext cx="2662705" cy="22678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985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27CFFAF2-0583-4880-9A0E-804E38F4A188}"/>
              </a:ext>
            </a:extLst>
          </p:cNvPr>
          <p:cNvSpPr txBox="1"/>
          <p:nvPr/>
        </p:nvSpPr>
        <p:spPr>
          <a:xfrm>
            <a:off x="218351" y="261482"/>
            <a:ext cx="10352780" cy="615563"/>
          </a:xfrm>
          <a:prstGeom prst="rect">
            <a:avLst/>
          </a:prstGeom>
        </p:spPr>
        <p:txBody>
          <a:bodyPr vert="horz" lIns="91435" tIns="45717" rIns="91435" bIns="45717" rtlCol="0" anchor="ctr">
            <a:normAutofit fontScale="92500" lnSpcReduction="10000"/>
          </a:bodyPr>
          <a:lstStyle/>
          <a:p>
            <a:r>
              <a:rPr lang="pt-BR" sz="4000" b="1" dirty="0"/>
              <a:t>Visão micro - </a:t>
            </a:r>
            <a:r>
              <a:rPr lang="pt-BR" sz="4000" b="1" dirty="0" err="1"/>
              <a:t>DataBase</a:t>
            </a:r>
            <a:endParaRPr lang="pt-BR" sz="4000" b="1" dirty="0"/>
          </a:p>
        </p:txBody>
      </p:sp>
      <p:grpSp>
        <p:nvGrpSpPr>
          <p:cNvPr id="4" name="Group 15">
            <a:extLst>
              <a:ext uri="{FF2B5EF4-FFF2-40B4-BE49-F238E27FC236}">
                <a16:creationId xmlns:a16="http://schemas.microsoft.com/office/drawing/2014/main" id="{7EA750B9-3348-4962-804D-E688E0154408}"/>
              </a:ext>
            </a:extLst>
          </p:cNvPr>
          <p:cNvGrpSpPr/>
          <p:nvPr/>
        </p:nvGrpSpPr>
        <p:grpSpPr>
          <a:xfrm>
            <a:off x="7441273" y="2691429"/>
            <a:ext cx="3617489" cy="2069665"/>
            <a:chOff x="797982" y="898546"/>
            <a:chExt cx="3505479" cy="2267885"/>
          </a:xfrm>
        </p:grpSpPr>
        <p:sp>
          <p:nvSpPr>
            <p:cNvPr id="6" name="Fluxograma: Disco Magnético 5">
              <a:extLst>
                <a:ext uri="{FF2B5EF4-FFF2-40B4-BE49-F238E27FC236}">
                  <a16:creationId xmlns:a16="http://schemas.microsoft.com/office/drawing/2014/main" id="{01C0661D-942B-4FF4-B5C6-77C3C44AE8E5}"/>
                </a:ext>
              </a:extLst>
            </p:cNvPr>
            <p:cNvSpPr/>
            <p:nvPr/>
          </p:nvSpPr>
          <p:spPr>
            <a:xfrm>
              <a:off x="869150" y="898546"/>
              <a:ext cx="3363144" cy="2267885"/>
            </a:xfrm>
            <a:prstGeom prst="flowChartMagneticDisk">
              <a:avLst/>
            </a:prstGeom>
            <a:solidFill>
              <a:srgbClr val="53CC89"/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BEA2F586-B13E-4604-BCF1-228B1CDAC45B}"/>
                </a:ext>
              </a:extLst>
            </p:cNvPr>
            <p:cNvSpPr txBox="1"/>
            <p:nvPr/>
          </p:nvSpPr>
          <p:spPr>
            <a:xfrm>
              <a:off x="797982" y="1786899"/>
              <a:ext cx="3505479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b="1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Database</a:t>
              </a: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  <a:p>
              <a:pPr algn="ctr">
                <a:defRPr/>
              </a:pP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[Container: SQL Server – Azure]</a:t>
              </a:r>
            </a:p>
            <a:p>
              <a:pPr algn="ctr">
                <a:defRPr/>
              </a:pP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Base de dados do nosso sistema</a:t>
              </a:r>
              <a:endPara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7FD13977-E585-42C5-89D3-428C805459CD}"/>
              </a:ext>
            </a:extLst>
          </p:cNvPr>
          <p:cNvSpPr/>
          <p:nvPr/>
        </p:nvSpPr>
        <p:spPr>
          <a:xfrm>
            <a:off x="6997148" y="877045"/>
            <a:ext cx="4505740" cy="5698435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8B94316-6E5E-4B68-95D0-7762A68BEEA8}"/>
              </a:ext>
            </a:extLst>
          </p:cNvPr>
          <p:cNvCxnSpPr>
            <a:cxnSpLocks/>
          </p:cNvCxnSpPr>
          <p:nvPr/>
        </p:nvCxnSpPr>
        <p:spPr>
          <a:xfrm>
            <a:off x="3869384" y="3429000"/>
            <a:ext cx="3127764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tângulo 17">
            <a:extLst>
              <a:ext uri="{FF2B5EF4-FFF2-40B4-BE49-F238E27FC236}">
                <a16:creationId xmlns:a16="http://schemas.microsoft.com/office/drawing/2014/main" id="{49ED1407-66F5-4D59-921C-483FC47DC892}"/>
              </a:ext>
            </a:extLst>
          </p:cNvPr>
          <p:cNvSpPr/>
          <p:nvPr/>
        </p:nvSpPr>
        <p:spPr>
          <a:xfrm>
            <a:off x="1050556" y="2319130"/>
            <a:ext cx="2818828" cy="244196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etângulo 17">
            <a:extLst>
              <a:ext uri="{FF2B5EF4-FFF2-40B4-BE49-F238E27FC236}">
                <a16:creationId xmlns:a16="http://schemas.microsoft.com/office/drawing/2014/main" id="{01504532-92A3-4EA5-B64F-FC38A7DD74FB}"/>
              </a:ext>
            </a:extLst>
          </p:cNvPr>
          <p:cNvSpPr/>
          <p:nvPr/>
        </p:nvSpPr>
        <p:spPr>
          <a:xfrm>
            <a:off x="1133237" y="2420112"/>
            <a:ext cx="2662705" cy="221596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896B452-93A9-46C9-ADA9-E566D7DE4DA2}"/>
              </a:ext>
            </a:extLst>
          </p:cNvPr>
          <p:cNvSpPr txBox="1"/>
          <p:nvPr/>
        </p:nvSpPr>
        <p:spPr>
          <a:xfrm>
            <a:off x="977114" y="3244334"/>
            <a:ext cx="2818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Aplicação Web</a:t>
            </a:r>
          </a:p>
        </p:txBody>
      </p:sp>
    </p:spTree>
    <p:extLst>
      <p:ext uri="{BB962C8B-B14F-4D97-AF65-F5344CB8AC3E}">
        <p14:creationId xmlns:p14="http://schemas.microsoft.com/office/powerpoint/2010/main" val="265926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tângulo 52">
            <a:extLst>
              <a:ext uri="{FF2B5EF4-FFF2-40B4-BE49-F238E27FC236}">
                <a16:creationId xmlns:a16="http://schemas.microsoft.com/office/drawing/2014/main" id="{16DDFFCA-5C76-4359-B535-402AA22D0502}"/>
              </a:ext>
            </a:extLst>
          </p:cNvPr>
          <p:cNvSpPr/>
          <p:nvPr/>
        </p:nvSpPr>
        <p:spPr>
          <a:xfrm>
            <a:off x="10839273" y="5834789"/>
            <a:ext cx="2137761" cy="1378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66BCABA-1955-4CED-8280-3CEBFD00BA1C}"/>
              </a:ext>
            </a:extLst>
          </p:cNvPr>
          <p:cNvSpPr/>
          <p:nvPr/>
        </p:nvSpPr>
        <p:spPr>
          <a:xfrm>
            <a:off x="0" y="0"/>
            <a:ext cx="2137761" cy="1378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468809" y="6563746"/>
            <a:ext cx="570147" cy="194349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798" dirty="0"/>
          </a:p>
        </p:txBody>
      </p:sp>
      <p:sp>
        <p:nvSpPr>
          <p:cNvPr id="51" name="Retângulo 20">
            <a:extLst>
              <a:ext uri="{FF2B5EF4-FFF2-40B4-BE49-F238E27FC236}">
                <a16:creationId xmlns:a16="http://schemas.microsoft.com/office/drawing/2014/main" id="{C877E0B3-9872-4C79-B0A1-9E532C3D8EE5}"/>
              </a:ext>
            </a:extLst>
          </p:cNvPr>
          <p:cNvSpPr/>
          <p:nvPr/>
        </p:nvSpPr>
        <p:spPr>
          <a:xfrm>
            <a:off x="6682939" y="5375626"/>
            <a:ext cx="2327633" cy="538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Login e cadastro para os  Clientes</a:t>
            </a:r>
            <a:endParaRPr lang="pt-BR" sz="1088" dirty="0">
              <a:solidFill>
                <a:prstClr val="white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38F3B08-1E8C-4972-8DB7-03949D64229F}"/>
              </a:ext>
            </a:extLst>
          </p:cNvPr>
          <p:cNvSpPr txBox="1"/>
          <p:nvPr/>
        </p:nvSpPr>
        <p:spPr>
          <a:xfrm>
            <a:off x="157048" y="275228"/>
            <a:ext cx="10352780" cy="615563"/>
          </a:xfrm>
          <a:prstGeom prst="rect">
            <a:avLst/>
          </a:prstGeom>
        </p:spPr>
        <p:txBody>
          <a:bodyPr vert="horz" lIns="91435" tIns="45717" rIns="91435" bIns="45717" rtlCol="0" anchor="ctr">
            <a:normAutofit fontScale="92500" lnSpcReduction="10000"/>
          </a:bodyPr>
          <a:lstStyle/>
          <a:p>
            <a:r>
              <a:rPr lang="pt-BR" sz="4000" b="1" dirty="0"/>
              <a:t>Visão micro - </a:t>
            </a:r>
            <a:r>
              <a:rPr lang="pt-BR" sz="4000" b="1" dirty="0" err="1"/>
              <a:t>ClientSideWeb</a:t>
            </a:r>
            <a:endParaRPr lang="pt-BR" sz="4000" b="1" dirty="0"/>
          </a:p>
        </p:txBody>
      </p:sp>
      <p:grpSp>
        <p:nvGrpSpPr>
          <p:cNvPr id="24" name="Group 15">
            <a:extLst>
              <a:ext uri="{FF2B5EF4-FFF2-40B4-BE49-F238E27FC236}">
                <a16:creationId xmlns:a16="http://schemas.microsoft.com/office/drawing/2014/main" id="{DB1B390B-30D3-4E30-A46D-F714FF697CAE}"/>
              </a:ext>
            </a:extLst>
          </p:cNvPr>
          <p:cNvGrpSpPr/>
          <p:nvPr/>
        </p:nvGrpSpPr>
        <p:grpSpPr>
          <a:xfrm>
            <a:off x="6892339" y="727231"/>
            <a:ext cx="3617489" cy="2069665"/>
            <a:chOff x="797982" y="898546"/>
            <a:chExt cx="3505479" cy="2267885"/>
          </a:xfrm>
        </p:grpSpPr>
        <p:sp>
          <p:nvSpPr>
            <p:cNvPr id="25" name="Fluxograma: Disco Magnético 24">
              <a:extLst>
                <a:ext uri="{FF2B5EF4-FFF2-40B4-BE49-F238E27FC236}">
                  <a16:creationId xmlns:a16="http://schemas.microsoft.com/office/drawing/2014/main" id="{4A076189-EBF4-4FB7-8279-0929A9158BD0}"/>
                </a:ext>
              </a:extLst>
            </p:cNvPr>
            <p:cNvSpPr/>
            <p:nvPr/>
          </p:nvSpPr>
          <p:spPr>
            <a:xfrm>
              <a:off x="869150" y="898546"/>
              <a:ext cx="3363144" cy="2267885"/>
            </a:xfrm>
            <a:prstGeom prst="flowChartMagneticDisk">
              <a:avLst/>
            </a:prstGeom>
            <a:solidFill>
              <a:srgbClr val="53CC89"/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83E2486F-1DF2-424D-B3D8-2B6D382ABACA}"/>
                </a:ext>
              </a:extLst>
            </p:cNvPr>
            <p:cNvSpPr txBox="1"/>
            <p:nvPr/>
          </p:nvSpPr>
          <p:spPr>
            <a:xfrm>
              <a:off x="797982" y="1786899"/>
              <a:ext cx="3505479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b="1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Database</a:t>
              </a: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  <a:p>
              <a:pPr algn="ctr">
                <a:defRPr/>
              </a:pP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[Container: SQL Server – Azure]</a:t>
              </a:r>
            </a:p>
            <a:p>
              <a:pPr algn="ctr">
                <a:defRPr/>
              </a:pP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Base de dados do nosso sistema</a:t>
              </a:r>
              <a:endPara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0">
            <a:extLst>
              <a:ext uri="{FF2B5EF4-FFF2-40B4-BE49-F238E27FC236}">
                <a16:creationId xmlns:a16="http://schemas.microsoft.com/office/drawing/2014/main" id="{F7390585-8EBE-4637-B3A4-C623C0BB4BC9}"/>
              </a:ext>
            </a:extLst>
          </p:cNvPr>
          <p:cNvGrpSpPr/>
          <p:nvPr/>
        </p:nvGrpSpPr>
        <p:grpSpPr>
          <a:xfrm>
            <a:off x="1956681" y="4287470"/>
            <a:ext cx="2480791" cy="1816275"/>
            <a:chOff x="339297" y="4020134"/>
            <a:chExt cx="2818828" cy="2267885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B6C05E7E-7595-46A2-9FB4-04567C97680D}"/>
                </a:ext>
              </a:extLst>
            </p:cNvPr>
            <p:cNvSpPr txBox="1"/>
            <p:nvPr/>
          </p:nvSpPr>
          <p:spPr>
            <a:xfrm>
              <a:off x="339297" y="4324679"/>
              <a:ext cx="2818828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b="1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ClientSide</a:t>
              </a:r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Web</a:t>
              </a:r>
            </a:p>
            <a:p>
              <a:pPr algn="ctr"/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[Container: JS + </a:t>
              </a:r>
              <a:r>
                <a:rPr lang="pt-BR" b="1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React</a:t>
              </a:r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</a:p>
            <a:p>
              <a:pPr algn="ctr"/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Site Institucional</a:t>
              </a:r>
            </a:p>
          </p:txBody>
        </p:sp>
        <p:sp>
          <p:nvSpPr>
            <p:cNvPr id="29" name="Retângulo 17">
              <a:extLst>
                <a:ext uri="{FF2B5EF4-FFF2-40B4-BE49-F238E27FC236}">
                  <a16:creationId xmlns:a16="http://schemas.microsoft.com/office/drawing/2014/main" id="{B3B6B936-0723-4CF4-B2A1-5A4F1E164400}"/>
                </a:ext>
              </a:extLst>
            </p:cNvPr>
            <p:cNvSpPr/>
            <p:nvPr/>
          </p:nvSpPr>
          <p:spPr>
            <a:xfrm>
              <a:off x="417359" y="4020134"/>
              <a:ext cx="2662705" cy="226788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30" name="Group 19">
            <a:extLst>
              <a:ext uri="{FF2B5EF4-FFF2-40B4-BE49-F238E27FC236}">
                <a16:creationId xmlns:a16="http://schemas.microsoft.com/office/drawing/2014/main" id="{F2B7AD7E-435D-4096-9C0E-5DA60D70CF68}"/>
              </a:ext>
            </a:extLst>
          </p:cNvPr>
          <p:cNvGrpSpPr/>
          <p:nvPr/>
        </p:nvGrpSpPr>
        <p:grpSpPr>
          <a:xfrm>
            <a:off x="7322768" y="4256017"/>
            <a:ext cx="2756629" cy="2267885"/>
            <a:chOff x="4089960" y="4184380"/>
            <a:chExt cx="2756629" cy="2267885"/>
          </a:xfrm>
        </p:grpSpPr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781A027-B3AB-4B27-8D42-ADA34054EC36}"/>
                </a:ext>
              </a:extLst>
            </p:cNvPr>
            <p:cNvSpPr txBox="1"/>
            <p:nvPr/>
          </p:nvSpPr>
          <p:spPr>
            <a:xfrm>
              <a:off x="4089960" y="4428280"/>
              <a:ext cx="2756629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 </a:t>
              </a:r>
              <a:r>
                <a:rPr lang="pt-BR" b="1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Side</a:t>
              </a:r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Web </a:t>
              </a:r>
              <a:r>
                <a:rPr lang="pt-BR" b="1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Application</a:t>
              </a:r>
              <a:endPara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defRPr/>
              </a:pPr>
              <a:r>
                <a:rPr lang="pt-BR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[Container: SpringBoot</a:t>
              </a:r>
            </a:p>
            <a:p>
              <a:pPr algn="ctr">
                <a:defRPr/>
              </a:pPr>
              <a:endPara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defRPr/>
              </a:pPr>
              <a:endPara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defRPr/>
              </a:pPr>
              <a:r>
                <a:rPr lang="pt-BR" sz="18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BackEnd da aplicação</a:t>
              </a:r>
            </a:p>
          </p:txBody>
        </p:sp>
        <p:sp>
          <p:nvSpPr>
            <p:cNvPr id="32" name="Retângulo 17">
              <a:extLst>
                <a:ext uri="{FF2B5EF4-FFF2-40B4-BE49-F238E27FC236}">
                  <a16:creationId xmlns:a16="http://schemas.microsoft.com/office/drawing/2014/main" id="{390E7BD7-D71C-4BB2-A351-576F4D26DFC0}"/>
                </a:ext>
              </a:extLst>
            </p:cNvPr>
            <p:cNvSpPr/>
            <p:nvPr/>
          </p:nvSpPr>
          <p:spPr>
            <a:xfrm>
              <a:off x="4146374" y="4184380"/>
              <a:ext cx="2662705" cy="226788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19C0CEF2-87D6-445A-91A2-E4CAA673D303}"/>
              </a:ext>
            </a:extLst>
          </p:cNvPr>
          <p:cNvSpPr/>
          <p:nvPr/>
        </p:nvSpPr>
        <p:spPr>
          <a:xfrm>
            <a:off x="410818" y="3767203"/>
            <a:ext cx="11277600" cy="2990892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CC904E8-0FBA-4FB1-A6DE-7EF0751D0D5C}"/>
              </a:ext>
            </a:extLst>
          </p:cNvPr>
          <p:cNvCxnSpPr>
            <a:cxnSpLocks/>
          </p:cNvCxnSpPr>
          <p:nvPr/>
        </p:nvCxnSpPr>
        <p:spPr>
          <a:xfrm>
            <a:off x="4302708" y="5195608"/>
            <a:ext cx="30200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97A96E4-8608-4689-819C-18689A83AC3F}"/>
              </a:ext>
            </a:extLst>
          </p:cNvPr>
          <p:cNvCxnSpPr>
            <a:cxnSpLocks/>
            <a:stCxn id="49" idx="0"/>
            <a:endCxn id="25" idx="3"/>
          </p:cNvCxnSpPr>
          <p:nvPr/>
        </p:nvCxnSpPr>
        <p:spPr>
          <a:xfrm flipV="1">
            <a:off x="8701083" y="2796896"/>
            <a:ext cx="1" cy="13377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tângulo 17">
            <a:extLst>
              <a:ext uri="{FF2B5EF4-FFF2-40B4-BE49-F238E27FC236}">
                <a16:creationId xmlns:a16="http://schemas.microsoft.com/office/drawing/2014/main" id="{750E276D-8ADC-41AB-8F3D-66F6CAC76285}"/>
              </a:ext>
            </a:extLst>
          </p:cNvPr>
          <p:cNvSpPr/>
          <p:nvPr/>
        </p:nvSpPr>
        <p:spPr>
          <a:xfrm>
            <a:off x="1944395" y="4235748"/>
            <a:ext cx="2480791" cy="198022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9" name="Retângulo 17">
            <a:extLst>
              <a:ext uri="{FF2B5EF4-FFF2-40B4-BE49-F238E27FC236}">
                <a16:creationId xmlns:a16="http://schemas.microsoft.com/office/drawing/2014/main" id="{75E66FEE-1B9E-41BA-84A7-04707D0F878E}"/>
              </a:ext>
            </a:extLst>
          </p:cNvPr>
          <p:cNvSpPr/>
          <p:nvPr/>
        </p:nvSpPr>
        <p:spPr>
          <a:xfrm>
            <a:off x="7322768" y="4134678"/>
            <a:ext cx="2756629" cy="244809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502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tângulo 73">
            <a:extLst>
              <a:ext uri="{FF2B5EF4-FFF2-40B4-BE49-F238E27FC236}">
                <a16:creationId xmlns:a16="http://schemas.microsoft.com/office/drawing/2014/main" id="{17CCD28A-BEB6-4A75-A282-7DC1CAA51B78}"/>
              </a:ext>
            </a:extLst>
          </p:cNvPr>
          <p:cNvSpPr/>
          <p:nvPr/>
        </p:nvSpPr>
        <p:spPr>
          <a:xfrm>
            <a:off x="10455965" y="5754142"/>
            <a:ext cx="2137761" cy="1378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53FD746-36FE-4BAF-99B2-07A5069A249F}"/>
              </a:ext>
            </a:extLst>
          </p:cNvPr>
          <p:cNvSpPr/>
          <p:nvPr/>
        </p:nvSpPr>
        <p:spPr>
          <a:xfrm>
            <a:off x="0" y="0"/>
            <a:ext cx="2137761" cy="1378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468809" y="6563746"/>
            <a:ext cx="570147" cy="194349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4</a:t>
            </a:fld>
            <a:endParaRPr lang="pt-BR" sz="798" dirty="0"/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959212" y="2110865"/>
            <a:ext cx="2327633" cy="538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Armazena os dados das máquinas e dos cadastros.</a:t>
            </a:r>
            <a:endParaRPr lang="pt-BR" sz="1088" dirty="0">
              <a:solidFill>
                <a:prstClr val="white"/>
              </a:solidFill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CB040A9-A1B9-4F0B-8FF1-AE9DAEC3A922}"/>
              </a:ext>
            </a:extLst>
          </p:cNvPr>
          <p:cNvSpPr txBox="1"/>
          <p:nvPr/>
        </p:nvSpPr>
        <p:spPr>
          <a:xfrm>
            <a:off x="157048" y="275228"/>
            <a:ext cx="10352780" cy="615563"/>
          </a:xfrm>
          <a:prstGeom prst="rect">
            <a:avLst/>
          </a:prstGeom>
        </p:spPr>
        <p:txBody>
          <a:bodyPr vert="horz" lIns="91435" tIns="45717" rIns="91435" bIns="45717" rtlCol="0" anchor="ctr">
            <a:normAutofit fontScale="92500" lnSpcReduction="10000"/>
          </a:bodyPr>
          <a:lstStyle/>
          <a:p>
            <a:r>
              <a:rPr lang="pt-BR" sz="4000" b="1" dirty="0"/>
              <a:t>Visão micro – Server </a:t>
            </a:r>
            <a:r>
              <a:rPr lang="pt-BR" sz="4000" b="1" dirty="0" err="1"/>
              <a:t>Side</a:t>
            </a:r>
            <a:r>
              <a:rPr lang="pt-BR" sz="4000" b="1" dirty="0"/>
              <a:t> Web </a:t>
            </a:r>
            <a:r>
              <a:rPr lang="pt-BR" sz="4000" b="1" dirty="0" err="1"/>
              <a:t>Application</a:t>
            </a:r>
            <a:endParaRPr lang="pt-BR" sz="4000" b="1" dirty="0"/>
          </a:p>
        </p:txBody>
      </p:sp>
      <p:grpSp>
        <p:nvGrpSpPr>
          <p:cNvPr id="40" name="Group 15">
            <a:extLst>
              <a:ext uri="{FF2B5EF4-FFF2-40B4-BE49-F238E27FC236}">
                <a16:creationId xmlns:a16="http://schemas.microsoft.com/office/drawing/2014/main" id="{AA3596DF-16E8-4847-89F3-D8BB12ED36A6}"/>
              </a:ext>
            </a:extLst>
          </p:cNvPr>
          <p:cNvGrpSpPr/>
          <p:nvPr/>
        </p:nvGrpSpPr>
        <p:grpSpPr>
          <a:xfrm>
            <a:off x="4522390" y="1119161"/>
            <a:ext cx="3147219" cy="2465809"/>
            <a:chOff x="841115" y="898546"/>
            <a:chExt cx="3505479" cy="2267885"/>
          </a:xfrm>
        </p:grpSpPr>
        <p:sp>
          <p:nvSpPr>
            <p:cNvPr id="41" name="Fluxograma: Disco Magnético 40">
              <a:extLst>
                <a:ext uri="{FF2B5EF4-FFF2-40B4-BE49-F238E27FC236}">
                  <a16:creationId xmlns:a16="http://schemas.microsoft.com/office/drawing/2014/main" id="{DAF7CC91-5436-4D03-8080-E9177FDEF944}"/>
                </a:ext>
              </a:extLst>
            </p:cNvPr>
            <p:cNvSpPr/>
            <p:nvPr/>
          </p:nvSpPr>
          <p:spPr>
            <a:xfrm>
              <a:off x="869150" y="898546"/>
              <a:ext cx="3363144" cy="2267885"/>
            </a:xfrm>
            <a:prstGeom prst="flowChartMagneticDisk">
              <a:avLst/>
            </a:prstGeom>
            <a:solidFill>
              <a:srgbClr val="53CC89"/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02B2027-A2FA-4A47-A0E8-CB128F2E35F0}"/>
                </a:ext>
              </a:extLst>
            </p:cNvPr>
            <p:cNvSpPr txBox="1"/>
            <p:nvPr/>
          </p:nvSpPr>
          <p:spPr>
            <a:xfrm>
              <a:off x="841115" y="1791934"/>
              <a:ext cx="3505479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b="1" dirty="0" err="1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Database</a:t>
              </a: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  <a:p>
              <a:pPr algn="ctr">
                <a:defRPr/>
              </a:pP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[Container: SQL Server – Azure]</a:t>
              </a:r>
            </a:p>
            <a:p>
              <a:pPr algn="ctr">
                <a:defRPr/>
              </a:pPr>
              <a:r>
                <a:rPr lang="pt-BR" sz="16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Base de dados do nosso sistema</a:t>
              </a:r>
              <a:endParaRPr lang="pt-B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A3D3731-1098-446F-8B99-0C4C5E070B13}"/>
              </a:ext>
            </a:extLst>
          </p:cNvPr>
          <p:cNvGrpSpPr/>
          <p:nvPr/>
        </p:nvGrpSpPr>
        <p:grpSpPr>
          <a:xfrm>
            <a:off x="528895" y="4484809"/>
            <a:ext cx="6115878" cy="1828602"/>
            <a:chOff x="164947" y="4508838"/>
            <a:chExt cx="6115878" cy="1828602"/>
          </a:xfrm>
        </p:grpSpPr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52F8A0F4-102C-46F3-9275-8B37253689A6}"/>
                </a:ext>
              </a:extLst>
            </p:cNvPr>
            <p:cNvSpPr/>
            <p:nvPr/>
          </p:nvSpPr>
          <p:spPr>
            <a:xfrm>
              <a:off x="1773813" y="4508838"/>
              <a:ext cx="2837943" cy="1828602"/>
            </a:xfrm>
            <a:prstGeom prst="rect">
              <a:avLst/>
            </a:prstGeom>
            <a:noFill/>
            <a:ln>
              <a:solidFill>
                <a:srgbClr val="53CC8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13BB62C0-41BE-41B4-8E08-48E17DA6A457}"/>
                </a:ext>
              </a:extLst>
            </p:cNvPr>
            <p:cNvSpPr txBox="1"/>
            <p:nvPr/>
          </p:nvSpPr>
          <p:spPr>
            <a:xfrm>
              <a:off x="844121" y="4792968"/>
              <a:ext cx="475753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SpringBoot</a:t>
              </a:r>
              <a:endParaRPr lang="pt-BR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algn="ctr">
                <a:defRPr/>
              </a:pPr>
              <a:r>
                <a:rPr lang="pt-BR" sz="1600" dirty="0">
                  <a:latin typeface="Arial" panose="020B0604020202020204" pitchFamily="34" charset="0"/>
                  <a:cs typeface="Arial" panose="020B0604020202020204" pitchFamily="34" charset="0"/>
                </a:rPr>
                <a:t>[Container: </a:t>
              </a:r>
              <a:r>
                <a:rPr lang="pt-B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SpringBoot</a:t>
              </a:r>
              <a:r>
                <a:rPr lang="pt-BR" sz="1600" dirty="0"/>
                <a:t>]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B826C08C-31EA-48D2-8D7B-841CE826032C}"/>
                </a:ext>
              </a:extLst>
            </p:cNvPr>
            <p:cNvSpPr txBox="1"/>
            <p:nvPr/>
          </p:nvSpPr>
          <p:spPr>
            <a:xfrm>
              <a:off x="164947" y="5410979"/>
              <a:ext cx="61158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latin typeface="Arial" panose="020B0604020202020204" pitchFamily="34" charset="0"/>
                  <a:cs typeface="Arial" panose="020B0604020202020204" pitchFamily="34" charset="0"/>
                </a:rPr>
                <a:t>Aplicação (</a:t>
              </a:r>
              <a:r>
                <a:rPr lang="pt-B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back-end</a:t>
              </a:r>
              <a:r>
                <a:rPr lang="pt-BR" sz="16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4AE76FB-ABFA-4A75-92ED-7B642230DDAF}"/>
              </a:ext>
            </a:extLst>
          </p:cNvPr>
          <p:cNvGrpSpPr/>
          <p:nvPr/>
        </p:nvGrpSpPr>
        <p:grpSpPr>
          <a:xfrm>
            <a:off x="7551050" y="4484809"/>
            <a:ext cx="3175950" cy="1944971"/>
            <a:chOff x="7827886" y="4508837"/>
            <a:chExt cx="3175950" cy="1944971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52F8A0F4-102C-46F3-9275-8B37253689A6}"/>
                </a:ext>
              </a:extLst>
            </p:cNvPr>
            <p:cNvSpPr/>
            <p:nvPr/>
          </p:nvSpPr>
          <p:spPr>
            <a:xfrm>
              <a:off x="7955874" y="4508837"/>
              <a:ext cx="2837943" cy="1944971"/>
            </a:xfrm>
            <a:prstGeom prst="rect">
              <a:avLst/>
            </a:prstGeom>
            <a:noFill/>
            <a:ln>
              <a:solidFill>
                <a:srgbClr val="53CC8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BE499B3E-EBAC-46FC-AD36-F7EDFE89CFDA}"/>
                </a:ext>
              </a:extLst>
            </p:cNvPr>
            <p:cNvSpPr txBox="1"/>
            <p:nvPr/>
          </p:nvSpPr>
          <p:spPr>
            <a:xfrm>
              <a:off x="9063671" y="4792967"/>
              <a:ext cx="10344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JDBC</a:t>
              </a:r>
              <a:endParaRPr lang="pt-BR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0F099DE4-3819-4CF6-8219-EC9DC8B4DF7D}"/>
                </a:ext>
              </a:extLst>
            </p:cNvPr>
            <p:cNvSpPr txBox="1"/>
            <p:nvPr/>
          </p:nvSpPr>
          <p:spPr>
            <a:xfrm>
              <a:off x="7827886" y="5144996"/>
              <a:ext cx="31759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latin typeface="Arial" panose="020B0604020202020204" pitchFamily="34" charset="0"/>
                  <a:cs typeface="Arial" panose="020B0604020202020204" pitchFamily="34" charset="0"/>
                </a:rPr>
                <a:t>Conexão com os bancos de dados</a:t>
              </a:r>
            </a:p>
          </p:txBody>
        </p: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2CB5723C-B6D4-4300-88D6-FC21C70BC7F1}"/>
              </a:ext>
            </a:extLst>
          </p:cNvPr>
          <p:cNvSpPr/>
          <p:nvPr/>
        </p:nvSpPr>
        <p:spPr>
          <a:xfrm>
            <a:off x="643986" y="4059989"/>
            <a:ext cx="10588802" cy="2678243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64010601-589C-4AB9-9D86-E3587BD81E59}"/>
              </a:ext>
            </a:extLst>
          </p:cNvPr>
          <p:cNvCxnSpPr>
            <a:cxnSpLocks/>
            <a:endCxn id="72" idx="3"/>
          </p:cNvCxnSpPr>
          <p:nvPr/>
        </p:nvCxnSpPr>
        <p:spPr>
          <a:xfrm flipH="1">
            <a:off x="5088835" y="5391210"/>
            <a:ext cx="24622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EE7D4BA9-159E-477E-8ECB-03B08115D73F}"/>
              </a:ext>
            </a:extLst>
          </p:cNvPr>
          <p:cNvCxnSpPr>
            <a:cxnSpLocks/>
          </p:cNvCxnSpPr>
          <p:nvPr/>
        </p:nvCxnSpPr>
        <p:spPr>
          <a:xfrm flipV="1">
            <a:off x="4306957" y="3591573"/>
            <a:ext cx="1658642" cy="8271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Retângulo 17">
            <a:extLst>
              <a:ext uri="{FF2B5EF4-FFF2-40B4-BE49-F238E27FC236}">
                <a16:creationId xmlns:a16="http://schemas.microsoft.com/office/drawing/2014/main" id="{96A06E76-40BD-4B4C-8D5E-E41146936326}"/>
              </a:ext>
            </a:extLst>
          </p:cNvPr>
          <p:cNvSpPr/>
          <p:nvPr/>
        </p:nvSpPr>
        <p:spPr>
          <a:xfrm>
            <a:off x="2040835" y="4418724"/>
            <a:ext cx="3048000" cy="194497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3" name="Retângulo 17">
            <a:extLst>
              <a:ext uri="{FF2B5EF4-FFF2-40B4-BE49-F238E27FC236}">
                <a16:creationId xmlns:a16="http://schemas.microsoft.com/office/drawing/2014/main" id="{86383CB9-D7DD-425B-A588-513CECFDDDDB}"/>
              </a:ext>
            </a:extLst>
          </p:cNvPr>
          <p:cNvSpPr/>
          <p:nvPr/>
        </p:nvSpPr>
        <p:spPr>
          <a:xfrm>
            <a:off x="7596634" y="4418724"/>
            <a:ext cx="3048000" cy="214502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00184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181</Words>
  <Application>Microsoft Office PowerPoint</Application>
  <PresentationFormat>Widescreen</PresentationFormat>
  <Paragraphs>54</Paragraphs>
  <Slides>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Exo 2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Milene de Oliveira Barbosa</dc:creator>
  <cp:lastModifiedBy>Marcelo Whitehead</cp:lastModifiedBy>
  <cp:revision>15</cp:revision>
  <dcterms:created xsi:type="dcterms:W3CDTF">2021-04-07T22:51:08Z</dcterms:created>
  <dcterms:modified xsi:type="dcterms:W3CDTF">2021-04-21T18:32:10Z</dcterms:modified>
</cp:coreProperties>
</file>