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20"/>
  </p:notesMasterIdLst>
  <p:handoutMasterIdLst>
    <p:handoutMasterId r:id="rId21"/>
  </p:handoutMasterIdLst>
  <p:sldIdLst>
    <p:sldId id="256" r:id="rId7"/>
    <p:sldId id="344" r:id="rId8"/>
    <p:sldId id="471" r:id="rId9"/>
    <p:sldId id="472" r:id="rId10"/>
    <p:sldId id="473" r:id="rId11"/>
    <p:sldId id="474" r:id="rId12"/>
    <p:sldId id="475" r:id="rId13"/>
    <p:sldId id="476" r:id="rId14"/>
    <p:sldId id="477" r:id="rId15"/>
    <p:sldId id="478" r:id="rId16"/>
    <p:sldId id="479" r:id="rId17"/>
    <p:sldId id="480" r:id="rId18"/>
    <p:sldId id="481" r:id="rId19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>
            <p14:sldId id="256"/>
          </p14:sldIdLst>
        </p14:section>
        <p14:section name="Seção sem Título" id="{B25D74AB-31B5-4A84-9E5B-036A4CD24A72}">
          <p14:sldIdLst>
            <p14:sldId id="344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35940C-517F-4995-9484-BD5D72CD3449}" v="3" dt="2021-02-17T21:18:26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8" autoAdjust="0"/>
    <p:restoredTop sz="94660"/>
  </p:normalViewPr>
  <p:slideViewPr>
    <p:cSldViewPr showGuides="1">
      <p:cViewPr varScale="1">
        <p:scale>
          <a:sx n="70" d="100"/>
          <a:sy n="70" d="100"/>
        </p:scale>
        <p:origin x="366" y="72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27/05/2021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27/05/2021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11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814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12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001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13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436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201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5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687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6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809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7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847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8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401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9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339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10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03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 dirty="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 dirty="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 dirty="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 dirty="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no ícone para adicionar uma imagem</a:t>
            </a:r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 dirty="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  <p:sldLayoutId id="2147483667" r:id="rId9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7810905" y="1369526"/>
            <a:ext cx="5351116" cy="20958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2603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7 – 06/05/2021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902774" y="589543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448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70074" y="34196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469692" y="559912"/>
            <a:ext cx="7186474" cy="239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810906" y="927661"/>
            <a:ext cx="5351116" cy="4491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469691" y="4982921"/>
            <a:ext cx="12973257" cy="2331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69132" y="818463"/>
            <a:ext cx="7186474" cy="407879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Implementamos o Adapter nas classes do projeto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Começamos a construção do desenho de Software visão Micro – Componentes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Dividimos as task da Sprint 3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Implementamos o relacionamento das classes no BackEnd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endParaRPr lang="pt-BR" sz="18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63324" y="5216027"/>
            <a:ext cx="12979625" cy="201320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Backend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BackEnd-Conta para gramas</a:t>
            </a: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Front-end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 de relatório</a:t>
            </a:r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Negócios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Atualizar Figma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Cenários de Testes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Terminar inserção banco de dados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White Paper</a:t>
            </a: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Farol do Projeto   </a:t>
            </a:r>
          </a:p>
        </p:txBody>
      </p:sp>
      <p:sp>
        <p:nvSpPr>
          <p:cNvPr id="21" name="Oval 134">
            <a:extLst>
              <a:ext uri="{FF2B5EF4-FFF2-40B4-BE49-F238E27FC236}">
                <a16:creationId xmlns:a16="http://schemas.microsoft.com/office/drawing/2014/main" id="{C7687DA3-5EC5-4177-9DBB-6A09DC7F77ED}"/>
              </a:ext>
            </a:extLst>
          </p:cNvPr>
          <p:cNvSpPr>
            <a:spLocks noChangeAspect="1"/>
          </p:cNvSpPr>
          <p:nvPr/>
        </p:nvSpPr>
        <p:spPr>
          <a:xfrm>
            <a:off x="10156945" y="362281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B363CBDD-9D88-41D9-9F1B-E6F757DF80B1}"/>
              </a:ext>
            </a:extLst>
          </p:cNvPr>
          <p:cNvSpPr>
            <a:spLocks noChangeAspect="1"/>
          </p:cNvSpPr>
          <p:nvPr/>
        </p:nvSpPr>
        <p:spPr>
          <a:xfrm>
            <a:off x="12180394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34">
            <a:extLst>
              <a:ext uri="{FF2B5EF4-FFF2-40B4-BE49-F238E27FC236}">
                <a16:creationId xmlns:a16="http://schemas.microsoft.com/office/drawing/2014/main" id="{F42F78D9-B5A8-4A97-8925-8B5904C502F3}"/>
              </a:ext>
            </a:extLst>
          </p:cNvPr>
          <p:cNvSpPr>
            <a:spLocks noChangeAspect="1"/>
          </p:cNvSpPr>
          <p:nvPr/>
        </p:nvSpPr>
        <p:spPr>
          <a:xfrm>
            <a:off x="11262832" y="30541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4" name="Oval 134">
            <a:extLst>
              <a:ext uri="{FF2B5EF4-FFF2-40B4-BE49-F238E27FC236}">
                <a16:creationId xmlns:a16="http://schemas.microsoft.com/office/drawing/2014/main" id="{1EBE2388-56B1-476A-9F0A-E2D66925E9B1}"/>
              </a:ext>
            </a:extLst>
          </p:cNvPr>
          <p:cNvSpPr>
            <a:spLocks noChangeAspect="1"/>
          </p:cNvSpPr>
          <p:nvPr/>
        </p:nvSpPr>
        <p:spPr>
          <a:xfrm>
            <a:off x="9275679" y="3320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29732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7810905" y="1369526"/>
            <a:ext cx="5351116" cy="20958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2603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8 – 13/05/2021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902774" y="589543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448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70074" y="34196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469692" y="559912"/>
            <a:ext cx="7186474" cy="239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810906" y="927661"/>
            <a:ext cx="5351116" cy="4491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469691" y="4982921"/>
            <a:ext cx="12973257" cy="2331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69132" y="818463"/>
            <a:ext cx="7186474" cy="407879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Realizamos a atualização no prototipo do figma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Realizamos as escritas da primeira versão do cenários de testes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conta para gramas no backend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a conversão  e soma de todos os elementos das refeições.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as inserção do banco de dados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defRPr/>
            </a:pP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endParaRPr lang="pt-BR" sz="18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63324" y="5216027"/>
            <a:ext cx="12979625" cy="201320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Backend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Implementar pilha no BackEnd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Finalizar as rotas do Dashboard</a:t>
            </a: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Front-end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Finalizar os ajustes das telas do sistema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Finalizar a tela de lista de alimentos 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Integrar cadastro e login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Negócios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White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paper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Segunda versão cenários de testes 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Farol do Projeto   </a:t>
            </a:r>
          </a:p>
        </p:txBody>
      </p:sp>
      <p:sp>
        <p:nvSpPr>
          <p:cNvPr id="21" name="Oval 134">
            <a:extLst>
              <a:ext uri="{FF2B5EF4-FFF2-40B4-BE49-F238E27FC236}">
                <a16:creationId xmlns:a16="http://schemas.microsoft.com/office/drawing/2014/main" id="{C7687DA3-5EC5-4177-9DBB-6A09DC7F77ED}"/>
              </a:ext>
            </a:extLst>
          </p:cNvPr>
          <p:cNvSpPr>
            <a:spLocks noChangeAspect="1"/>
          </p:cNvSpPr>
          <p:nvPr/>
        </p:nvSpPr>
        <p:spPr>
          <a:xfrm>
            <a:off x="10156945" y="362281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B363CBDD-9D88-41D9-9F1B-E6F757DF80B1}"/>
              </a:ext>
            </a:extLst>
          </p:cNvPr>
          <p:cNvSpPr>
            <a:spLocks noChangeAspect="1"/>
          </p:cNvSpPr>
          <p:nvPr/>
        </p:nvSpPr>
        <p:spPr>
          <a:xfrm>
            <a:off x="12180394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34">
            <a:extLst>
              <a:ext uri="{FF2B5EF4-FFF2-40B4-BE49-F238E27FC236}">
                <a16:creationId xmlns:a16="http://schemas.microsoft.com/office/drawing/2014/main" id="{F42F78D9-B5A8-4A97-8925-8B5904C502F3}"/>
              </a:ext>
            </a:extLst>
          </p:cNvPr>
          <p:cNvSpPr>
            <a:spLocks noChangeAspect="1"/>
          </p:cNvSpPr>
          <p:nvPr/>
        </p:nvSpPr>
        <p:spPr>
          <a:xfrm>
            <a:off x="11262832" y="30541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4" name="Oval 134">
            <a:extLst>
              <a:ext uri="{FF2B5EF4-FFF2-40B4-BE49-F238E27FC236}">
                <a16:creationId xmlns:a16="http://schemas.microsoft.com/office/drawing/2014/main" id="{1EBE2388-56B1-476A-9F0A-E2D66925E9B1}"/>
              </a:ext>
            </a:extLst>
          </p:cNvPr>
          <p:cNvSpPr>
            <a:spLocks noChangeAspect="1"/>
          </p:cNvSpPr>
          <p:nvPr/>
        </p:nvSpPr>
        <p:spPr>
          <a:xfrm>
            <a:off x="9275679" y="3320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98367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7810905" y="1369526"/>
            <a:ext cx="5351116" cy="20958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2603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9 – 20/05/2021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902774" y="589543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448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70074" y="34196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469692" y="559912"/>
            <a:ext cx="7186474" cy="239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810906" y="927661"/>
            <a:ext cx="5351116" cy="4491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469691" y="4982921"/>
            <a:ext cx="12973257" cy="2331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69132" y="818463"/>
            <a:ext cx="7186474" cy="407879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as rotas do Dashboard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a integração do Cadastro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a integração do Login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o White Paper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Realizamos a segunda versão dos cenários de testes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a tela lista de alimentos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a tela de histórico de alimentos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a integração do feed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defRPr/>
            </a:pP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endParaRPr lang="pt-BR" sz="18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63324" y="5216027"/>
            <a:ext cx="12979625" cy="201320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defTabSz="672130">
              <a:buFont typeface="Wingdings" panose="05000000000000000000" pitchFamily="2" charset="2"/>
              <a:buChar char="ü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Implementar Pila</a:t>
            </a:r>
          </a:p>
          <a:p>
            <a:pPr marL="285750" lvl="1" indent="-285750" defTabSz="672130">
              <a:buFont typeface="Wingdings" panose="05000000000000000000" pitchFamily="2" charset="2"/>
              <a:buChar char="ü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Implementar Fila</a:t>
            </a:r>
          </a:p>
          <a:p>
            <a:pPr marL="285750" lvl="1" indent="-285750" defTabSz="672130">
              <a:buFont typeface="Wingdings" panose="05000000000000000000" pitchFamily="2" charset="2"/>
              <a:buChar char="ü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Exportação de dados</a:t>
            </a: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Front-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defTabSz="672130">
              <a:buFont typeface="Wingdings" panose="05000000000000000000" pitchFamily="2" charset="2"/>
              <a:buChar char="ü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Integração Perfil</a:t>
            </a:r>
          </a:p>
          <a:p>
            <a:pPr marL="285750" lvl="1" indent="-285750" defTabSz="672130">
              <a:buFont typeface="Wingdings" panose="05000000000000000000" pitchFamily="2" charset="2"/>
              <a:buChar char="ü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Integração Dashboard</a:t>
            </a:r>
          </a:p>
          <a:p>
            <a:pPr marL="285750" lvl="1" indent="-285750" defTabSz="672130">
              <a:buFont typeface="Wingdings" panose="05000000000000000000" pitchFamily="2" charset="2"/>
              <a:buChar char="ü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Integração histórico de alimentos</a:t>
            </a:r>
          </a:p>
          <a:p>
            <a:pPr marL="285750" lvl="1" indent="-285750" defTabSz="672130">
              <a:buFont typeface="Wingdings" panose="05000000000000000000" pitchFamily="2" charset="2"/>
              <a:buChar char="ü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Integração lista de alimentos</a:t>
            </a:r>
          </a:p>
          <a:p>
            <a:pPr marL="285750" lvl="1" indent="-285750" defTabSz="672130">
              <a:buFont typeface="Wingdings" panose="05000000000000000000" pitchFamily="2" charset="2"/>
              <a:buChar char="ü"/>
            </a:pP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defTabSz="672130">
              <a:buFont typeface="Wingdings" panose="05000000000000000000" pitchFamily="2" charset="2"/>
              <a:buChar char="ü"/>
            </a:pP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Negócios</a:t>
            </a:r>
          </a:p>
          <a:p>
            <a:pPr marL="285750" lvl="1" indent="-285750" defTabSz="672130">
              <a:buFont typeface="Wingdings" panose="05000000000000000000" pitchFamily="2" charset="2"/>
              <a:buChar char="ü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 site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Farol do Projeto   </a:t>
            </a:r>
          </a:p>
        </p:txBody>
      </p:sp>
      <p:sp>
        <p:nvSpPr>
          <p:cNvPr id="21" name="Oval 134">
            <a:extLst>
              <a:ext uri="{FF2B5EF4-FFF2-40B4-BE49-F238E27FC236}">
                <a16:creationId xmlns:a16="http://schemas.microsoft.com/office/drawing/2014/main" id="{C7687DA3-5EC5-4177-9DBB-6A09DC7F77ED}"/>
              </a:ext>
            </a:extLst>
          </p:cNvPr>
          <p:cNvSpPr>
            <a:spLocks noChangeAspect="1"/>
          </p:cNvSpPr>
          <p:nvPr/>
        </p:nvSpPr>
        <p:spPr>
          <a:xfrm>
            <a:off x="10156945" y="362281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B363CBDD-9D88-41D9-9F1B-E6F757DF80B1}"/>
              </a:ext>
            </a:extLst>
          </p:cNvPr>
          <p:cNvSpPr>
            <a:spLocks noChangeAspect="1"/>
          </p:cNvSpPr>
          <p:nvPr/>
        </p:nvSpPr>
        <p:spPr>
          <a:xfrm>
            <a:off x="12180394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34">
            <a:extLst>
              <a:ext uri="{FF2B5EF4-FFF2-40B4-BE49-F238E27FC236}">
                <a16:creationId xmlns:a16="http://schemas.microsoft.com/office/drawing/2014/main" id="{F42F78D9-B5A8-4A97-8925-8B5904C502F3}"/>
              </a:ext>
            </a:extLst>
          </p:cNvPr>
          <p:cNvSpPr>
            <a:spLocks noChangeAspect="1"/>
          </p:cNvSpPr>
          <p:nvPr/>
        </p:nvSpPr>
        <p:spPr>
          <a:xfrm>
            <a:off x="11262832" y="30541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4" name="Oval 134">
            <a:extLst>
              <a:ext uri="{FF2B5EF4-FFF2-40B4-BE49-F238E27FC236}">
                <a16:creationId xmlns:a16="http://schemas.microsoft.com/office/drawing/2014/main" id="{1EBE2388-56B1-476A-9F0A-E2D66925E9B1}"/>
              </a:ext>
            </a:extLst>
          </p:cNvPr>
          <p:cNvSpPr>
            <a:spLocks noChangeAspect="1"/>
          </p:cNvSpPr>
          <p:nvPr/>
        </p:nvSpPr>
        <p:spPr>
          <a:xfrm>
            <a:off x="9275679" y="3320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BC65F9B-0514-401C-9F70-19537611474A}"/>
              </a:ext>
            </a:extLst>
          </p:cNvPr>
          <p:cNvSpPr txBox="1"/>
          <p:nvPr/>
        </p:nvSpPr>
        <p:spPr>
          <a:xfrm>
            <a:off x="7978764" y="1480129"/>
            <a:ext cx="37103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Integração do feed pronta porém falta arrumar o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70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7810905" y="1369526"/>
            <a:ext cx="5351116" cy="20958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2603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10 – 27/05/2021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902774" y="589543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448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70074" y="34196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469692" y="559912"/>
            <a:ext cx="7186474" cy="239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810906" y="927661"/>
            <a:ext cx="5351116" cy="4491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469691" y="4982921"/>
            <a:ext cx="12973257" cy="2331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69132" y="818463"/>
            <a:ext cx="7186474" cy="407879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a implementação da Pilha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Realizamos os ajustes finais no WhitePaper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a implementação da fila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a implementação da Exportação de arquivo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Integração Dashboard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Integração do Feed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a tela de feed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a tela de </a:t>
            </a:r>
            <a:r>
              <a:rPr lang="pt-BR" sz="16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cardápio</a:t>
            </a:r>
          </a:p>
          <a:p>
            <a:pPr fontAlgn="base">
              <a:spcBef>
                <a:spcPct val="0"/>
              </a:spcBef>
              <a:defRPr/>
            </a:pP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600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endParaRPr lang="pt-BR" sz="18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63324" y="5216027"/>
            <a:ext cx="12979625" cy="201320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Back-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Front-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defTabSz="672130">
              <a:buFont typeface="Wingdings" panose="05000000000000000000" pitchFamily="2" charset="2"/>
              <a:buChar char="ü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Integração Perfil</a:t>
            </a:r>
          </a:p>
          <a:p>
            <a:pPr marL="285750" lvl="1" indent="-285750" defTabSz="672130">
              <a:buFont typeface="Wingdings" panose="05000000000000000000" pitchFamily="2" charset="2"/>
              <a:buChar char="ü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Integração Adicionar Alimento</a:t>
            </a:r>
          </a:p>
          <a:p>
            <a:pPr marL="285750" lvl="1" indent="-285750" defTabSz="672130">
              <a:buFont typeface="Wingdings" panose="05000000000000000000" pitchFamily="2" charset="2"/>
              <a:buChar char="ü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Integração Refeição</a:t>
            </a:r>
          </a:p>
          <a:p>
            <a:pPr marL="285750" lvl="1" indent="-285750" defTabSz="672130">
              <a:buFont typeface="Wingdings" panose="05000000000000000000" pitchFamily="2" charset="2"/>
              <a:buChar char="ü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Integração Adicionar publicação</a:t>
            </a:r>
          </a:p>
          <a:p>
            <a:pPr marL="285750" lvl="1" indent="-285750" defTabSz="672130">
              <a:buFont typeface="Wingdings" panose="05000000000000000000" pitchFamily="2" charset="2"/>
              <a:buChar char="ü"/>
            </a:pP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defTabSz="672130">
              <a:buFont typeface="Wingdings" panose="05000000000000000000" pitchFamily="2" charset="2"/>
              <a:buChar char="ü"/>
            </a:pP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defTabSz="672130">
              <a:buFont typeface="Wingdings" panose="05000000000000000000" pitchFamily="2" charset="2"/>
              <a:buChar char="ü"/>
            </a:pP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defTabSz="672130">
              <a:buFont typeface="Wingdings" panose="05000000000000000000" pitchFamily="2" charset="2"/>
              <a:buChar char="ü"/>
            </a:pP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Negócios</a:t>
            </a:r>
          </a:p>
          <a:p>
            <a:pPr marL="285750" lvl="1" indent="-285750" defTabSz="672130">
              <a:buFont typeface="Wingdings" panose="05000000000000000000" pitchFamily="2" charset="2"/>
              <a:buChar char="ü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 site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Farol do Projeto   </a:t>
            </a:r>
          </a:p>
        </p:txBody>
      </p:sp>
      <p:sp>
        <p:nvSpPr>
          <p:cNvPr id="21" name="Oval 134">
            <a:extLst>
              <a:ext uri="{FF2B5EF4-FFF2-40B4-BE49-F238E27FC236}">
                <a16:creationId xmlns:a16="http://schemas.microsoft.com/office/drawing/2014/main" id="{C7687DA3-5EC5-4177-9DBB-6A09DC7F77ED}"/>
              </a:ext>
            </a:extLst>
          </p:cNvPr>
          <p:cNvSpPr>
            <a:spLocks noChangeAspect="1"/>
          </p:cNvSpPr>
          <p:nvPr/>
        </p:nvSpPr>
        <p:spPr>
          <a:xfrm>
            <a:off x="10156945" y="362281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B363CBDD-9D88-41D9-9F1B-E6F757DF80B1}"/>
              </a:ext>
            </a:extLst>
          </p:cNvPr>
          <p:cNvSpPr>
            <a:spLocks noChangeAspect="1"/>
          </p:cNvSpPr>
          <p:nvPr/>
        </p:nvSpPr>
        <p:spPr>
          <a:xfrm>
            <a:off x="12180394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34">
            <a:extLst>
              <a:ext uri="{FF2B5EF4-FFF2-40B4-BE49-F238E27FC236}">
                <a16:creationId xmlns:a16="http://schemas.microsoft.com/office/drawing/2014/main" id="{F42F78D9-B5A8-4A97-8925-8B5904C502F3}"/>
              </a:ext>
            </a:extLst>
          </p:cNvPr>
          <p:cNvSpPr>
            <a:spLocks noChangeAspect="1"/>
          </p:cNvSpPr>
          <p:nvPr/>
        </p:nvSpPr>
        <p:spPr>
          <a:xfrm>
            <a:off x="11262832" y="305415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4" name="Oval 134">
            <a:extLst>
              <a:ext uri="{FF2B5EF4-FFF2-40B4-BE49-F238E27FC236}">
                <a16:creationId xmlns:a16="http://schemas.microsoft.com/office/drawing/2014/main" id="{1EBE2388-56B1-476A-9F0A-E2D66925E9B1}"/>
              </a:ext>
            </a:extLst>
          </p:cNvPr>
          <p:cNvSpPr>
            <a:spLocks noChangeAspect="1"/>
          </p:cNvSpPr>
          <p:nvPr/>
        </p:nvSpPr>
        <p:spPr>
          <a:xfrm>
            <a:off x="9275679" y="3320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5A9494A-C4A6-4FE6-ABC4-93E6EA337424}"/>
              </a:ext>
            </a:extLst>
          </p:cNvPr>
          <p:cNvSpPr txBox="1"/>
          <p:nvPr/>
        </p:nvSpPr>
        <p:spPr>
          <a:xfrm>
            <a:off x="7988440" y="1513500"/>
            <a:ext cx="67283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 defTabSz="672130">
              <a:buFont typeface="Wingdings" panose="05000000000000000000" pitchFamily="2" charset="2"/>
              <a:buChar char="ü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Conversar com jesus sobre erro no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deploy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88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81515" y="1908423"/>
            <a:ext cx="5184576" cy="1513731"/>
          </a:xfrm>
        </p:spPr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81715" y="3264260"/>
            <a:ext cx="3168352" cy="918062"/>
          </a:xfrm>
        </p:spPr>
        <p:txBody>
          <a:bodyPr/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Status Report do Projeto 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Gestão Alpha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Data: 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23/02/2021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Integrantes: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Luiza Vitória,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Marcelo Whitehead,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Milene Oliveira,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Natã Lino,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Raphael Cassio,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Yuri de Jesus.</a:t>
            </a:r>
          </a:p>
          <a:p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Professor.: Alexander Barreira</a:t>
            </a:r>
          </a:p>
          <a:p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1 - 18/02/2021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definição de Personas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o “Mapa de Empatia”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Contextualização do projeto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o levantamento de requisitos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alguns User Stories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o Diagrama de Solução – HLD</a:t>
            </a: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7" y="3359958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Backend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de classe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Classes do projeto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 e Logoff da aplicação</a:t>
            </a: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Front end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Protótipo do figma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Começar o desenvolvimento do site institucional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Criação “Jornada do usuário”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Entrevista com usuários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BD - prorrogado</a:t>
            </a:r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Farol do Projeto   </a:t>
            </a:r>
          </a:p>
        </p:txBody>
      </p:sp>
      <p:sp>
        <p:nvSpPr>
          <p:cNvPr id="21" name="Oval 134">
            <a:extLst>
              <a:ext uri="{FF2B5EF4-FFF2-40B4-BE49-F238E27FC236}">
                <a16:creationId xmlns:a16="http://schemas.microsoft.com/office/drawing/2014/main" id="{47B1B7F2-BC47-4F0A-BACC-6B0AE273B1C4}"/>
              </a:ext>
            </a:extLst>
          </p:cNvPr>
          <p:cNvSpPr>
            <a:spLocks noChangeAspect="1"/>
          </p:cNvSpPr>
          <p:nvPr/>
        </p:nvSpPr>
        <p:spPr>
          <a:xfrm>
            <a:off x="9230592" y="329084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24C36509-0E8B-42DA-92EE-AA13F654B52C}"/>
              </a:ext>
            </a:extLst>
          </p:cNvPr>
          <p:cNvSpPr>
            <a:spLocks noChangeAspect="1"/>
          </p:cNvSpPr>
          <p:nvPr/>
        </p:nvSpPr>
        <p:spPr>
          <a:xfrm>
            <a:off x="10170028" y="380756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34">
            <a:extLst>
              <a:ext uri="{FF2B5EF4-FFF2-40B4-BE49-F238E27FC236}">
                <a16:creationId xmlns:a16="http://schemas.microsoft.com/office/drawing/2014/main" id="{2F82B9C6-05D9-4C75-A2A4-005F83869257}"/>
              </a:ext>
            </a:extLst>
          </p:cNvPr>
          <p:cNvSpPr>
            <a:spLocks noChangeAspect="1"/>
          </p:cNvSpPr>
          <p:nvPr/>
        </p:nvSpPr>
        <p:spPr>
          <a:xfrm>
            <a:off x="11108122" y="326494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4" name="Oval 134">
            <a:extLst>
              <a:ext uri="{FF2B5EF4-FFF2-40B4-BE49-F238E27FC236}">
                <a16:creationId xmlns:a16="http://schemas.microsoft.com/office/drawing/2014/main" id="{A8D751F9-E35D-4439-8034-948BBCE7AD94}"/>
              </a:ext>
            </a:extLst>
          </p:cNvPr>
          <p:cNvSpPr>
            <a:spLocks noChangeAspect="1"/>
          </p:cNvSpPr>
          <p:nvPr/>
        </p:nvSpPr>
        <p:spPr>
          <a:xfrm>
            <a:off x="12166910" y="329084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7810905" y="1369526"/>
            <a:ext cx="5351116" cy="20958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2 - 25/02/2021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902774" y="589543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56925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469692" y="559912"/>
            <a:ext cx="7186474" cy="239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810906" y="927661"/>
            <a:ext cx="5351116" cy="4491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469692" y="4982921"/>
            <a:ext cx="11854636" cy="2331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69132" y="818463"/>
            <a:ext cx="7186474" cy="407879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primeira versão do Diagrama de classe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simulação do login e logoff utilizando o postaman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primeira versão de 5 telas do protótipo do site institucional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Jornada de usuário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Realizamos 182 entrevistas com usuários e 10 sugestões para novas funcionabilidades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Decidimos a API que iremos utilizar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63325" y="5216027"/>
            <a:ext cx="11854636" cy="22262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Backend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Primeira versão da classe do projeto baseado no diagrama desenvolvido;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Integração API Rest;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Desenvolver Banco de dados;</a:t>
            </a: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Front end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Desenvolver a segunda versão do protótipo do site institucional;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Point;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StoryBoard;</a:t>
            </a: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1193898" y="324733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9260238" y="260595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Farol do Projeto   </a:t>
            </a:r>
          </a:p>
        </p:txBody>
      </p:sp>
      <p:sp>
        <p:nvSpPr>
          <p:cNvPr id="21" name="Oval 134">
            <a:extLst>
              <a:ext uri="{FF2B5EF4-FFF2-40B4-BE49-F238E27FC236}">
                <a16:creationId xmlns:a16="http://schemas.microsoft.com/office/drawing/2014/main" id="{C7687DA3-5EC5-4177-9DBB-6A09DC7F77ED}"/>
              </a:ext>
            </a:extLst>
          </p:cNvPr>
          <p:cNvSpPr>
            <a:spLocks noChangeAspect="1"/>
          </p:cNvSpPr>
          <p:nvPr/>
        </p:nvSpPr>
        <p:spPr>
          <a:xfrm>
            <a:off x="10169357" y="283494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B363CBDD-9D88-41D9-9F1B-E6F757DF80B1}"/>
              </a:ext>
            </a:extLst>
          </p:cNvPr>
          <p:cNvSpPr>
            <a:spLocks noChangeAspect="1"/>
          </p:cNvSpPr>
          <p:nvPr/>
        </p:nvSpPr>
        <p:spPr>
          <a:xfrm>
            <a:off x="12180394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89660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7810905" y="1369526"/>
            <a:ext cx="5351116" cy="20958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3- 04/03/2021 – 11/03/2021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902774" y="589543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56925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469692" y="559912"/>
            <a:ext cx="7186474" cy="239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810906" y="927661"/>
            <a:ext cx="5351116" cy="4491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469692" y="4982921"/>
            <a:ext cx="11854636" cy="2331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69132" y="818463"/>
            <a:ext cx="7186474" cy="407879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primeira versão da classe do projeto baseado no modelo lógico.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nosso prototipo da API rest com as classes que desenvolvemos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segunda versão da modelagem de dados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segunda versão do protótipo de alta definição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o StoryBoard do nosso projeto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o PPT da nossa apresentação da sprint 1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Realizamos a Sprint Review</a:t>
            </a:r>
          </a:p>
          <a:p>
            <a:pPr marL="0" lvl="1" defTabSz="672130"/>
            <a:endParaRPr lang="pt-BR" sz="18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63325" y="5216027"/>
            <a:ext cx="11854636" cy="22262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Backend</a:t>
            </a: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Front end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Desenvolver o site institucional, baseado no prototipo de alta definição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Negócios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Farol do Projeto   </a:t>
            </a:r>
          </a:p>
        </p:txBody>
      </p:sp>
      <p:sp>
        <p:nvSpPr>
          <p:cNvPr id="21" name="Oval 134">
            <a:extLst>
              <a:ext uri="{FF2B5EF4-FFF2-40B4-BE49-F238E27FC236}">
                <a16:creationId xmlns:a16="http://schemas.microsoft.com/office/drawing/2014/main" id="{C7687DA3-5EC5-4177-9DBB-6A09DC7F77ED}"/>
              </a:ext>
            </a:extLst>
          </p:cNvPr>
          <p:cNvSpPr>
            <a:spLocks noChangeAspect="1"/>
          </p:cNvSpPr>
          <p:nvPr/>
        </p:nvSpPr>
        <p:spPr>
          <a:xfrm>
            <a:off x="10198382" y="37371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B363CBDD-9D88-41D9-9F1B-E6F757DF80B1}"/>
              </a:ext>
            </a:extLst>
          </p:cNvPr>
          <p:cNvSpPr>
            <a:spLocks noChangeAspect="1"/>
          </p:cNvSpPr>
          <p:nvPr/>
        </p:nvSpPr>
        <p:spPr>
          <a:xfrm>
            <a:off x="12180394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34">
            <a:extLst>
              <a:ext uri="{FF2B5EF4-FFF2-40B4-BE49-F238E27FC236}">
                <a16:creationId xmlns:a16="http://schemas.microsoft.com/office/drawing/2014/main" id="{F42F78D9-B5A8-4A97-8925-8B5904C502F3}"/>
              </a:ext>
            </a:extLst>
          </p:cNvPr>
          <p:cNvSpPr>
            <a:spLocks noChangeAspect="1"/>
          </p:cNvSpPr>
          <p:nvPr/>
        </p:nvSpPr>
        <p:spPr>
          <a:xfrm>
            <a:off x="11262832" y="30541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4" name="Oval 134">
            <a:extLst>
              <a:ext uri="{FF2B5EF4-FFF2-40B4-BE49-F238E27FC236}">
                <a16:creationId xmlns:a16="http://schemas.microsoft.com/office/drawing/2014/main" id="{1EBE2388-56B1-476A-9F0A-E2D66925E9B1}"/>
              </a:ext>
            </a:extLst>
          </p:cNvPr>
          <p:cNvSpPr>
            <a:spLocks noChangeAspect="1"/>
          </p:cNvSpPr>
          <p:nvPr/>
        </p:nvSpPr>
        <p:spPr>
          <a:xfrm>
            <a:off x="9289762" y="36305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68166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7810905" y="1369526"/>
            <a:ext cx="5351116" cy="20958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4 – 18/03/2021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902774" y="589543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448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70074" y="34196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469692" y="559912"/>
            <a:ext cx="7186474" cy="239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810906" y="927661"/>
            <a:ext cx="5351116" cy="4491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469692" y="4982921"/>
            <a:ext cx="11854636" cy="2331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69132" y="818463"/>
            <a:ext cx="7186474" cy="407879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home do site institucional com React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Decidimos que iremos desenvolver e utilizar a própria API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Atualizamos a 3 versão do modelo lógico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Atualizamos o Backlog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Atualizamos e designados as tarefas no Sprint Backlog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endParaRPr lang="pt-BR" sz="18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63325" y="5216027"/>
            <a:ext cx="11854636" cy="22262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Backend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Desenvolver script base de alimentos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Desenvolver script tabela de categoria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Criar BD no Azure</a:t>
            </a: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Front end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Finalizar o desenvolvimento do site institucional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Negócios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Farol do Projeto   </a:t>
            </a:r>
          </a:p>
        </p:txBody>
      </p:sp>
      <p:sp>
        <p:nvSpPr>
          <p:cNvPr id="21" name="Oval 134">
            <a:extLst>
              <a:ext uri="{FF2B5EF4-FFF2-40B4-BE49-F238E27FC236}">
                <a16:creationId xmlns:a16="http://schemas.microsoft.com/office/drawing/2014/main" id="{C7687DA3-5EC5-4177-9DBB-6A09DC7F77ED}"/>
              </a:ext>
            </a:extLst>
          </p:cNvPr>
          <p:cNvSpPr>
            <a:spLocks noChangeAspect="1"/>
          </p:cNvSpPr>
          <p:nvPr/>
        </p:nvSpPr>
        <p:spPr>
          <a:xfrm>
            <a:off x="10156945" y="362281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B363CBDD-9D88-41D9-9F1B-E6F757DF80B1}"/>
              </a:ext>
            </a:extLst>
          </p:cNvPr>
          <p:cNvSpPr>
            <a:spLocks noChangeAspect="1"/>
          </p:cNvSpPr>
          <p:nvPr/>
        </p:nvSpPr>
        <p:spPr>
          <a:xfrm>
            <a:off x="12180394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34">
            <a:extLst>
              <a:ext uri="{FF2B5EF4-FFF2-40B4-BE49-F238E27FC236}">
                <a16:creationId xmlns:a16="http://schemas.microsoft.com/office/drawing/2014/main" id="{F42F78D9-B5A8-4A97-8925-8B5904C502F3}"/>
              </a:ext>
            </a:extLst>
          </p:cNvPr>
          <p:cNvSpPr>
            <a:spLocks noChangeAspect="1"/>
          </p:cNvSpPr>
          <p:nvPr/>
        </p:nvSpPr>
        <p:spPr>
          <a:xfrm>
            <a:off x="11262832" y="30541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4" name="Oval 134">
            <a:extLst>
              <a:ext uri="{FF2B5EF4-FFF2-40B4-BE49-F238E27FC236}">
                <a16:creationId xmlns:a16="http://schemas.microsoft.com/office/drawing/2014/main" id="{1EBE2388-56B1-476A-9F0A-E2D66925E9B1}"/>
              </a:ext>
            </a:extLst>
          </p:cNvPr>
          <p:cNvSpPr>
            <a:spLocks noChangeAspect="1"/>
          </p:cNvSpPr>
          <p:nvPr/>
        </p:nvSpPr>
        <p:spPr>
          <a:xfrm>
            <a:off x="9275679" y="3320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7637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7810905" y="1369526"/>
            <a:ext cx="5351116" cy="20958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5 – 25/03/2021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902774" y="589543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448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70074" y="34196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469692" y="559912"/>
            <a:ext cx="7186474" cy="239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810906" y="927661"/>
            <a:ext cx="5351116" cy="4491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469692" y="4982921"/>
            <a:ext cx="11854636" cy="2331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69132" y="818463"/>
            <a:ext cx="7186474" cy="407879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o desenvolvimento do SITE INSTITUCIONAL.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o script da tabela de categoria.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o script da tabela de alimentos.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a tela de Login e Cadastro.</a:t>
            </a:r>
          </a:p>
          <a:p>
            <a:pPr fontAlgn="base">
              <a:spcBef>
                <a:spcPct val="0"/>
              </a:spcBef>
              <a:defRPr/>
            </a:pP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endParaRPr lang="pt-BR" sz="18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63325" y="5216027"/>
            <a:ext cx="11854636" cy="22262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Backend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Arquitetura inicial da API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Conexão com SQL</a:t>
            </a: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Front-end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Finalizar 4 telas existentes no sistema.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Negócios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de solução de software</a:t>
            </a: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Farol do Projeto   </a:t>
            </a:r>
          </a:p>
        </p:txBody>
      </p:sp>
      <p:sp>
        <p:nvSpPr>
          <p:cNvPr id="21" name="Oval 134">
            <a:extLst>
              <a:ext uri="{FF2B5EF4-FFF2-40B4-BE49-F238E27FC236}">
                <a16:creationId xmlns:a16="http://schemas.microsoft.com/office/drawing/2014/main" id="{C7687DA3-5EC5-4177-9DBB-6A09DC7F77ED}"/>
              </a:ext>
            </a:extLst>
          </p:cNvPr>
          <p:cNvSpPr>
            <a:spLocks noChangeAspect="1"/>
          </p:cNvSpPr>
          <p:nvPr/>
        </p:nvSpPr>
        <p:spPr>
          <a:xfrm>
            <a:off x="10156945" y="362281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B363CBDD-9D88-41D9-9F1B-E6F757DF80B1}"/>
              </a:ext>
            </a:extLst>
          </p:cNvPr>
          <p:cNvSpPr>
            <a:spLocks noChangeAspect="1"/>
          </p:cNvSpPr>
          <p:nvPr/>
        </p:nvSpPr>
        <p:spPr>
          <a:xfrm>
            <a:off x="12180394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34">
            <a:extLst>
              <a:ext uri="{FF2B5EF4-FFF2-40B4-BE49-F238E27FC236}">
                <a16:creationId xmlns:a16="http://schemas.microsoft.com/office/drawing/2014/main" id="{F42F78D9-B5A8-4A97-8925-8B5904C502F3}"/>
              </a:ext>
            </a:extLst>
          </p:cNvPr>
          <p:cNvSpPr>
            <a:spLocks noChangeAspect="1"/>
          </p:cNvSpPr>
          <p:nvPr/>
        </p:nvSpPr>
        <p:spPr>
          <a:xfrm>
            <a:off x="11262832" y="30541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4" name="Oval 134">
            <a:extLst>
              <a:ext uri="{FF2B5EF4-FFF2-40B4-BE49-F238E27FC236}">
                <a16:creationId xmlns:a16="http://schemas.microsoft.com/office/drawing/2014/main" id="{1EBE2388-56B1-476A-9F0A-E2D66925E9B1}"/>
              </a:ext>
            </a:extLst>
          </p:cNvPr>
          <p:cNvSpPr>
            <a:spLocks noChangeAspect="1"/>
          </p:cNvSpPr>
          <p:nvPr/>
        </p:nvSpPr>
        <p:spPr>
          <a:xfrm>
            <a:off x="9275679" y="3320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26345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7810905" y="1369526"/>
            <a:ext cx="5351116" cy="20958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2603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6 – 08/04/2021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902774" y="589543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448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70074" y="34196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469692" y="559912"/>
            <a:ext cx="7186474" cy="239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810906" y="927661"/>
            <a:ext cx="5351116" cy="4491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469692" y="4982921"/>
            <a:ext cx="11854636" cy="2331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69132" y="818463"/>
            <a:ext cx="7186474" cy="407879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a conexão com o SQL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a arquitetura inicial da API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o Diagrama Macro de Solução de Software - Container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a tela de feed do sistema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Colocamos a tela de login e cadastro em React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Atualizamos o BD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endParaRPr lang="pt-BR" sz="18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63325" y="5216027"/>
            <a:ext cx="13530958" cy="201320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Backend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Login/LogOff ORM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Iniciar os CRUDS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Iniciar exportação do CSV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Padrão de projeto</a:t>
            </a: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Front-end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Finalizar 3 telas finais do sistema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Negócios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de solução de software – Componentes Micro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Apresentação - PPT</a:t>
            </a: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Farol do Projeto   </a:t>
            </a:r>
          </a:p>
        </p:txBody>
      </p:sp>
      <p:sp>
        <p:nvSpPr>
          <p:cNvPr id="21" name="Oval 134">
            <a:extLst>
              <a:ext uri="{FF2B5EF4-FFF2-40B4-BE49-F238E27FC236}">
                <a16:creationId xmlns:a16="http://schemas.microsoft.com/office/drawing/2014/main" id="{C7687DA3-5EC5-4177-9DBB-6A09DC7F77ED}"/>
              </a:ext>
            </a:extLst>
          </p:cNvPr>
          <p:cNvSpPr>
            <a:spLocks noChangeAspect="1"/>
          </p:cNvSpPr>
          <p:nvPr/>
        </p:nvSpPr>
        <p:spPr>
          <a:xfrm>
            <a:off x="10156945" y="362281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B363CBDD-9D88-41D9-9F1B-E6F757DF80B1}"/>
              </a:ext>
            </a:extLst>
          </p:cNvPr>
          <p:cNvSpPr>
            <a:spLocks noChangeAspect="1"/>
          </p:cNvSpPr>
          <p:nvPr/>
        </p:nvSpPr>
        <p:spPr>
          <a:xfrm>
            <a:off x="12180394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34">
            <a:extLst>
              <a:ext uri="{FF2B5EF4-FFF2-40B4-BE49-F238E27FC236}">
                <a16:creationId xmlns:a16="http://schemas.microsoft.com/office/drawing/2014/main" id="{F42F78D9-B5A8-4A97-8925-8B5904C502F3}"/>
              </a:ext>
            </a:extLst>
          </p:cNvPr>
          <p:cNvSpPr>
            <a:spLocks noChangeAspect="1"/>
          </p:cNvSpPr>
          <p:nvPr/>
        </p:nvSpPr>
        <p:spPr>
          <a:xfrm>
            <a:off x="11262832" y="30541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4" name="Oval 134">
            <a:extLst>
              <a:ext uri="{FF2B5EF4-FFF2-40B4-BE49-F238E27FC236}">
                <a16:creationId xmlns:a16="http://schemas.microsoft.com/office/drawing/2014/main" id="{1EBE2388-56B1-476A-9F0A-E2D66925E9B1}"/>
              </a:ext>
            </a:extLst>
          </p:cNvPr>
          <p:cNvSpPr>
            <a:spLocks noChangeAspect="1"/>
          </p:cNvSpPr>
          <p:nvPr/>
        </p:nvSpPr>
        <p:spPr>
          <a:xfrm>
            <a:off x="9275679" y="3320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23586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7810905" y="1369526"/>
            <a:ext cx="5351116" cy="20958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2603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7 – 15/04/2021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902774" y="589543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448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70074" y="34196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469692" y="559912"/>
            <a:ext cx="7186474" cy="239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810906" y="927661"/>
            <a:ext cx="5351116" cy="4491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469692" y="4982921"/>
            <a:ext cx="11854636" cy="2331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69132" y="818463"/>
            <a:ext cx="7186474" cy="407879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o Login/LogOffi com ORM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os CRUDS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a exportação do CSV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Implementamos o padrão de projeto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o power point da SPRINT 2</a:t>
            </a:r>
          </a:p>
          <a:p>
            <a:pPr marL="0" lvl="1" defTabSz="672130"/>
            <a:endParaRPr lang="pt-BR" sz="18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63325" y="5216027"/>
            <a:ext cx="13530958" cy="201320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Apresentação Sprint 2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Farol do Projeto   </a:t>
            </a:r>
          </a:p>
        </p:txBody>
      </p:sp>
      <p:sp>
        <p:nvSpPr>
          <p:cNvPr id="21" name="Oval 134">
            <a:extLst>
              <a:ext uri="{FF2B5EF4-FFF2-40B4-BE49-F238E27FC236}">
                <a16:creationId xmlns:a16="http://schemas.microsoft.com/office/drawing/2014/main" id="{C7687DA3-5EC5-4177-9DBB-6A09DC7F77ED}"/>
              </a:ext>
            </a:extLst>
          </p:cNvPr>
          <p:cNvSpPr>
            <a:spLocks noChangeAspect="1"/>
          </p:cNvSpPr>
          <p:nvPr/>
        </p:nvSpPr>
        <p:spPr>
          <a:xfrm>
            <a:off x="10156945" y="362281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B363CBDD-9D88-41D9-9F1B-E6F757DF80B1}"/>
              </a:ext>
            </a:extLst>
          </p:cNvPr>
          <p:cNvSpPr>
            <a:spLocks noChangeAspect="1"/>
          </p:cNvSpPr>
          <p:nvPr/>
        </p:nvSpPr>
        <p:spPr>
          <a:xfrm>
            <a:off x="12180394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34">
            <a:extLst>
              <a:ext uri="{FF2B5EF4-FFF2-40B4-BE49-F238E27FC236}">
                <a16:creationId xmlns:a16="http://schemas.microsoft.com/office/drawing/2014/main" id="{F42F78D9-B5A8-4A97-8925-8B5904C502F3}"/>
              </a:ext>
            </a:extLst>
          </p:cNvPr>
          <p:cNvSpPr>
            <a:spLocks noChangeAspect="1"/>
          </p:cNvSpPr>
          <p:nvPr/>
        </p:nvSpPr>
        <p:spPr>
          <a:xfrm>
            <a:off x="11262832" y="30541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4" name="Oval 134">
            <a:extLst>
              <a:ext uri="{FF2B5EF4-FFF2-40B4-BE49-F238E27FC236}">
                <a16:creationId xmlns:a16="http://schemas.microsoft.com/office/drawing/2014/main" id="{1EBE2388-56B1-476A-9F0A-E2D66925E9B1}"/>
              </a:ext>
            </a:extLst>
          </p:cNvPr>
          <p:cNvSpPr>
            <a:spLocks noChangeAspect="1"/>
          </p:cNvSpPr>
          <p:nvPr/>
        </p:nvSpPr>
        <p:spPr>
          <a:xfrm>
            <a:off x="9275679" y="3320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78641881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est">
    <a:dk1>
      <a:sysClr val="windowText" lastClr="000000"/>
    </a:dk1>
    <a:lt1>
      <a:sysClr val="window" lastClr="FFFFFF"/>
    </a:lt1>
    <a:dk2>
      <a:srgbClr val="253746"/>
    </a:dk2>
    <a:lt2>
      <a:srgbClr val="EEECE1"/>
    </a:lt2>
    <a:accent1>
      <a:srgbClr val="32B9CD"/>
    </a:accent1>
    <a:accent2>
      <a:srgbClr val="CE0F69"/>
    </a:accent2>
    <a:accent3>
      <a:srgbClr val="9BBB59"/>
    </a:accent3>
    <a:accent4>
      <a:srgbClr val="292C34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Props1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19496</TotalTime>
  <Words>1078</Words>
  <Application>Microsoft Office PowerPoint</Application>
  <PresentationFormat>Personalizar</PresentationFormat>
  <Paragraphs>326</Paragraphs>
  <Slides>13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13</vt:i4>
      </vt:variant>
    </vt:vector>
  </HeadingPairs>
  <TitlesOfParts>
    <vt:vector size="23" baseType="lpstr">
      <vt:lpstr>Arial</vt:lpstr>
      <vt:lpstr>Calibri</vt:lpstr>
      <vt:lpstr>Exo 2</vt:lpstr>
      <vt:lpstr>Simplon BP Bold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Apresentação do PowerPoint</vt:lpstr>
      <vt:lpstr>SEMANA 1 - 18/02/2021</vt:lpstr>
      <vt:lpstr>SEMANA 2 - 25/02/2021</vt:lpstr>
      <vt:lpstr>SEMANA 3- 04/03/2021 – 11/03/2021</vt:lpstr>
      <vt:lpstr>SEMANA 4 – 18/03/2021</vt:lpstr>
      <vt:lpstr>SEMANA 5 – 25/03/2021</vt:lpstr>
      <vt:lpstr>SEMANA 6 – 08/04/2021</vt:lpstr>
      <vt:lpstr>SEMANA 7 – 15/04/2021</vt:lpstr>
      <vt:lpstr>SEMANA 7 – 06/05/2021</vt:lpstr>
      <vt:lpstr>SEMANA 8 – 13/05/2021</vt:lpstr>
      <vt:lpstr>SEMANA 9 – 20/05/2021</vt:lpstr>
      <vt:lpstr>SEMANA 10 – 27/05/2021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Milene de Oliveira Barbosa</cp:lastModifiedBy>
  <cp:revision>401</cp:revision>
  <cp:lastPrinted>2018-08-30T22:45:44Z</cp:lastPrinted>
  <dcterms:created xsi:type="dcterms:W3CDTF">2016-12-01T16:19:35Z</dcterms:created>
  <dcterms:modified xsi:type="dcterms:W3CDTF">2021-05-27T23:01:50Z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