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3" r:id="rId4"/>
    <p:sldId id="264" r:id="rId5"/>
    <p:sldId id="265" r:id="rId6"/>
    <p:sldId id="268" r:id="rId7"/>
    <p:sldId id="269" r:id="rId8"/>
    <p:sldId id="270" r:id="rId9"/>
    <p:sldId id="271" r:id="rId10"/>
    <p:sldId id="275" r:id="rId11"/>
    <p:sldId id="276" r:id="rId12"/>
    <p:sldId id="277" r:id="rId13"/>
    <p:sldId id="278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EDE"/>
    <a:srgbClr val="EBEDED"/>
    <a:srgbClr val="E1E3E3"/>
    <a:srgbClr val="267392"/>
    <a:srgbClr val="1C5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0" autoAdjust="0"/>
    <p:restoredTop sz="94660"/>
  </p:normalViewPr>
  <p:slideViewPr>
    <p:cSldViewPr snapToGrid="0">
      <p:cViewPr>
        <p:scale>
          <a:sx n="75" d="100"/>
          <a:sy n="75" d="100"/>
        </p:scale>
        <p:origin x="169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3A34330-024E-41EA-BC7E-75B793F315C7}" type="datetimeFigureOut">
              <a:rPr lang="sr-Latn-RS" smtClean="0"/>
              <a:t>26.4.2023.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00E66EF0-FC35-442B-A3C8-7F83EE1991BE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000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4330-024E-41EA-BC7E-75B793F315C7}" type="datetimeFigureOut">
              <a:rPr lang="sr-Latn-RS" smtClean="0"/>
              <a:t>26.4.2023.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6EF0-FC35-442B-A3C8-7F83EE1991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306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73A34330-024E-41EA-BC7E-75B793F315C7}" type="datetimeFigureOut">
              <a:rPr lang="sr-Latn-RS" smtClean="0"/>
              <a:t>26.4.2023.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00E66EF0-FC35-442B-A3C8-7F83EE1991BE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056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4330-024E-41EA-BC7E-75B793F315C7}" type="datetimeFigureOut">
              <a:rPr lang="sr-Latn-RS" smtClean="0"/>
              <a:t>26.4.2023.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6EF0-FC35-442B-A3C8-7F83EE1991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0892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73A34330-024E-41EA-BC7E-75B793F315C7}" type="datetimeFigureOut">
              <a:rPr lang="sr-Latn-RS" smtClean="0"/>
              <a:t>26.4.2023.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E66EF0-FC35-442B-A3C8-7F83EE1991BE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6679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4330-024E-41EA-BC7E-75B793F315C7}" type="datetimeFigureOut">
              <a:rPr lang="sr-Latn-RS" smtClean="0"/>
              <a:t>26.4.2023.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6EF0-FC35-442B-A3C8-7F83EE1991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6248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4330-024E-41EA-BC7E-75B793F315C7}" type="datetimeFigureOut">
              <a:rPr lang="sr-Latn-RS" smtClean="0"/>
              <a:t>26.4.2023.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6EF0-FC35-442B-A3C8-7F83EE1991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1646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4330-024E-41EA-BC7E-75B793F315C7}" type="datetimeFigureOut">
              <a:rPr lang="sr-Latn-RS" smtClean="0"/>
              <a:t>26.4.2023.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6EF0-FC35-442B-A3C8-7F83EE1991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3938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4330-024E-41EA-BC7E-75B793F315C7}" type="datetimeFigureOut">
              <a:rPr lang="sr-Latn-RS" smtClean="0"/>
              <a:t>26.4.2023.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6EF0-FC35-442B-A3C8-7F83EE1991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4113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4330-024E-41EA-BC7E-75B793F315C7}" type="datetimeFigureOut">
              <a:rPr lang="sr-Latn-RS" smtClean="0"/>
              <a:t>26.4.2023.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6EF0-FC35-442B-A3C8-7F83EE1991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972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4330-024E-41EA-BC7E-75B793F315C7}" type="datetimeFigureOut">
              <a:rPr lang="sr-Latn-RS" smtClean="0"/>
              <a:t>26.4.2023.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6EF0-FC35-442B-A3C8-7F83EE1991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8976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73A34330-024E-41EA-BC7E-75B793F315C7}" type="datetimeFigureOut">
              <a:rPr lang="sr-Latn-RS" smtClean="0"/>
              <a:t>26.4.2023.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00E66EF0-FC35-442B-A3C8-7F83EE1991BE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12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4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2286" y="3010595"/>
            <a:ext cx="9960890" cy="1003139"/>
          </a:xfrm>
        </p:spPr>
        <p:txBody>
          <a:bodyPr>
            <a:normAutofit/>
          </a:bodyPr>
          <a:lstStyle/>
          <a:p>
            <a:r>
              <a:rPr lang="sr-Latn-R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DW za Praćenje rezervacija</a:t>
            </a:r>
            <a:endParaRPr lang="sr-Latn-R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672679"/>
            <a:ext cx="7034362" cy="70635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Aleksa Milenovi</a:t>
            </a:r>
            <a:r>
              <a:rPr lang="sr-Latn-RS" dirty="0" smtClean="0">
                <a:latin typeface="Calibri" panose="020F0502020204030204" pitchFamily="34" charset="0"/>
                <a:cs typeface="Calibri" panose="020F0502020204030204" pitchFamily="34" charset="0"/>
              </a:rPr>
              <a:t>ć E7 2-2022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2286" y="3646505"/>
            <a:ext cx="9960890" cy="1003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7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SISTEMI SKLADIŠTA PODATAKA</a:t>
            </a:r>
            <a:endParaRPr lang="sr-Latn-R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75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570" y="401433"/>
            <a:ext cx="7369582" cy="519764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tema, 2a. izvestaj</a:t>
            </a:r>
            <a:endParaRPr lang="sr-Latn-R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5508" y="6223003"/>
            <a:ext cx="2267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Slika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 Graficka prezentacija upita</a:t>
            </a:r>
            <a:endParaRPr lang="sr-Latn-R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570" y="921197"/>
            <a:ext cx="103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Procentualni udeo broja gostiju prema njihovom porekla u odnosu na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ukupan nocenja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za Studio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Patio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Varijable za filtriranje –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Oglasavac, Apartman, Vremenski opseg (dani, godine,…)</a:t>
            </a:r>
            <a:endParaRPr lang="sr-Latn-R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1" y="1689583"/>
            <a:ext cx="7607062" cy="43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90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570" y="401433"/>
            <a:ext cx="7369582" cy="519764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tema, 1. izvestaj</a:t>
            </a:r>
            <a:endParaRPr lang="sr-Latn-R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5508" y="6223003"/>
            <a:ext cx="2267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Slika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 Graficka prezentacija upita</a:t>
            </a:r>
            <a:endParaRPr lang="sr-Latn-R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570" y="921197"/>
            <a:ext cx="8368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mesecu prikazati popunjenost apartmana i prosecnu cenu po noci tog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apartmana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Varijable za filtriranje –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Apartman, Vremenski opseg (dani, godine,…)</a:t>
            </a:r>
            <a:endParaRPr lang="sr-Latn-R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55" y="1735472"/>
            <a:ext cx="9609698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15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570" y="401433"/>
            <a:ext cx="7369582" cy="519764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tema, 2. izvestaj</a:t>
            </a:r>
            <a:endParaRPr lang="sr-Latn-R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5508" y="6223003"/>
            <a:ext cx="2267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Slika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 Graficka prezentacija upita</a:t>
            </a:r>
            <a:endParaRPr lang="sr-Latn-R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570" y="921197"/>
            <a:ext cx="834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danu u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prikazati popunjenost apartmana i prosecnu cenu po noci tog apartmana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Varijable za filtriranje –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Apartman, Vremenski opseg (dani, godine,…)</a:t>
            </a:r>
            <a:endParaRPr lang="sr-Latn-R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04" y="1654696"/>
            <a:ext cx="9978895" cy="445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50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570" y="401433"/>
            <a:ext cx="7369582" cy="519764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tema, 3. izvestaj</a:t>
            </a:r>
            <a:endParaRPr lang="sr-Latn-R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5508" y="6223003"/>
            <a:ext cx="2267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Slika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 Graficka prezentacija upita</a:t>
            </a:r>
            <a:endParaRPr lang="sr-Latn-R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570" y="921197"/>
            <a:ext cx="912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Prosecna cena nocenja u zavisnosti od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duzine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boravka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za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izabrana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apartmana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Varijable za filtriranje –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Apartman, Interval </a:t>
            </a:r>
            <a:r>
              <a:rPr lang="en-US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duzine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boravka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Vremenski opseg (dani, godine,…)</a:t>
            </a:r>
            <a:endParaRPr lang="sr-Latn-R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05" y="1610036"/>
            <a:ext cx="8110538" cy="43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61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570" y="401433"/>
            <a:ext cx="7369582" cy="519764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tema, 1. izvestaj</a:t>
            </a:r>
            <a:endParaRPr lang="sr-Latn-R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5508" y="6223003"/>
            <a:ext cx="2267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Slika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 Graficka prezentacija upita</a:t>
            </a:r>
            <a:endParaRPr lang="sr-Latn-R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570" y="921197"/>
            <a:ext cx="10258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zavisnosti od perioda koliko je unapred smestaj rezervisan (ex. 7-14 days)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odnos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otkazanih i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neotkazanih rezervacijai njihovo brojcano stanje za 2022 godinu.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Varijable za filtriranje – Opseg otkaza do pocetka rez, Opseg rezervisanja do pocetka rez,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Apartman, Vremennski opseg (dani, godine,…)</a:t>
            </a:r>
            <a:endParaRPr lang="sr-Latn-R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38" y="2235200"/>
            <a:ext cx="9022585" cy="386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9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570" y="401433"/>
            <a:ext cx="7369582" cy="519764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tema, 2. izvestaj</a:t>
            </a:r>
            <a:endParaRPr lang="sr-Latn-R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5508" y="6223003"/>
            <a:ext cx="2267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Slika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 Graficka prezentacija upita</a:t>
            </a:r>
            <a:endParaRPr lang="sr-Latn-R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571" y="921197"/>
            <a:ext cx="10405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 zavisnosti od perioda koliko je unapred rezervacija otkazana (ex. 7-14 days) njihova brojcana vrednost, i procenat u odnosu na ukupno otkazanih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za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2022 godinu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Varijable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za filtriranje – Opseg otkaza do pocetka rez, Opseg rezervisanja do pocetka rez,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Apartman, Vremennski opseg (dani, godine,…)</a:t>
            </a:r>
            <a:endParaRPr lang="sr-Latn-R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326" y="2260016"/>
            <a:ext cx="6030274" cy="38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1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570" y="401433"/>
            <a:ext cx="7369582" cy="519764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tema, 3. izvestaj</a:t>
            </a:r>
            <a:endParaRPr lang="sr-Latn-R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2808" y="4953003"/>
            <a:ext cx="2267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Slika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 Graficka prezentacija upita</a:t>
            </a:r>
            <a:endParaRPr lang="sr-Latn-R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571" y="921197"/>
            <a:ext cx="1055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 zavisnosti od perioda koliko je unapred rezervacija rezervisana za otkazanu rezervaciju (ex. 7-14 days) prosecna cena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dana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za 2022.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godinu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Varijable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za filtriranje – Opseg otkaza do pocetka rez, Opseg rezervisanja do pocetka rez,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Apartman, Vremennski opseg (dani, godine,…)</a:t>
            </a:r>
            <a:endParaRPr lang="sr-Latn-R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2754312"/>
            <a:ext cx="9155524" cy="20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66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ED">
            <a:alpha val="9882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770" y="693020"/>
            <a:ext cx="7369582" cy="519764"/>
          </a:xfrm>
        </p:spPr>
        <p:txBody>
          <a:bodyPr>
            <a:noAutofit/>
          </a:bodyPr>
          <a:lstStyle/>
          <a:p>
            <a:pPr algn="l"/>
            <a:r>
              <a:rPr lang="sr-Latn-RS" sz="3500" dirty="0" smtClean="0">
                <a:latin typeface="Calibri" panose="020F0502020204030204" pitchFamily="34" charset="0"/>
                <a:cs typeface="Calibri" panose="020F0502020204030204" pitchFamily="34" charset="0"/>
              </a:rPr>
              <a:t>Sadržaj</a:t>
            </a:r>
            <a:endParaRPr lang="sr-Latn-R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9783" y="1403374"/>
            <a:ext cx="8206980" cy="4140778"/>
          </a:xfrm>
        </p:spPr>
        <p:txBody>
          <a:bodyPr anchor="t" anchorCtr="0">
            <a:normAutofit/>
          </a:bodyPr>
          <a:lstStyle/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sr-Latn-RS" sz="2300" i="0" dirty="0" smtClean="0">
                <a:latin typeface="Calibri" panose="020F0502020204030204" pitchFamily="34" charset="0"/>
                <a:cs typeface="Calibri" panose="020F0502020204030204" pitchFamily="34" charset="0"/>
              </a:rPr>
              <a:t>Arhitektura DW Sistema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sr-Latn-RS" sz="2300" i="0" dirty="0" smtClean="0">
                <a:latin typeface="Calibri" panose="020F0502020204030204" pitchFamily="34" charset="0"/>
                <a:cs typeface="Calibri" panose="020F0502020204030204" pitchFamily="34" charset="0"/>
              </a:rPr>
              <a:t>Izvori podataka	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sr-Latn-RS" sz="2300" i="0" dirty="0" smtClean="0">
                <a:latin typeface="Calibri" panose="020F0502020204030204" pitchFamily="34" charset="0"/>
                <a:cs typeface="Calibri" panose="020F0502020204030204" pitchFamily="34" charset="0"/>
              </a:rPr>
              <a:t>DW sema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sr-Latn-RS" sz="2300" i="0" dirty="0" smtClean="0">
                <a:latin typeface="Calibri" panose="020F0502020204030204" pitchFamily="34" charset="0"/>
                <a:cs typeface="Calibri" panose="020F0502020204030204" pitchFamily="34" charset="0"/>
              </a:rPr>
              <a:t>ETL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sr-Latn-RS" sz="2300" i="0" dirty="0" smtClean="0">
                <a:latin typeface="Calibri" panose="020F0502020204030204" pitchFamily="34" charset="0"/>
                <a:cs typeface="Calibri" panose="020F0502020204030204" pitchFamily="34" charset="0"/>
              </a:rPr>
              <a:t>Izveštaji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endParaRPr lang="sr-Latn-RS" sz="230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5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ED">
            <a:alpha val="9882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570" y="401433"/>
            <a:ext cx="7369582" cy="519764"/>
          </a:xfrm>
        </p:spPr>
        <p:txBody>
          <a:bodyPr>
            <a:noAutofit/>
          </a:bodyPr>
          <a:lstStyle/>
          <a:p>
            <a:pPr algn="l"/>
            <a:r>
              <a:rPr lang="sr-Latn-R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Arhitektura dw sistema</a:t>
            </a:r>
            <a:endParaRPr lang="sr-Latn-R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837" y="1738735"/>
            <a:ext cx="966767" cy="1097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67" y="3970168"/>
            <a:ext cx="1066635" cy="10666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681" y="2820761"/>
            <a:ext cx="1065283" cy="106528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42719" y="1394459"/>
            <a:ext cx="2814881" cy="3988659"/>
          </a:xfrm>
          <a:prstGeom prst="rect">
            <a:avLst/>
          </a:prstGeom>
          <a:solidFill>
            <a:srgbClr val="DADE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8" name="TextBox 17"/>
          <p:cNvSpPr txBox="1"/>
          <p:nvPr/>
        </p:nvSpPr>
        <p:spPr>
          <a:xfrm>
            <a:off x="1551891" y="1415570"/>
            <a:ext cx="13965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500" b="1" dirty="0" smtClean="0"/>
              <a:t>Operativna BP</a:t>
            </a:r>
            <a:endParaRPr lang="sr-Latn-RS" sz="15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66588" y="2861797"/>
            <a:ext cx="19671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300" dirty="0" smtClean="0"/>
              <a:t>Oracle DB – Sql developer</a:t>
            </a:r>
            <a:endParaRPr lang="sr-Latn-R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1503871" y="5526731"/>
            <a:ext cx="14734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sz="1500" b="1" dirty="0" smtClean="0"/>
              <a:t>Izvori podataka</a:t>
            </a:r>
            <a:endParaRPr lang="sr-Latn-RS" sz="15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59" y="4083427"/>
            <a:ext cx="901016" cy="90101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52611" y="4953369"/>
            <a:ext cx="54694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300" dirty="0" smtClean="0"/>
              <a:t>Excel</a:t>
            </a:r>
            <a:endParaRPr lang="sr-Latn-RS" sz="1300" dirty="0"/>
          </a:p>
        </p:txBody>
      </p:sp>
      <p:sp>
        <p:nvSpPr>
          <p:cNvPr id="23" name="TextBox 22"/>
          <p:cNvSpPr txBox="1"/>
          <p:nvPr/>
        </p:nvSpPr>
        <p:spPr>
          <a:xfrm>
            <a:off x="2413442" y="4985377"/>
            <a:ext cx="9371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300" dirty="0" smtClean="0"/>
              <a:t>Textual file</a:t>
            </a:r>
            <a:endParaRPr lang="sr-Latn-RS" sz="1300" dirty="0"/>
          </a:p>
        </p:txBody>
      </p:sp>
      <p:sp>
        <p:nvSpPr>
          <p:cNvPr id="24" name="TextBox 23"/>
          <p:cNvSpPr txBox="1"/>
          <p:nvPr/>
        </p:nvSpPr>
        <p:spPr>
          <a:xfrm>
            <a:off x="1595243" y="3456294"/>
            <a:ext cx="12554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sz="1500" b="1" dirty="0" smtClean="0"/>
              <a:t>Spoljni izvori</a:t>
            </a:r>
          </a:p>
          <a:p>
            <a:pPr algn="ctr"/>
            <a:r>
              <a:rPr lang="sr-Latn-RS" sz="1500" b="1" dirty="0" smtClean="0"/>
              <a:t>podataka</a:t>
            </a:r>
            <a:endParaRPr lang="sr-Latn-RS" sz="1500" b="1" dirty="0"/>
          </a:p>
        </p:txBody>
      </p:sp>
      <p:sp>
        <p:nvSpPr>
          <p:cNvPr id="25" name="Rectangle 24"/>
          <p:cNvSpPr/>
          <p:nvPr/>
        </p:nvSpPr>
        <p:spPr>
          <a:xfrm>
            <a:off x="4498790" y="2640468"/>
            <a:ext cx="1447162" cy="1590256"/>
          </a:xfrm>
          <a:prstGeom prst="rect">
            <a:avLst/>
          </a:prstGeom>
          <a:solidFill>
            <a:srgbClr val="DADE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6" name="TextBox 25"/>
          <p:cNvSpPr txBox="1"/>
          <p:nvPr/>
        </p:nvSpPr>
        <p:spPr>
          <a:xfrm>
            <a:off x="4890339" y="3886044"/>
            <a:ext cx="8467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00" dirty="0" smtClean="0"/>
              <a:t>Python</a:t>
            </a:r>
            <a:endParaRPr lang="sr-Latn-RS" sz="1300" dirty="0"/>
          </a:p>
        </p:txBody>
      </p:sp>
      <p:sp>
        <p:nvSpPr>
          <p:cNvPr id="27" name="TextBox 26"/>
          <p:cNvSpPr txBox="1"/>
          <p:nvPr/>
        </p:nvSpPr>
        <p:spPr>
          <a:xfrm>
            <a:off x="4255008" y="4291176"/>
            <a:ext cx="1934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500" b="1" dirty="0" smtClean="0"/>
              <a:t>Izdvajanje, Filtriranje</a:t>
            </a:r>
          </a:p>
          <a:p>
            <a:pPr algn="ctr"/>
            <a:r>
              <a:rPr lang="sr-Latn-RS" sz="1500" b="1" dirty="0" smtClean="0"/>
              <a:t>I Transformacija</a:t>
            </a:r>
            <a:endParaRPr lang="sr-Latn-RS" sz="1500" b="1" dirty="0"/>
          </a:p>
        </p:txBody>
      </p:sp>
      <p:sp>
        <p:nvSpPr>
          <p:cNvPr id="29" name="Rectangle 28"/>
          <p:cNvSpPr/>
          <p:nvPr/>
        </p:nvSpPr>
        <p:spPr>
          <a:xfrm>
            <a:off x="8976809" y="2326885"/>
            <a:ext cx="2357892" cy="2330824"/>
          </a:xfrm>
          <a:prstGeom prst="rect">
            <a:avLst/>
          </a:prstGeom>
          <a:solidFill>
            <a:srgbClr val="DADE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1" name="Rectangle 30"/>
          <p:cNvSpPr/>
          <p:nvPr/>
        </p:nvSpPr>
        <p:spPr>
          <a:xfrm>
            <a:off x="6697485" y="2655371"/>
            <a:ext cx="1447162" cy="1590256"/>
          </a:xfrm>
          <a:prstGeom prst="rect">
            <a:avLst/>
          </a:prstGeom>
          <a:solidFill>
            <a:srgbClr val="DADE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TextBox 31"/>
          <p:cNvSpPr txBox="1"/>
          <p:nvPr/>
        </p:nvSpPr>
        <p:spPr>
          <a:xfrm>
            <a:off x="6976440" y="3870685"/>
            <a:ext cx="12930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00" dirty="0" smtClean="0"/>
              <a:t>PostgreSQL</a:t>
            </a:r>
            <a:endParaRPr lang="sr-Latn-RS" sz="1300" dirty="0"/>
          </a:p>
        </p:txBody>
      </p:sp>
      <p:sp>
        <p:nvSpPr>
          <p:cNvPr id="33" name="TextBox 32"/>
          <p:cNvSpPr txBox="1"/>
          <p:nvPr/>
        </p:nvSpPr>
        <p:spPr>
          <a:xfrm>
            <a:off x="6534122" y="4301772"/>
            <a:ext cx="1934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500" b="1" dirty="0" smtClean="0"/>
              <a:t>DW Skladiste </a:t>
            </a:r>
          </a:p>
          <a:p>
            <a:pPr algn="ctr"/>
            <a:r>
              <a:rPr lang="sr-Latn-RS" sz="1500" b="1" dirty="0" smtClean="0"/>
              <a:t>podataka</a:t>
            </a:r>
            <a:endParaRPr lang="sr-Latn-RS" sz="15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649077" y="4720013"/>
            <a:ext cx="3013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500" b="1" dirty="0" smtClean="0"/>
              <a:t>Alat za upite i </a:t>
            </a:r>
          </a:p>
          <a:p>
            <a:pPr algn="ctr"/>
            <a:r>
              <a:rPr lang="sr-Latn-RS" sz="1500" b="1" dirty="0" smtClean="0"/>
              <a:t>Prezentaciju podataka</a:t>
            </a:r>
            <a:endParaRPr lang="sr-Latn-RS" sz="1500" b="1" dirty="0"/>
          </a:p>
        </p:txBody>
      </p:sp>
      <p:sp>
        <p:nvSpPr>
          <p:cNvPr id="37" name="Right Arrow 36"/>
          <p:cNvSpPr/>
          <p:nvPr/>
        </p:nvSpPr>
        <p:spPr>
          <a:xfrm>
            <a:off x="3791120" y="3350878"/>
            <a:ext cx="589608" cy="21083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8" name="Right Arrow 37"/>
          <p:cNvSpPr/>
          <p:nvPr/>
        </p:nvSpPr>
        <p:spPr>
          <a:xfrm>
            <a:off x="6022400" y="3350878"/>
            <a:ext cx="589608" cy="21083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9" name="Right Arrow 38"/>
          <p:cNvSpPr/>
          <p:nvPr/>
        </p:nvSpPr>
        <p:spPr>
          <a:xfrm>
            <a:off x="8278167" y="3345083"/>
            <a:ext cx="589608" cy="21083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91" y="1764050"/>
            <a:ext cx="966767" cy="109728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36" y="4027004"/>
            <a:ext cx="911956" cy="101386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681" y="2856617"/>
            <a:ext cx="1065283" cy="106528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660" y="2871043"/>
            <a:ext cx="973759" cy="97375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329" y="2390170"/>
            <a:ext cx="2090851" cy="209085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9763233" y="3998788"/>
            <a:ext cx="12930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00" dirty="0" smtClean="0"/>
              <a:t>Metabase</a:t>
            </a:r>
            <a:endParaRPr lang="sr-Latn-RS" sz="13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1287736" y="3345083"/>
            <a:ext cx="1945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935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ED">
            <a:alpha val="9882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570" y="401433"/>
            <a:ext cx="7369582" cy="519764"/>
          </a:xfrm>
        </p:spPr>
        <p:txBody>
          <a:bodyPr>
            <a:noAutofit/>
          </a:bodyPr>
          <a:lstStyle/>
          <a:p>
            <a:pPr algn="l"/>
            <a:r>
              <a:rPr lang="sr-Latn-R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Podaci – oltp sema</a:t>
            </a:r>
            <a:endParaRPr lang="sr-Latn-R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70" y="762000"/>
            <a:ext cx="6617224" cy="53028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028814" y="6175378"/>
            <a:ext cx="2865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Slika 1. Logička OLTP šema baze podataka</a:t>
            </a:r>
            <a:endParaRPr lang="sr-Latn-R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729" y="1402638"/>
            <a:ext cx="46084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latin typeface="Calibri" panose="020F0502020204030204" pitchFamily="34" charset="0"/>
                <a:cs typeface="Calibri" panose="020F0502020204030204" pitchFamily="34" charset="0"/>
              </a:rPr>
              <a:t>Napravljen u Oracle Data Modeleru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latin typeface="Calibri" panose="020F0502020204030204" pitchFamily="34" charset="0"/>
                <a:cs typeface="Calibri" panose="020F0502020204030204" pitchFamily="34" charset="0"/>
              </a:rPr>
              <a:t>Izgenerisana SQL skripta za pravljenje tabela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latin typeface="Calibri" panose="020F0502020204030204" pitchFamily="34" charset="0"/>
                <a:cs typeface="Calibri" panose="020F0502020204030204" pitchFamily="34" charset="0"/>
              </a:rPr>
              <a:t>Popunjena Podacima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latin typeface="Calibri" panose="020F0502020204030204" pitchFamily="34" charset="0"/>
                <a:cs typeface="Calibri" panose="020F0502020204030204" pitchFamily="34" charset="0"/>
              </a:rPr>
              <a:t>SRC_Content, </a:t>
            </a:r>
            <a:r>
              <a:rPr lang="sr-Latn-R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pr. Beds (name), 3 (number) </a:t>
            </a:r>
            <a:endParaRPr lang="sr-Latn-R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05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ED">
            <a:alpha val="9882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570" y="401433"/>
            <a:ext cx="7369582" cy="519764"/>
          </a:xfrm>
        </p:spPr>
        <p:txBody>
          <a:bodyPr>
            <a:noAutofit/>
          </a:bodyPr>
          <a:lstStyle/>
          <a:p>
            <a:pPr algn="l"/>
            <a:r>
              <a:rPr lang="sr-Latn-R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Podaci – Booking</a:t>
            </a:r>
            <a:endParaRPr lang="sr-Latn-R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70785" y="5083716"/>
            <a:ext cx="3352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Slika 2 : Prikaz prvih 5 rezervacija iz Booking fajlova</a:t>
            </a:r>
            <a:endParaRPr lang="sr-Latn-R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879" y="1402638"/>
            <a:ext cx="8884740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latin typeface="Calibri" panose="020F0502020204030204" pitchFamily="34" charset="0"/>
                <a:cs typeface="Calibri" panose="020F0502020204030204" pitchFamily="34" charset="0"/>
              </a:rPr>
              <a:t>Dati u vidu 4 zasebna excel fajla, formata .xlsx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latin typeface="Calibri" panose="020F0502020204030204" pitchFamily="34" charset="0"/>
                <a:cs typeface="Calibri" panose="020F0502020204030204" pitchFamily="34" charset="0"/>
              </a:rPr>
              <a:t>Svaki fajl predstavlja rezervacije smestaja napravljenje preko </a:t>
            </a:r>
            <a:r>
              <a:rPr lang="sr-Latn-R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www.booking.com </a:t>
            </a:r>
            <a:r>
              <a:rPr lang="sr-Latn-RS" dirty="0" smtClean="0">
                <a:latin typeface="Calibri" panose="020F0502020204030204" pitchFamily="34" charset="0"/>
                <a:cs typeface="Calibri" panose="020F0502020204030204" pitchFamily="34" charset="0"/>
              </a:rPr>
              <a:t>sajta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latin typeface="Calibri" panose="020F0502020204030204" pitchFamily="34" charset="0"/>
                <a:cs typeface="Calibri" panose="020F0502020204030204" pitchFamily="34" charset="0"/>
              </a:rPr>
              <a:t>Opseg obuhvata je 2018 – 2022. godina (samo posmatrani fajlovi iz 2021, i 2022 godine.)</a:t>
            </a:r>
            <a:endParaRPr lang="sr-Latn-R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4570" y="3419475"/>
            <a:ext cx="10801154" cy="1590675"/>
          </a:xfrm>
          <a:prstGeom prst="rect">
            <a:avLst/>
          </a:prstGeom>
          <a:solidFill>
            <a:srgbClr val="DADE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49" y="3565546"/>
            <a:ext cx="10458450" cy="132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49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ED">
            <a:alpha val="9882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570" y="401433"/>
            <a:ext cx="7369582" cy="519764"/>
          </a:xfrm>
        </p:spPr>
        <p:txBody>
          <a:bodyPr>
            <a:noAutofit/>
          </a:bodyPr>
          <a:lstStyle/>
          <a:p>
            <a:pPr algn="l"/>
            <a:r>
              <a:rPr lang="sr-Latn-R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Podaci – airbnb</a:t>
            </a:r>
            <a:endParaRPr lang="sr-Latn-R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2825" y="5938384"/>
            <a:ext cx="2349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Slika 4 : Prikaz podataka iz .txt fajla</a:t>
            </a:r>
            <a:endParaRPr lang="sr-Latn-R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2450" y="1146413"/>
            <a:ext cx="10210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latin typeface="Calibri" panose="020F0502020204030204" pitchFamily="34" charset="0"/>
                <a:cs typeface="Calibri" panose="020F0502020204030204" pitchFamily="34" charset="0"/>
              </a:rPr>
              <a:t>Dati u vidu 4 zasebna excel fajla, formata .xlsx, i jednog tekstualnog .txt fajla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latin typeface="Calibri" panose="020F0502020204030204" pitchFamily="34" charset="0"/>
                <a:cs typeface="Calibri" panose="020F0502020204030204" pitchFamily="34" charset="0"/>
              </a:rPr>
              <a:t>Excel fajlovi predstavljaju rezervacije smestaja napravljenje preko </a:t>
            </a:r>
            <a:r>
              <a:rPr lang="sr-Latn-R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www.airbnb.com </a:t>
            </a:r>
            <a:r>
              <a:rPr lang="sr-Latn-RS" dirty="0" smtClean="0">
                <a:latin typeface="Calibri" panose="020F0502020204030204" pitchFamily="34" charset="0"/>
                <a:cs typeface="Calibri" panose="020F0502020204030204" pitchFamily="34" charset="0"/>
              </a:rPr>
              <a:t>sajta, dok su nazivi apartmana kao i broj kreveta dati u .txt fajlu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latin typeface="Calibri" panose="020F0502020204030204" pitchFamily="34" charset="0"/>
                <a:cs typeface="Calibri" panose="020F0502020204030204" pitchFamily="34" charset="0"/>
              </a:rPr>
              <a:t>Opseg obuhvata je 2018 – 2022. godina (samo posmatrani fajlovi iz 2021, i 2022 godine.)</a:t>
            </a:r>
            <a:endParaRPr lang="sr-Latn-R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3899" y="4833299"/>
            <a:ext cx="3238695" cy="1129286"/>
          </a:xfrm>
          <a:prstGeom prst="rect">
            <a:avLst/>
          </a:prstGeom>
          <a:solidFill>
            <a:srgbClr val="DADE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245" y="4928548"/>
            <a:ext cx="3124200" cy="9604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05326" y="3124069"/>
            <a:ext cx="10801154" cy="1219200"/>
          </a:xfrm>
          <a:prstGeom prst="rect">
            <a:avLst/>
          </a:prstGeom>
          <a:solidFill>
            <a:srgbClr val="DADE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17" y="3219318"/>
            <a:ext cx="10663715" cy="10393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31574" y="4333743"/>
            <a:ext cx="3230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Slika 3: Prikaz prvih 5 rezervacija iz Airbnb fajlova</a:t>
            </a:r>
            <a:endParaRPr lang="sr-Latn-R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441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ED">
            <a:alpha val="9882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570" y="401433"/>
            <a:ext cx="7369582" cy="519764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DW SEMA</a:t>
            </a:r>
            <a:endParaRPr lang="sr-Latn-R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28814" y="6175378"/>
            <a:ext cx="2865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Slika 1. Logička OLTP šema baze podataka</a:t>
            </a:r>
            <a:endParaRPr lang="sr-Latn-R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16" y="921196"/>
            <a:ext cx="9184509" cy="51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02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570" y="401433"/>
            <a:ext cx="7369582" cy="519764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tema, 1. izvestaj</a:t>
            </a:r>
            <a:endParaRPr lang="sr-Latn-R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5508" y="6223003"/>
            <a:ext cx="2267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Slika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 Graficka prezentacija upita</a:t>
            </a:r>
            <a:endParaRPr lang="sr-Latn-R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570" y="921197"/>
            <a:ext cx="808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Poredjenje prihoda po svakom od oglasavaca za sve apartmane u 2022. godini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Varijable za filtriranje –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Oglasavac, Apartman, Vremennski opseg (dani, godine,…)</a:t>
            </a:r>
            <a:endParaRPr lang="sr-Latn-R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1693813"/>
            <a:ext cx="8181975" cy="443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18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570" y="401433"/>
            <a:ext cx="7369582" cy="519764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tema, 2. izvestaj</a:t>
            </a:r>
            <a:endParaRPr lang="sr-Latn-R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5508" y="6223003"/>
            <a:ext cx="2267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Slika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 Graficka prezentacija upita</a:t>
            </a:r>
            <a:endParaRPr lang="sr-Latn-R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570" y="921197"/>
            <a:ext cx="8089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Prikaz broja nocenja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 prosecne cene nocenja gostiju na osnovu njihovog  (top 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Varijable za filtriranje –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Oglasavac, Apartman, Vremennski opseg (dani, godine,…)</a:t>
            </a:r>
            <a:endParaRPr lang="sr-Latn-R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4" y="1693814"/>
            <a:ext cx="8181975" cy="445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4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07151B"/>
      </a:dk2>
      <a:lt2>
        <a:srgbClr val="F2F3F3"/>
      </a:lt2>
      <a:accent1>
        <a:srgbClr val="1C546B"/>
      </a:accent1>
      <a:accent2>
        <a:srgbClr val="606968"/>
      </a:accent2>
      <a:accent3>
        <a:srgbClr val="8D8D35"/>
      </a:accent3>
      <a:accent4>
        <a:srgbClr val="D9A142"/>
      </a:accent4>
      <a:accent5>
        <a:srgbClr val="C47023"/>
      </a:accent5>
      <a:accent6>
        <a:srgbClr val="754D64"/>
      </a:accent6>
      <a:hlink>
        <a:srgbClr val="417E93"/>
      </a:hlink>
      <a:folHlink>
        <a:srgbClr val="A76D89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12434FFF-CE4A-40FC-99FF-CA1400F2E6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255</TotalTime>
  <Words>668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Corbel</vt:lpstr>
      <vt:lpstr>Headlines</vt:lpstr>
      <vt:lpstr>DW za Praćenje rezervacija</vt:lpstr>
      <vt:lpstr>Sadržaj</vt:lpstr>
      <vt:lpstr>Arhitektura dw sistema</vt:lpstr>
      <vt:lpstr>Podaci – oltp sema</vt:lpstr>
      <vt:lpstr>Podaci – Booking</vt:lpstr>
      <vt:lpstr>Podaci – airbnb</vt:lpstr>
      <vt:lpstr>DW SEMA</vt:lpstr>
      <vt:lpstr>1. tema, 1. izvestaj</vt:lpstr>
      <vt:lpstr>1. tema, 2. izvestaj</vt:lpstr>
      <vt:lpstr>3. tema, 2a. izvestaj</vt:lpstr>
      <vt:lpstr>2. tema, 1. izvestaj</vt:lpstr>
      <vt:lpstr>2. tema, 2. izvestaj</vt:lpstr>
      <vt:lpstr>2. tema, 3. izvestaj</vt:lpstr>
      <vt:lpstr>3. tema, 1. izvestaj</vt:lpstr>
      <vt:lpstr>3. tema, 2. izvestaj</vt:lpstr>
      <vt:lpstr>3. tema, 3. izvestaj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 za Praćenje rezervacija</dc:title>
  <dc:creator>Korisnik</dc:creator>
  <cp:lastModifiedBy>Korisnik</cp:lastModifiedBy>
  <cp:revision>49</cp:revision>
  <dcterms:created xsi:type="dcterms:W3CDTF">2023-04-26T07:10:47Z</dcterms:created>
  <dcterms:modified xsi:type="dcterms:W3CDTF">2023-04-26T11:26:31Z</dcterms:modified>
</cp:coreProperties>
</file>