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424952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0586D9C-034C-405D-8E3E-1342CEF47B37}" type="datetimeFigureOut">
              <a:rPr lang="es-CO" smtClean="0"/>
              <a:t>28/11/2022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42252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193043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4782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4181652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4278796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2149549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707507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9558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180395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354195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0586D9C-034C-405D-8E3E-1342CEF47B37}" type="datetimeFigureOut">
              <a:rPr lang="es-CO" smtClean="0"/>
              <a:t>28/11/2022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99049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0586D9C-034C-405D-8E3E-1342CEF47B37}" type="datetimeFigureOut">
              <a:rPr lang="es-CO" smtClean="0"/>
              <a:t>28/11/2022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40976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343010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14370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E0586D9C-034C-405D-8E3E-1342CEF47B37}" type="datetimeFigureOut">
              <a:rPr lang="es-CO" smtClean="0"/>
              <a:t>28/11/2022</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299412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0586D9C-034C-405D-8E3E-1342CEF47B37}" type="datetimeFigureOut">
              <a:rPr lang="es-CO" smtClean="0"/>
              <a:t>28/11/2022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80B906F-375F-485C-B844-B4F3E40230F0}" type="slidenum">
              <a:rPr lang="es-CO" smtClean="0"/>
              <a:t>‹Nº›</a:t>
            </a:fld>
            <a:endParaRPr lang="es-CO"/>
          </a:p>
        </p:txBody>
      </p:sp>
    </p:spTree>
    <p:extLst>
      <p:ext uri="{BB962C8B-B14F-4D97-AF65-F5344CB8AC3E}">
        <p14:creationId xmlns:p14="http://schemas.microsoft.com/office/powerpoint/2010/main" val="212649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0586D9C-034C-405D-8E3E-1342CEF47B37}" type="datetimeFigureOut">
              <a:rPr lang="es-CO" smtClean="0"/>
              <a:t>28/11/2022</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0B906F-375F-485C-B844-B4F3E40230F0}" type="slidenum">
              <a:rPr lang="es-CO" smtClean="0"/>
              <a:t>‹Nº›</a:t>
            </a:fld>
            <a:endParaRPr lang="es-CO"/>
          </a:p>
        </p:txBody>
      </p:sp>
    </p:spTree>
    <p:extLst>
      <p:ext uri="{BB962C8B-B14F-4D97-AF65-F5344CB8AC3E}">
        <p14:creationId xmlns:p14="http://schemas.microsoft.com/office/powerpoint/2010/main" val="28881237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B4F4D-3572-9ADF-AC17-2323B8AF73D4}"/>
              </a:ext>
            </a:extLst>
          </p:cNvPr>
          <p:cNvSpPr>
            <a:spLocks noGrp="1"/>
          </p:cNvSpPr>
          <p:nvPr>
            <p:ph type="ctrTitle"/>
          </p:nvPr>
        </p:nvSpPr>
        <p:spPr/>
        <p:txBody>
          <a:bodyPr/>
          <a:lstStyle/>
          <a:p>
            <a:pPr algn="r"/>
            <a:r>
              <a:rPr lang="es-CO" dirty="0"/>
              <a:t>David Sanmiguel</a:t>
            </a:r>
          </a:p>
        </p:txBody>
      </p:sp>
      <p:sp>
        <p:nvSpPr>
          <p:cNvPr id="3" name="Subtítulo 2">
            <a:extLst>
              <a:ext uri="{FF2B5EF4-FFF2-40B4-BE49-F238E27FC236}">
                <a16:creationId xmlns:a16="http://schemas.microsoft.com/office/drawing/2014/main" id="{245FD8FA-1A57-64DC-5AC5-785E07E73BB1}"/>
              </a:ext>
            </a:extLst>
          </p:cNvPr>
          <p:cNvSpPr>
            <a:spLocks noGrp="1"/>
          </p:cNvSpPr>
          <p:nvPr>
            <p:ph type="subTitle" idx="1"/>
          </p:nvPr>
        </p:nvSpPr>
        <p:spPr/>
        <p:txBody>
          <a:bodyPr>
            <a:normAutofit fontScale="70000" lnSpcReduction="20000"/>
          </a:bodyPr>
          <a:lstStyle/>
          <a:p>
            <a:pPr algn="r"/>
            <a:r>
              <a:rPr lang="es-CO" dirty="0">
                <a:solidFill>
                  <a:schemeClr val="tx1"/>
                </a:solidFill>
              </a:rPr>
              <a:t>Actividad: GA1220501046-AA3-EV01</a:t>
            </a:r>
            <a:r>
              <a:rPr lang="es-CO" dirty="0"/>
              <a:t> </a:t>
            </a:r>
          </a:p>
          <a:p>
            <a:pPr algn="r"/>
            <a:endParaRPr lang="es-CO" dirty="0">
              <a:solidFill>
                <a:schemeClr val="tx1"/>
              </a:solidFill>
            </a:endParaRPr>
          </a:p>
          <a:p>
            <a:pPr algn="r"/>
            <a:r>
              <a:rPr lang="es-CO" dirty="0">
                <a:solidFill>
                  <a:schemeClr val="tx1"/>
                </a:solidFill>
              </a:rPr>
              <a:t>Instructor: </a:t>
            </a:r>
            <a:r>
              <a:rPr lang="es-CO" b="0" i="0" u="none" strike="noStrike" dirty="0">
                <a:solidFill>
                  <a:schemeClr val="tx1"/>
                </a:solidFill>
                <a:effectLst/>
                <a:latin typeface="Helvetica Neue"/>
              </a:rPr>
              <a:t>CAMILO ANDRES GUTIERREZ OVIEDO</a:t>
            </a:r>
            <a:endParaRPr lang="es-CO" dirty="0">
              <a:solidFill>
                <a:schemeClr val="tx1"/>
              </a:solidFill>
            </a:endParaRPr>
          </a:p>
        </p:txBody>
      </p:sp>
    </p:spTree>
    <p:extLst>
      <p:ext uri="{BB962C8B-B14F-4D97-AF65-F5344CB8AC3E}">
        <p14:creationId xmlns:p14="http://schemas.microsoft.com/office/powerpoint/2010/main" val="143567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B3487-C027-8AB9-9B77-E9207613C01F}"/>
              </a:ext>
            </a:extLst>
          </p:cNvPr>
          <p:cNvSpPr>
            <a:spLocks noGrp="1"/>
          </p:cNvSpPr>
          <p:nvPr>
            <p:ph type="title"/>
          </p:nvPr>
        </p:nvSpPr>
        <p:spPr/>
        <p:txBody>
          <a:bodyPr/>
          <a:lstStyle/>
          <a:p>
            <a:pPr algn="ctr"/>
            <a:r>
              <a:rPr lang="es-CO" dirty="0"/>
              <a:t>Introducción</a:t>
            </a:r>
          </a:p>
        </p:txBody>
      </p:sp>
      <p:sp>
        <p:nvSpPr>
          <p:cNvPr id="3" name="Marcador de contenido 2">
            <a:extLst>
              <a:ext uri="{FF2B5EF4-FFF2-40B4-BE49-F238E27FC236}">
                <a16:creationId xmlns:a16="http://schemas.microsoft.com/office/drawing/2014/main" id="{B76C0F4A-BE35-26BF-7AE8-9F777EEF3484}"/>
              </a:ext>
            </a:extLst>
          </p:cNvPr>
          <p:cNvSpPr>
            <a:spLocks noGrp="1"/>
          </p:cNvSpPr>
          <p:nvPr>
            <p:ph idx="1"/>
          </p:nvPr>
        </p:nvSpPr>
        <p:spPr/>
        <p:txBody>
          <a:bodyPr/>
          <a:lstStyle/>
          <a:p>
            <a:r>
              <a:rPr lang="es-CO" dirty="0"/>
              <a:t>Atreves de este documento se documentara el proceso de mejora de producto de un software de facturación y gestión de inventarios para negocios comerciales pequeños, teniendo en cuenta y aplicando la norma ITIL (Information Technology </a:t>
            </a:r>
            <a:r>
              <a:rPr lang="es-CO" dirty="0" err="1"/>
              <a:t>Infrastructure</a:t>
            </a:r>
            <a:r>
              <a:rPr lang="es-CO" dirty="0"/>
              <a:t> Library)</a:t>
            </a:r>
          </a:p>
        </p:txBody>
      </p:sp>
    </p:spTree>
    <p:extLst>
      <p:ext uri="{BB962C8B-B14F-4D97-AF65-F5344CB8AC3E}">
        <p14:creationId xmlns:p14="http://schemas.microsoft.com/office/powerpoint/2010/main" val="172241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FB8A8-DC11-20EA-2B3A-90E523448BAA}"/>
              </a:ext>
            </a:extLst>
          </p:cNvPr>
          <p:cNvSpPr>
            <a:spLocks noGrp="1"/>
          </p:cNvSpPr>
          <p:nvPr>
            <p:ph type="title"/>
          </p:nvPr>
        </p:nvSpPr>
        <p:spPr/>
        <p:txBody>
          <a:bodyPr/>
          <a:lstStyle/>
          <a:p>
            <a:pPr algn="ctr"/>
            <a:r>
              <a:rPr lang="es-CO" dirty="0"/>
              <a:t>Estrategia del servicio.</a:t>
            </a:r>
          </a:p>
        </p:txBody>
      </p:sp>
      <p:sp>
        <p:nvSpPr>
          <p:cNvPr id="3" name="Marcador de contenido 2">
            <a:extLst>
              <a:ext uri="{FF2B5EF4-FFF2-40B4-BE49-F238E27FC236}">
                <a16:creationId xmlns:a16="http://schemas.microsoft.com/office/drawing/2014/main" id="{19437567-F586-BE2F-9AB9-53D67ED9EFF0}"/>
              </a:ext>
            </a:extLst>
          </p:cNvPr>
          <p:cNvSpPr>
            <a:spLocks noGrp="1"/>
          </p:cNvSpPr>
          <p:nvPr>
            <p:ph idx="1"/>
          </p:nvPr>
        </p:nvSpPr>
        <p:spPr/>
        <p:txBody>
          <a:bodyPr>
            <a:normAutofit fontScale="92500" lnSpcReduction="10000"/>
          </a:bodyPr>
          <a:lstStyle/>
          <a:p>
            <a:pPr algn="ctr"/>
            <a:r>
              <a:rPr lang="es-CO" dirty="0"/>
              <a:t>Con el desarrollo de este producto de software lo que quiere lograr es un producto que ayude al clientes en las tareas relacionadas con los registros de movimientos contables, facturación de productos, generación de facturas y reportes contables, esto con el fin de sistematizar el sistema de caja de los locales comerciales que implementaran el software.</a:t>
            </a:r>
          </a:p>
          <a:p>
            <a:pPr algn="ctr"/>
            <a:r>
              <a:rPr lang="es-CO" dirty="0"/>
              <a:t>Se requiere una gran mejora en la actualización de los precios de los artículos, es necesario brindar alertas para la actualización de estos productos y permitir asignar precios momentáneos cuando se requiera colocar un articulo en oferta y una vez se cumpla el tiempo de oferta regrese a su </a:t>
            </a:r>
            <a:r>
              <a:rPr lang="es-CO"/>
              <a:t>precio original.</a:t>
            </a:r>
            <a:endParaRPr lang="es-CO" dirty="0"/>
          </a:p>
          <a:p>
            <a:pPr algn="ctr"/>
            <a:r>
              <a:rPr lang="es-CO" dirty="0"/>
              <a:t>En cuanto a la gestión de inventarios se requiere que el cliente tenga datos estadísticos en cuanto al flujo de inventarios, esto para brindarle valor al cliente y que este pueda tomar decisiones en base a este</a:t>
            </a:r>
          </a:p>
        </p:txBody>
      </p:sp>
    </p:spTree>
    <p:extLst>
      <p:ext uri="{BB962C8B-B14F-4D97-AF65-F5344CB8AC3E}">
        <p14:creationId xmlns:p14="http://schemas.microsoft.com/office/powerpoint/2010/main" val="208758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C8B7E-E126-B31D-2B20-9F78E0299377}"/>
              </a:ext>
            </a:extLst>
          </p:cNvPr>
          <p:cNvSpPr>
            <a:spLocks noGrp="1"/>
          </p:cNvSpPr>
          <p:nvPr>
            <p:ph type="title"/>
          </p:nvPr>
        </p:nvSpPr>
        <p:spPr/>
        <p:txBody>
          <a:bodyPr/>
          <a:lstStyle/>
          <a:p>
            <a:r>
              <a:rPr lang="es-CO" dirty="0"/>
              <a:t>Diseño del servicio</a:t>
            </a:r>
          </a:p>
        </p:txBody>
      </p:sp>
      <p:sp>
        <p:nvSpPr>
          <p:cNvPr id="3" name="Marcador de contenido 2">
            <a:extLst>
              <a:ext uri="{FF2B5EF4-FFF2-40B4-BE49-F238E27FC236}">
                <a16:creationId xmlns:a16="http://schemas.microsoft.com/office/drawing/2014/main" id="{2C2AC6F6-4A61-0916-755E-ECBC691BB699}"/>
              </a:ext>
            </a:extLst>
          </p:cNvPr>
          <p:cNvSpPr>
            <a:spLocks noGrp="1"/>
          </p:cNvSpPr>
          <p:nvPr>
            <p:ph idx="1"/>
          </p:nvPr>
        </p:nvSpPr>
        <p:spPr/>
        <p:txBody>
          <a:bodyPr/>
          <a:lstStyle/>
          <a:p>
            <a:r>
              <a:rPr lang="es-CO" dirty="0"/>
              <a:t>Para el diseño de estos servicios ya mencionados como lo son la actualización de precios de venta y gestión de flujo de inventarios, es necesario primeramente añadir a la interfaz un espacio para gestionar alertas, en el cual el usuario podrá programar sus alertas y en base al cronograma del establecimiento, actualizar estos datos.</a:t>
            </a:r>
          </a:p>
          <a:p>
            <a:r>
              <a:rPr lang="es-CO" dirty="0"/>
              <a:t>En segundo lugar, para la gestión del flujo de inventarios es necesario añadir en la interfaz en la sección de inventario, una opción para generar reportes, el cual generara otra vista con los informes relevantes para el cliente tales como, informe diario de ventas, cantidad de artículos vendidos, articulo mas vendido, articulo menos vendido, entre otros.</a:t>
            </a:r>
          </a:p>
        </p:txBody>
      </p:sp>
      <p:pic>
        <p:nvPicPr>
          <p:cNvPr id="5" name="Imagen 4" descr="Interfaz de usuario gráfica, Aplicación&#10;&#10;Descripción generada automáticamente">
            <a:extLst>
              <a:ext uri="{FF2B5EF4-FFF2-40B4-BE49-F238E27FC236}">
                <a16:creationId xmlns:a16="http://schemas.microsoft.com/office/drawing/2014/main" id="{0E7C53CA-E185-FF1D-4060-93E1E4AD3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0913" y="2174132"/>
            <a:ext cx="1502923" cy="1502923"/>
          </a:xfrm>
          <a:prstGeom prst="rect">
            <a:avLst/>
          </a:prstGeom>
        </p:spPr>
      </p:pic>
      <p:pic>
        <p:nvPicPr>
          <p:cNvPr id="6" name="Imagen 5" descr="Icono&#10;&#10;Descripción generada automáticamente">
            <a:extLst>
              <a:ext uri="{FF2B5EF4-FFF2-40B4-BE49-F238E27FC236}">
                <a16:creationId xmlns:a16="http://schemas.microsoft.com/office/drawing/2014/main" id="{D81FE21B-5F2B-5FEF-2AB6-CB4176A83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100" y="4576443"/>
            <a:ext cx="1024547" cy="1024547"/>
          </a:xfrm>
          <a:prstGeom prst="rect">
            <a:avLst/>
          </a:prstGeom>
        </p:spPr>
      </p:pic>
    </p:spTree>
    <p:extLst>
      <p:ext uri="{BB962C8B-B14F-4D97-AF65-F5344CB8AC3E}">
        <p14:creationId xmlns:p14="http://schemas.microsoft.com/office/powerpoint/2010/main" val="415806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BDCC0-B24E-0BC3-3576-1475ACC63251}"/>
              </a:ext>
            </a:extLst>
          </p:cNvPr>
          <p:cNvSpPr>
            <a:spLocks noGrp="1"/>
          </p:cNvSpPr>
          <p:nvPr>
            <p:ph type="title"/>
          </p:nvPr>
        </p:nvSpPr>
        <p:spPr/>
        <p:txBody>
          <a:bodyPr/>
          <a:lstStyle/>
          <a:p>
            <a:r>
              <a:rPr lang="es-CO" dirty="0"/>
              <a:t>Transición del servicio</a:t>
            </a:r>
          </a:p>
        </p:txBody>
      </p:sp>
      <p:sp>
        <p:nvSpPr>
          <p:cNvPr id="3" name="Marcador de contenido 2">
            <a:extLst>
              <a:ext uri="{FF2B5EF4-FFF2-40B4-BE49-F238E27FC236}">
                <a16:creationId xmlns:a16="http://schemas.microsoft.com/office/drawing/2014/main" id="{B36935C0-7C97-8217-8DF8-51ADD8D6CA6F}"/>
              </a:ext>
            </a:extLst>
          </p:cNvPr>
          <p:cNvSpPr>
            <a:spLocks noGrp="1"/>
          </p:cNvSpPr>
          <p:nvPr>
            <p:ph idx="1"/>
          </p:nvPr>
        </p:nvSpPr>
        <p:spPr/>
        <p:txBody>
          <a:bodyPr>
            <a:normAutofit lnSpcReduction="10000"/>
          </a:bodyPr>
          <a:lstStyle/>
          <a:p>
            <a:r>
              <a:rPr lang="es-CO" dirty="0"/>
              <a:t>Para la puesta en marcha de esta implementación es necesario realizar cambios al código fuente primeramente en la interfaz de usuario del App se ha de añadir en el Frontend un icono de calendario con nombre “programar alertas”, desde donde nuestro cliente podrá gestionar sus alertas, además que en la parte del backend se añadirán las clases pertinentes las cuales guardaran las preferencias del usuario.</a:t>
            </a:r>
          </a:p>
          <a:p>
            <a:r>
              <a:rPr lang="es-CO" dirty="0"/>
              <a:t>De la misma forma para agregar el servicio de informes de flujo de inventario es necesario en la sección de inventarios añadir un icono en la parte del Frontend de la app y una pagina de direccionamiento en donde se generara la vista de los reportes, por otra parte al backend se deben añadir las clases correspondientes que darán lugar al tratamiento y filtrado de datos y finalmente a la generación de los reportes indicados </a:t>
            </a:r>
          </a:p>
        </p:txBody>
      </p:sp>
      <p:pic>
        <p:nvPicPr>
          <p:cNvPr id="5" name="Imagen 4" descr="Icono&#10;&#10;Descripción generada automáticamente">
            <a:extLst>
              <a:ext uri="{FF2B5EF4-FFF2-40B4-BE49-F238E27FC236}">
                <a16:creationId xmlns:a16="http://schemas.microsoft.com/office/drawing/2014/main" id="{3FB7C37D-E62B-CCEA-2137-389906F9D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9254" y="4717120"/>
            <a:ext cx="1024547" cy="1024547"/>
          </a:xfrm>
          <a:prstGeom prst="rect">
            <a:avLst/>
          </a:prstGeom>
        </p:spPr>
      </p:pic>
      <p:pic>
        <p:nvPicPr>
          <p:cNvPr id="6" name="Imagen 5" descr="Interfaz de usuario gráfica, Aplicación&#10;&#10;Descripción generada automáticamente">
            <a:extLst>
              <a:ext uri="{FF2B5EF4-FFF2-40B4-BE49-F238E27FC236}">
                <a16:creationId xmlns:a16="http://schemas.microsoft.com/office/drawing/2014/main" id="{BE6CA3F2-E2EE-64E0-97FB-3E9618F1C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122" y="2317321"/>
            <a:ext cx="1111679" cy="1111679"/>
          </a:xfrm>
          <a:prstGeom prst="rect">
            <a:avLst/>
          </a:prstGeom>
        </p:spPr>
      </p:pic>
    </p:spTree>
    <p:extLst>
      <p:ext uri="{BB962C8B-B14F-4D97-AF65-F5344CB8AC3E}">
        <p14:creationId xmlns:p14="http://schemas.microsoft.com/office/powerpoint/2010/main" val="126751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45A4C-25D5-592E-E3FF-976971E34F62}"/>
              </a:ext>
            </a:extLst>
          </p:cNvPr>
          <p:cNvSpPr>
            <a:spLocks noGrp="1"/>
          </p:cNvSpPr>
          <p:nvPr>
            <p:ph type="title"/>
          </p:nvPr>
        </p:nvSpPr>
        <p:spPr/>
        <p:txBody>
          <a:bodyPr/>
          <a:lstStyle/>
          <a:p>
            <a:r>
              <a:rPr lang="es-CO" dirty="0"/>
              <a:t>Operación del servicio</a:t>
            </a:r>
          </a:p>
        </p:txBody>
      </p:sp>
      <p:sp>
        <p:nvSpPr>
          <p:cNvPr id="3" name="Marcador de contenido 2">
            <a:extLst>
              <a:ext uri="{FF2B5EF4-FFF2-40B4-BE49-F238E27FC236}">
                <a16:creationId xmlns:a16="http://schemas.microsoft.com/office/drawing/2014/main" id="{34F9DA2E-B288-A80D-4205-31DE8642964D}"/>
              </a:ext>
            </a:extLst>
          </p:cNvPr>
          <p:cNvSpPr>
            <a:spLocks noGrp="1"/>
          </p:cNvSpPr>
          <p:nvPr>
            <p:ph idx="1"/>
          </p:nvPr>
        </p:nvSpPr>
        <p:spPr/>
        <p:txBody>
          <a:bodyPr>
            <a:normAutofit fontScale="92500" lnSpcReduction="20000"/>
          </a:bodyPr>
          <a:lstStyle/>
          <a:p>
            <a:r>
              <a:rPr lang="es-CO" dirty="0"/>
              <a:t>Se añadió al Frontend un icono de calendario con la etiqueta “programar alertas” con sus estilos respectivos, además al backend se añadió la clase </a:t>
            </a:r>
            <a:r>
              <a:rPr lang="es-CO" dirty="0" err="1"/>
              <a:t>save_alert_generated</a:t>
            </a:r>
            <a:r>
              <a:rPr lang="es-CO" dirty="0"/>
              <a:t>, la cual sirve de controlador para recibir los datos y pasarlos a la clase que interactúa con la base de datos.</a:t>
            </a:r>
          </a:p>
          <a:p>
            <a:r>
              <a:rPr lang="es-CO" dirty="0"/>
              <a:t>Se generaron test de  pruebas para generar alertas y recibir el resultado esperado que es el recordatorio y estas fueron satisfactorias por lo que la funcionalidad esta operando.</a:t>
            </a:r>
          </a:p>
          <a:p>
            <a:r>
              <a:rPr lang="es-CO" dirty="0"/>
              <a:t>Por otra parte en la sección de inventarios se añadió un icono de reportes con la etiqueta reportes al Frontend y al backend se añadió primeramente una clase de </a:t>
            </a:r>
            <a:r>
              <a:rPr lang="es-CO" dirty="0" err="1"/>
              <a:t>tramiento</a:t>
            </a:r>
            <a:r>
              <a:rPr lang="es-CO" dirty="0"/>
              <a:t> de datos y otra clase controladora que </a:t>
            </a:r>
            <a:r>
              <a:rPr lang="es-CO" dirty="0" err="1"/>
              <a:t>envia</a:t>
            </a:r>
            <a:r>
              <a:rPr lang="es-CO" dirty="0"/>
              <a:t> datos para su </a:t>
            </a:r>
            <a:r>
              <a:rPr lang="es-CO" dirty="0" err="1"/>
              <a:t>graficacion</a:t>
            </a:r>
            <a:r>
              <a:rPr lang="es-CO" dirty="0"/>
              <a:t>,</a:t>
            </a:r>
          </a:p>
          <a:p>
            <a:r>
              <a:rPr lang="es-CO" dirty="0"/>
              <a:t>Se generaron test de prueba y aunque la mayoría de los test salieron satisfactorios, todavía hay falencias en el código al momento de graficar las ganancias semanales, por lo cual se remite a una revisión el código. Por lo cual esta funcionalidad esta parcialmente operando</a:t>
            </a:r>
          </a:p>
        </p:txBody>
      </p:sp>
    </p:spTree>
    <p:extLst>
      <p:ext uri="{BB962C8B-B14F-4D97-AF65-F5344CB8AC3E}">
        <p14:creationId xmlns:p14="http://schemas.microsoft.com/office/powerpoint/2010/main" val="160906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7457DE3-EB9C-C105-9D55-95B0C6337CD1}"/>
              </a:ext>
            </a:extLst>
          </p:cNvPr>
          <p:cNvSpPr/>
          <p:nvPr/>
        </p:nvSpPr>
        <p:spPr>
          <a:xfrm>
            <a:off x="3486103" y="2228671"/>
            <a:ext cx="5087445" cy="1200329"/>
          </a:xfrm>
          <a:prstGeom prst="rect">
            <a:avLst/>
          </a:prstGeom>
          <a:noFill/>
        </p:spPr>
        <p:txBody>
          <a:bodyPr wrap="square" lIns="91440" tIns="45720" rIns="91440" bIns="45720">
            <a:spAutoFit/>
          </a:bodyPr>
          <a:lstStyle/>
          <a:p>
            <a:pPr algn="ctr"/>
            <a:r>
              <a:rPr lang="es-ES" sz="7200" b="0" cap="none" spc="0" dirty="0">
                <a:ln w="0"/>
                <a:gradFill>
                  <a:gsLst>
                    <a:gs pos="21000">
                      <a:srgbClr val="53575C"/>
                    </a:gs>
                    <a:gs pos="88000">
                      <a:srgbClr val="C5C7CA"/>
                    </a:gs>
                  </a:gsLst>
                  <a:lin ang="5400000"/>
                </a:gradFill>
                <a:effectLst/>
              </a:rPr>
              <a:t>GRACIAS </a:t>
            </a:r>
          </a:p>
        </p:txBody>
      </p:sp>
    </p:spTree>
    <p:extLst>
      <p:ext uri="{BB962C8B-B14F-4D97-AF65-F5344CB8AC3E}">
        <p14:creationId xmlns:p14="http://schemas.microsoft.com/office/powerpoint/2010/main" val="994925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TotalTime>
  <Words>660</Words>
  <Application>Microsoft Office PowerPoint</Application>
  <PresentationFormat>Panorámica</PresentationFormat>
  <Paragraphs>22</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Helvetica Neue</vt:lpstr>
      <vt:lpstr>Wingdings 3</vt:lpstr>
      <vt:lpstr>Ion</vt:lpstr>
      <vt:lpstr>David Sanmiguel</vt:lpstr>
      <vt:lpstr>Introducción</vt:lpstr>
      <vt:lpstr>Estrategia del servicio.</vt:lpstr>
      <vt:lpstr>Diseño del servicio</vt:lpstr>
      <vt:lpstr>Transición del servicio</vt:lpstr>
      <vt:lpstr>Operación del servicio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David Sanmiguel</dc:title>
  <dc:creator>Jose David Sanmiguel Guerrero</dc:creator>
  <cp:lastModifiedBy>Jose David Sanmiguel Guerrero</cp:lastModifiedBy>
  <cp:revision>1</cp:revision>
  <dcterms:created xsi:type="dcterms:W3CDTF">2022-11-29T03:06:21Z</dcterms:created>
  <dcterms:modified xsi:type="dcterms:W3CDTF">2022-11-29T04:00:25Z</dcterms:modified>
</cp:coreProperties>
</file>