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bg-BG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EC9D2-EB92-4FC8-B20B-F0CCFCEFD8C6}" v="80" dt="2025-03-04T21:56:24.2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8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 Mladenov" userId="ab4da949811bd8fd" providerId="Windows Live" clId="Web-{375EC9D2-EB92-4FC8-B20B-F0CCFCEFD8C6}"/>
    <pc:docChg chg="addSld modSld">
      <pc:chgData name="Milen Mladenov" userId="ab4da949811bd8fd" providerId="Windows Live" clId="Web-{375EC9D2-EB92-4FC8-B20B-F0CCFCEFD8C6}" dt="2025-03-04T21:44:57.545" v="66" actId="20577"/>
      <pc:docMkLst>
        <pc:docMk/>
      </pc:docMkLst>
      <pc:sldChg chg="delSp modSp">
        <pc:chgData name="Milen Mladenov" userId="ab4da949811bd8fd" providerId="Windows Live" clId="Web-{375EC9D2-EB92-4FC8-B20B-F0CCFCEFD8C6}" dt="2025-03-04T21:42:36.447" v="24" actId="20577"/>
        <pc:sldMkLst>
          <pc:docMk/>
          <pc:sldMk cId="128632686" sldId="256"/>
        </pc:sldMkLst>
        <pc:spChg chg="mod">
          <ac:chgData name="Milen Mladenov" userId="ab4da949811bd8fd" providerId="Windows Live" clId="Web-{375EC9D2-EB92-4FC8-B20B-F0CCFCEFD8C6}" dt="2025-03-04T21:42:36.447" v="24" actId="20577"/>
          <ac:spMkLst>
            <pc:docMk/>
            <pc:sldMk cId="128632686" sldId="256"/>
            <ac:spMk id="2" creationId="{00000000-0000-0000-0000-000000000000}"/>
          </ac:spMkLst>
        </pc:spChg>
        <pc:spChg chg="del">
          <ac:chgData name="Milen Mladenov" userId="ab4da949811bd8fd" providerId="Windows Live" clId="Web-{375EC9D2-EB92-4FC8-B20B-F0CCFCEFD8C6}" dt="2025-03-04T21:40:43.975" v="13"/>
          <ac:spMkLst>
            <pc:docMk/>
            <pc:sldMk cId="128632686" sldId="256"/>
            <ac:spMk id="3" creationId="{00000000-0000-0000-0000-000000000000}"/>
          </ac:spMkLst>
        </pc:spChg>
      </pc:sldChg>
      <pc:sldChg chg="modSp new">
        <pc:chgData name="Milen Mladenov" userId="ab4da949811bd8fd" providerId="Windows Live" clId="Web-{375EC9D2-EB92-4FC8-B20B-F0CCFCEFD8C6}" dt="2025-03-04T21:42:59.494" v="28" actId="20577"/>
        <pc:sldMkLst>
          <pc:docMk/>
          <pc:sldMk cId="2675759054" sldId="257"/>
        </pc:sldMkLst>
        <pc:spChg chg="mod">
          <ac:chgData name="Milen Mladenov" userId="ab4da949811bd8fd" providerId="Windows Live" clId="Web-{375EC9D2-EB92-4FC8-B20B-F0CCFCEFD8C6}" dt="2025-03-04T21:42:54.760" v="26" actId="20577"/>
          <ac:spMkLst>
            <pc:docMk/>
            <pc:sldMk cId="2675759054" sldId="257"/>
            <ac:spMk id="2" creationId="{EE427BF3-4A60-5E4C-7B3C-BBF799FBE8E9}"/>
          </ac:spMkLst>
        </pc:spChg>
        <pc:spChg chg="mod">
          <ac:chgData name="Milen Mladenov" userId="ab4da949811bd8fd" providerId="Windows Live" clId="Web-{375EC9D2-EB92-4FC8-B20B-F0CCFCEFD8C6}" dt="2025-03-04T21:42:59.494" v="28" actId="20577"/>
          <ac:spMkLst>
            <pc:docMk/>
            <pc:sldMk cId="2675759054" sldId="257"/>
            <ac:spMk id="3" creationId="{A87FEEB4-9C80-7C77-23B0-06FAF55F0FD2}"/>
          </ac:spMkLst>
        </pc:spChg>
      </pc:sldChg>
      <pc:sldChg chg="modSp new">
        <pc:chgData name="Milen Mladenov" userId="ab4da949811bd8fd" providerId="Windows Live" clId="Web-{375EC9D2-EB92-4FC8-B20B-F0CCFCEFD8C6}" dt="2025-03-04T21:43:13.292" v="32" actId="20577"/>
        <pc:sldMkLst>
          <pc:docMk/>
          <pc:sldMk cId="2787626737" sldId="258"/>
        </pc:sldMkLst>
        <pc:spChg chg="mod">
          <ac:chgData name="Milen Mladenov" userId="ab4da949811bd8fd" providerId="Windows Live" clId="Web-{375EC9D2-EB92-4FC8-B20B-F0CCFCEFD8C6}" dt="2025-03-04T21:43:10.823" v="30" actId="20577"/>
          <ac:spMkLst>
            <pc:docMk/>
            <pc:sldMk cId="2787626737" sldId="258"/>
            <ac:spMk id="2" creationId="{9DCFD12A-8E03-97DB-98DB-5B81F8508C8A}"/>
          </ac:spMkLst>
        </pc:spChg>
        <pc:spChg chg="mod">
          <ac:chgData name="Milen Mladenov" userId="ab4da949811bd8fd" providerId="Windows Live" clId="Web-{375EC9D2-EB92-4FC8-B20B-F0CCFCEFD8C6}" dt="2025-03-04T21:43:13.292" v="32" actId="20577"/>
          <ac:spMkLst>
            <pc:docMk/>
            <pc:sldMk cId="2787626737" sldId="258"/>
            <ac:spMk id="3" creationId="{DDEF2B5C-4D58-029D-5BE0-E243B727509D}"/>
          </ac:spMkLst>
        </pc:spChg>
      </pc:sldChg>
      <pc:sldChg chg="delSp modSp new">
        <pc:chgData name="Milen Mladenov" userId="ab4da949811bd8fd" providerId="Windows Live" clId="Web-{375EC9D2-EB92-4FC8-B20B-F0CCFCEFD8C6}" dt="2025-03-04T21:43:42.230" v="40" actId="14100"/>
        <pc:sldMkLst>
          <pc:docMk/>
          <pc:sldMk cId="1510145549" sldId="259"/>
        </pc:sldMkLst>
        <pc:spChg chg="mod">
          <ac:chgData name="Milen Mladenov" userId="ab4da949811bd8fd" providerId="Windows Live" clId="Web-{375EC9D2-EB92-4FC8-B20B-F0CCFCEFD8C6}" dt="2025-03-04T21:43:42.230" v="40" actId="14100"/>
          <ac:spMkLst>
            <pc:docMk/>
            <pc:sldMk cId="1510145549" sldId="259"/>
            <ac:spMk id="2" creationId="{3B3046F3-D60C-3B00-D9CA-568EDAFC7198}"/>
          </ac:spMkLst>
        </pc:spChg>
        <pc:spChg chg="del mod">
          <ac:chgData name="Milen Mladenov" userId="ab4da949811bd8fd" providerId="Windows Live" clId="Web-{375EC9D2-EB92-4FC8-B20B-F0CCFCEFD8C6}" dt="2025-03-04T21:43:35.277" v="38"/>
          <ac:spMkLst>
            <pc:docMk/>
            <pc:sldMk cId="1510145549" sldId="259"/>
            <ac:spMk id="3" creationId="{49280B2B-A2D7-22C6-96FD-EDC00C79FAFD}"/>
          </ac:spMkLst>
        </pc:spChg>
      </pc:sldChg>
      <pc:sldChg chg="modSp new">
        <pc:chgData name="Milen Mladenov" userId="ab4da949811bd8fd" providerId="Windows Live" clId="Web-{375EC9D2-EB92-4FC8-B20B-F0CCFCEFD8C6}" dt="2025-03-04T21:44:00.199" v="45" actId="20577"/>
        <pc:sldMkLst>
          <pc:docMk/>
          <pc:sldMk cId="530360350" sldId="260"/>
        </pc:sldMkLst>
        <pc:spChg chg="mod">
          <ac:chgData name="Milen Mladenov" userId="ab4da949811bd8fd" providerId="Windows Live" clId="Web-{375EC9D2-EB92-4FC8-B20B-F0CCFCEFD8C6}" dt="2025-03-04T21:43:56.855" v="43" actId="20577"/>
          <ac:spMkLst>
            <pc:docMk/>
            <pc:sldMk cId="530360350" sldId="260"/>
            <ac:spMk id="2" creationId="{A1248257-FA08-45AF-0FEB-DD435CD7F6B1}"/>
          </ac:spMkLst>
        </pc:spChg>
        <pc:spChg chg="mod">
          <ac:chgData name="Milen Mladenov" userId="ab4da949811bd8fd" providerId="Windows Live" clId="Web-{375EC9D2-EB92-4FC8-B20B-F0CCFCEFD8C6}" dt="2025-03-04T21:44:00.199" v="45" actId="20577"/>
          <ac:spMkLst>
            <pc:docMk/>
            <pc:sldMk cId="530360350" sldId="260"/>
            <ac:spMk id="3" creationId="{7483339D-8C73-1619-1EF9-B966EFEF22CE}"/>
          </ac:spMkLst>
        </pc:spChg>
      </pc:sldChg>
      <pc:sldChg chg="modSp new">
        <pc:chgData name="Milen Mladenov" userId="ab4da949811bd8fd" providerId="Windows Live" clId="Web-{375EC9D2-EB92-4FC8-B20B-F0CCFCEFD8C6}" dt="2025-03-04T21:44:13.450" v="50" actId="20577"/>
        <pc:sldMkLst>
          <pc:docMk/>
          <pc:sldMk cId="2205209650" sldId="261"/>
        </pc:sldMkLst>
        <pc:spChg chg="mod">
          <ac:chgData name="Milen Mladenov" userId="ab4da949811bd8fd" providerId="Windows Live" clId="Web-{375EC9D2-EB92-4FC8-B20B-F0CCFCEFD8C6}" dt="2025-03-04T21:44:08.918" v="48" actId="20577"/>
          <ac:spMkLst>
            <pc:docMk/>
            <pc:sldMk cId="2205209650" sldId="261"/>
            <ac:spMk id="2" creationId="{DD387A9A-9DC0-FA37-8659-B269ADD2D90F}"/>
          </ac:spMkLst>
        </pc:spChg>
        <pc:spChg chg="mod">
          <ac:chgData name="Milen Mladenov" userId="ab4da949811bd8fd" providerId="Windows Live" clId="Web-{375EC9D2-EB92-4FC8-B20B-F0CCFCEFD8C6}" dt="2025-03-04T21:44:13.450" v="50" actId="20577"/>
          <ac:spMkLst>
            <pc:docMk/>
            <pc:sldMk cId="2205209650" sldId="261"/>
            <ac:spMk id="3" creationId="{C1601734-74CC-44A5-5F22-F143AB3822B7}"/>
          </ac:spMkLst>
        </pc:spChg>
      </pc:sldChg>
      <pc:sldChg chg="modSp new">
        <pc:chgData name="Milen Mladenov" userId="ab4da949811bd8fd" providerId="Windows Live" clId="Web-{375EC9D2-EB92-4FC8-B20B-F0CCFCEFD8C6}" dt="2025-03-04T21:44:31.825" v="55" actId="20577"/>
        <pc:sldMkLst>
          <pc:docMk/>
          <pc:sldMk cId="1124875526" sldId="262"/>
        </pc:sldMkLst>
        <pc:spChg chg="mod">
          <ac:chgData name="Milen Mladenov" userId="ab4da949811bd8fd" providerId="Windows Live" clId="Web-{375EC9D2-EB92-4FC8-B20B-F0CCFCEFD8C6}" dt="2025-03-04T21:44:26.309" v="53" actId="20577"/>
          <ac:spMkLst>
            <pc:docMk/>
            <pc:sldMk cId="1124875526" sldId="262"/>
            <ac:spMk id="2" creationId="{469C7411-DEE1-4E93-47A3-BB7FAC264D94}"/>
          </ac:spMkLst>
        </pc:spChg>
        <pc:spChg chg="mod">
          <ac:chgData name="Milen Mladenov" userId="ab4da949811bd8fd" providerId="Windows Live" clId="Web-{375EC9D2-EB92-4FC8-B20B-F0CCFCEFD8C6}" dt="2025-03-04T21:44:31.825" v="55" actId="20577"/>
          <ac:spMkLst>
            <pc:docMk/>
            <pc:sldMk cId="1124875526" sldId="262"/>
            <ac:spMk id="3" creationId="{9D4F4BB7-65B0-3540-3470-6FCCC8980B8E}"/>
          </ac:spMkLst>
        </pc:spChg>
      </pc:sldChg>
      <pc:sldChg chg="modSp new">
        <pc:chgData name="Milen Mladenov" userId="ab4da949811bd8fd" providerId="Windows Live" clId="Web-{375EC9D2-EB92-4FC8-B20B-F0CCFCEFD8C6}" dt="2025-03-04T21:44:46.935" v="61" actId="20577"/>
        <pc:sldMkLst>
          <pc:docMk/>
          <pc:sldMk cId="3280148498" sldId="263"/>
        </pc:sldMkLst>
        <pc:spChg chg="mod">
          <ac:chgData name="Milen Mladenov" userId="ab4da949811bd8fd" providerId="Windows Live" clId="Web-{375EC9D2-EB92-4FC8-B20B-F0CCFCEFD8C6}" dt="2025-03-04T21:44:39.263" v="58" actId="20577"/>
          <ac:spMkLst>
            <pc:docMk/>
            <pc:sldMk cId="3280148498" sldId="263"/>
            <ac:spMk id="2" creationId="{196C7CAC-2483-9145-5D7C-AADF606E53E9}"/>
          </ac:spMkLst>
        </pc:spChg>
        <pc:spChg chg="mod">
          <ac:chgData name="Milen Mladenov" userId="ab4da949811bd8fd" providerId="Windows Live" clId="Web-{375EC9D2-EB92-4FC8-B20B-F0CCFCEFD8C6}" dt="2025-03-04T21:44:46.935" v="61" actId="20577"/>
          <ac:spMkLst>
            <pc:docMk/>
            <pc:sldMk cId="3280148498" sldId="263"/>
            <ac:spMk id="3" creationId="{BD615764-B1E8-D8CD-3B4B-5BB935007633}"/>
          </ac:spMkLst>
        </pc:spChg>
      </pc:sldChg>
      <pc:sldChg chg="modSp new">
        <pc:chgData name="Milen Mladenov" userId="ab4da949811bd8fd" providerId="Windows Live" clId="Web-{375EC9D2-EB92-4FC8-B20B-F0CCFCEFD8C6}" dt="2025-03-04T21:44:57.545" v="66" actId="20577"/>
        <pc:sldMkLst>
          <pc:docMk/>
          <pc:sldMk cId="1490606033" sldId="264"/>
        </pc:sldMkLst>
        <pc:spChg chg="mod">
          <ac:chgData name="Milen Mladenov" userId="ab4da949811bd8fd" providerId="Windows Live" clId="Web-{375EC9D2-EB92-4FC8-B20B-F0CCFCEFD8C6}" dt="2025-03-04T21:44:50.388" v="63" actId="20577"/>
          <ac:spMkLst>
            <pc:docMk/>
            <pc:sldMk cId="1490606033" sldId="264"/>
            <ac:spMk id="2" creationId="{4732C095-1CDD-A327-8C7D-412AEE13DFA3}"/>
          </ac:spMkLst>
        </pc:spChg>
        <pc:spChg chg="mod">
          <ac:chgData name="Milen Mladenov" userId="ab4da949811bd8fd" providerId="Windows Live" clId="Web-{375EC9D2-EB92-4FC8-B20B-F0CCFCEFD8C6}" dt="2025-03-04T21:44:57.545" v="66" actId="20577"/>
          <ac:spMkLst>
            <pc:docMk/>
            <pc:sldMk cId="1490606033" sldId="264"/>
            <ac:spMk id="3" creationId="{348A9ECB-73BE-F0F1-F67A-45ABEE90A2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>
            <a:extLst>
              <a:ext uri="{FF2B5EF4-FFF2-40B4-BE49-F238E27FC236}">
                <a16:creationId xmlns:a16="http://schemas.microsoft.com/office/drawing/2014/main" id="{926DEED5-1FFA-4868-889A-0AD30BA753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6165A468-101F-4E2B-964A-011D46C913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CBE9D-92F7-4E47-BF06-048A5486A18E}" type="datetime1">
              <a:rPr lang="bg-BG" smtClean="0"/>
              <a:t>4.3.2025 г.</a:t>
            </a:fld>
            <a:endParaRPr lang="bg-BG" dirty="0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7F676FFD-8DDE-4B47-9F14-64611F7377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62B17251-F276-4485-8D93-FFA07BD583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E8C0E-F572-4BD9-90A3-A1AA877F530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9858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40A32-C4A0-40DB-98DA-D35DAC5461CB}" type="datetime1">
              <a:rPr lang="bg-BG" smtClean="0"/>
              <a:pPr/>
              <a:t>4.3.2025 г.</a:t>
            </a:fld>
            <a:endParaRPr lang="bg-BG" dirty="0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noProof="0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/>
            <a:r>
              <a:rPr lang="bg-BG" noProof="0"/>
              <a:t>Второ ниво</a:t>
            </a:r>
          </a:p>
          <a:p>
            <a:pPr lvl="2"/>
            <a:r>
              <a:rPr lang="bg-BG" noProof="0"/>
              <a:t>Трето ниво</a:t>
            </a:r>
          </a:p>
          <a:p>
            <a:pPr lvl="3"/>
            <a:r>
              <a:rPr lang="bg-BG" noProof="0"/>
              <a:t>Четвърто ниво</a:t>
            </a:r>
          </a:p>
          <a:p>
            <a:pPr lvl="4"/>
            <a:r>
              <a:rPr lang="bg-BG" noProof="0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noProof="0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95BD62-F0E0-487B-8CEA-E3C584CBDBCC}" type="slidenum">
              <a:rPr lang="bg-BG" noProof="0" smtClean="0"/>
              <a:t>‹#›</a:t>
            </a:fld>
            <a:endParaRPr lang="bg-BG" noProof="0"/>
          </a:p>
        </p:txBody>
      </p:sp>
    </p:spTree>
    <p:extLst>
      <p:ext uri="{BB962C8B-B14F-4D97-AF65-F5344CB8AC3E}">
        <p14:creationId xmlns:p14="http://schemas.microsoft.com/office/powerpoint/2010/main" val="672571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95BD62-F0E0-487B-8CEA-E3C584CBDBCC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141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bg-BG" noProof="0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C7B941-04D9-42C0-97D0-7C48F75AA68B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B2D28-8403-4222-A6B7-A364589B2C5D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26" name="Право съединение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1479A6-7BFB-4FB6-A76D-C838506FA69F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BAB09-2461-4866-AC23-68F349C5527E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33" name="Право съединение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48D030-BB36-4462-8783-0F2B874D0520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15" name="Право съединение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4C8E389-7BA5-48BC-A413-5F964EA4CC1C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35" name="Право съединение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на съдържание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5" name="Контейнер за текст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на съдържание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DA8F03-F7FA-4171-958A-48BCABC0E551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8" name="Контейнер за долен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9" name="Контейнер за номер на слайд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29" name="Право съединение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BBC8E1-55AD-4734-AEFF-0BDF8A508CE9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4" name="Контейнер за долен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5" name="Контейнер за номер на слайд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25" name="Право съединение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6A2EEE-1A42-455C-81F4-D43764F07326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3" name="Контейнер за долен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4" name="Контейнер за номер на слайд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на съдържание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55C7E-E87C-4E13-827C-21F3DCBB26A4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17" name="Право съединение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а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Правоъгълник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Правоъгълник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картина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bg-BG" noProof="0"/>
              <a:t>Щракнете върху иконата, за да добавите картина</a:t>
            </a:r>
          </a:p>
        </p:txBody>
      </p:sp>
      <p:sp>
        <p:nvSpPr>
          <p:cNvPr id="4" name="Контейнер за текст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bg-BG" noProof="0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45EB36A-BB75-40C2-8168-623B7E4B6810}" type="datetime1">
              <a:rPr lang="bg-BG" noProof="0" smtClean="0"/>
              <a:t>4.3.2025 г.</a:t>
            </a:fld>
            <a:endParaRPr lang="bg-BG" noProof="0"/>
          </a:p>
        </p:txBody>
      </p:sp>
      <p:sp>
        <p:nvSpPr>
          <p:cNvPr id="6" name="Контейнер за долен колонтитул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bg-BG" noProof="0"/>
          </a:p>
        </p:txBody>
      </p:sp>
      <p:sp>
        <p:nvSpPr>
          <p:cNvPr id="7" name="Контейнер за номер на слайд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bg-BG" noProof="0" smtClean="0"/>
              <a:t>‹#›</a:t>
            </a:fld>
            <a:endParaRPr lang="bg-BG" noProof="0"/>
          </a:p>
        </p:txBody>
      </p:sp>
      <p:cxnSp>
        <p:nvCxnSpPr>
          <p:cNvPr id="31" name="Право съединение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Картина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Контейнер за заглавие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bg-BG" noProof="0"/>
              <a:t>Редакт. стил загл. образец</a:t>
            </a:r>
          </a:p>
        </p:txBody>
      </p:sp>
      <p:sp>
        <p:nvSpPr>
          <p:cNvPr id="3" name="Контейнер за текст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bg-BG" noProof="0"/>
              <a:t>Редактиране на стиловете на текста на образеца</a:t>
            </a:r>
          </a:p>
          <a:p>
            <a:pPr lvl="1" rtl="0"/>
            <a:r>
              <a:rPr lang="bg-BG" noProof="0"/>
              <a:t>Второ ниво</a:t>
            </a:r>
          </a:p>
          <a:p>
            <a:pPr lvl="2" rtl="0"/>
            <a:r>
              <a:rPr lang="bg-BG" noProof="0"/>
              <a:t>Трето ниво</a:t>
            </a:r>
          </a:p>
          <a:p>
            <a:pPr lvl="3" rtl="0"/>
            <a:r>
              <a:rPr lang="bg-BG" noProof="0"/>
              <a:t>Четвърто ниво</a:t>
            </a:r>
          </a:p>
          <a:p>
            <a:pPr lvl="4" rtl="0"/>
            <a:r>
              <a:rPr lang="bg-BG" noProof="0"/>
              <a:t>Пето ниво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7854A4EB-51DE-4652-9F33-B78CA1318B7D}" type="datetime1">
              <a:rPr lang="bg-BG" noProof="0" smtClean="0"/>
              <a:pPr/>
              <a:t>4.3.2025 г.</a:t>
            </a:fld>
            <a:endParaRPr lang="bg-BG" noProof="0"/>
          </a:p>
        </p:txBody>
      </p:sp>
      <p:sp>
        <p:nvSpPr>
          <p:cNvPr id="5" name="Контейнер за долен колонтитул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bg-BG" noProof="0"/>
          </a:p>
        </p:txBody>
      </p:sp>
      <p:sp>
        <p:nvSpPr>
          <p:cNvPr id="6" name="Контейнер за номер на слайд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fld id="{6D22F896-40B5-4ADD-8801-0D06FADFA095}" type="slidenum">
              <a:rPr lang="bg-BG" noProof="0" smtClean="0"/>
              <a:pPr/>
              <a:t>‹#›</a:t>
            </a:fld>
            <a:endParaRPr lang="bg-BG" noProof="0"/>
          </a:p>
        </p:txBody>
      </p:sp>
      <p:cxnSp>
        <p:nvCxnSpPr>
          <p:cNvPr id="10" name="Право съединение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293877" y="2258152"/>
            <a:ext cx="8637073" cy="2541431"/>
          </a:xfrm>
        </p:spPr>
        <p:txBody>
          <a:bodyPr vert="horz" lIns="91440" tIns="45720" rIns="91440" bIns="0" rtlCol="0" anchor="b">
            <a:noAutofit/>
          </a:bodyPr>
          <a:lstStyle/>
          <a:p>
            <a:r>
              <a:rPr lang="bg-BG" sz="5400" dirty="0">
                <a:latin typeface="Calibri"/>
                <a:ea typeface="Calibri"/>
                <a:cs typeface="Calibri"/>
              </a:rPr>
              <a:t>Въведение в Машинното Обучение</a:t>
            </a:r>
            <a:endParaRPr lang="bg-BG" sz="54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E427BF3-4A60-5E4C-7B3C-BBF799FB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Какво е Машинно Обучение?</a:t>
            </a:r>
            <a:endParaRPr lang="bg-BG" dirty="0"/>
          </a:p>
          <a:p>
            <a:endParaRPr lang="bg-BG" dirty="0">
              <a:ea typeface="Calibri"/>
              <a:cs typeface="Calibri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87FEEB4-9C80-7C77-23B0-06FAF55F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Машинното обучение (</a:t>
            </a:r>
            <a:r>
              <a:rPr lang="bg-BG" dirty="0" err="1">
                <a:latin typeface="Calibri"/>
                <a:ea typeface="Calibri"/>
                <a:cs typeface="Calibri"/>
              </a:rPr>
              <a:t>Machine</a:t>
            </a:r>
            <a:r>
              <a:rPr lang="bg-BG" dirty="0">
                <a:latin typeface="Calibri"/>
                <a:ea typeface="Calibri"/>
                <a:cs typeface="Calibri"/>
              </a:rPr>
              <a:t> </a:t>
            </a:r>
            <a:r>
              <a:rPr lang="bg-BG" dirty="0" err="1">
                <a:latin typeface="Calibri"/>
                <a:ea typeface="Calibri"/>
                <a:cs typeface="Calibri"/>
              </a:rPr>
              <a:t>Learning</a:t>
            </a:r>
            <a:r>
              <a:rPr lang="bg-BG" dirty="0">
                <a:latin typeface="Calibri"/>
                <a:ea typeface="Calibri"/>
                <a:cs typeface="Calibri"/>
              </a:rPr>
              <a:t>, ML) е клон на изкуствения интелект, който се фокусира върху разработването на алгоритми, които могат да се учат от данни и да правят прогнози или вземат решения без пряка човешка намеса. Вместо да бъдат изрично програмирани, тези алгоритми се обучават чрез разпознаване на модели в големи обеми данни.</a:t>
            </a:r>
            <a:endParaRPr lang="bg-BG" dirty="0">
              <a:ea typeface="Calibri" panose="020F0502020204030204" pitchFamily="34" charset="0"/>
              <a:cs typeface="Calibri"/>
            </a:endParaRPr>
          </a:p>
          <a:p>
            <a:r>
              <a:rPr lang="bg-BG" dirty="0">
                <a:latin typeface="Calibri"/>
                <a:ea typeface="Calibri"/>
                <a:cs typeface="Calibri"/>
              </a:rPr>
              <a:t>Приложенията на машинното обучение включват разпознаване на изображения и глас, препоръчителни системи (например в </a:t>
            </a:r>
            <a:r>
              <a:rPr lang="bg-BG" dirty="0" err="1">
                <a:latin typeface="Calibri"/>
                <a:ea typeface="Calibri"/>
                <a:cs typeface="Calibri"/>
              </a:rPr>
              <a:t>YouTube</a:t>
            </a:r>
            <a:r>
              <a:rPr lang="bg-BG" dirty="0">
                <a:latin typeface="Calibri"/>
                <a:ea typeface="Calibri"/>
                <a:cs typeface="Calibri"/>
              </a:rPr>
              <a:t> и </a:t>
            </a:r>
            <a:r>
              <a:rPr lang="bg-BG" dirty="0" err="1">
                <a:latin typeface="Calibri"/>
                <a:ea typeface="Calibri"/>
                <a:cs typeface="Calibri"/>
              </a:rPr>
              <a:t>Netflix</a:t>
            </a:r>
            <a:r>
              <a:rPr lang="bg-BG" dirty="0">
                <a:latin typeface="Calibri"/>
                <a:ea typeface="Calibri"/>
                <a:cs typeface="Calibri"/>
              </a:rPr>
              <a:t>), финансови анализи, медицинска диагностика и автономни превозни средства.</a:t>
            </a:r>
            <a:endParaRPr lang="bg-BG" dirty="0"/>
          </a:p>
          <a:p>
            <a:endParaRPr lang="bg-BG" dirty="0">
              <a:latin typeface="Calibri"/>
              <a:ea typeface="Calibri" panose="020F0502020204030204" pitchFamily="34" charset="0"/>
              <a:cs typeface="Calibri"/>
            </a:endParaRPr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75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DCFD12A-8E03-97DB-98DB-5B81F850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Научният Метод</a:t>
            </a:r>
            <a:endParaRPr lang="bg-BG" dirty="0">
              <a:latin typeface="Calibri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DEF2B5C-4D58-029D-5BE0-E243B7275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>
                <a:ea typeface="Calibri"/>
              </a:rPr>
              <a:t>Машинното обучение е тясно свързано с научния метод, който включва следните стъпки:</a:t>
            </a:r>
            <a:endParaRPr lang="bg-BG" dirty="0">
              <a:ea typeface="Calibri" panose="020F0502020204030204" pitchFamily="34" charset="0"/>
            </a:endParaRPr>
          </a:p>
          <a:p>
            <a:r>
              <a:rPr lang="bg-BG" b="1" dirty="0">
                <a:ea typeface="Calibri"/>
              </a:rPr>
              <a:t>Формулиране на хипотеза</a:t>
            </a:r>
            <a:r>
              <a:rPr lang="bg-BG" dirty="0">
                <a:ea typeface="Calibri"/>
              </a:rPr>
              <a:t> – Какъв проблем се опитваме да решим?</a:t>
            </a:r>
            <a:endParaRPr lang="bg-BG" dirty="0"/>
          </a:p>
          <a:p>
            <a:r>
              <a:rPr lang="bg-BG" b="1" dirty="0">
                <a:ea typeface="Calibri"/>
              </a:rPr>
              <a:t>Събиране на данни</a:t>
            </a:r>
            <a:r>
              <a:rPr lang="bg-BG" dirty="0">
                <a:ea typeface="Calibri"/>
              </a:rPr>
              <a:t> – Събираме подходящи примери, които ще помогнат на модела да се обучи.</a:t>
            </a:r>
            <a:endParaRPr lang="bg-BG" dirty="0"/>
          </a:p>
          <a:p>
            <a:r>
              <a:rPr lang="bg-BG" b="1" dirty="0">
                <a:ea typeface="Calibri"/>
              </a:rPr>
              <a:t>Анализ и подготовка на данните</a:t>
            </a:r>
            <a:r>
              <a:rPr lang="bg-BG" dirty="0">
                <a:ea typeface="Calibri"/>
              </a:rPr>
              <a:t> – Обработваме и почистваме данните, за да направим модела по-точен.</a:t>
            </a:r>
            <a:endParaRPr lang="bg-BG" dirty="0"/>
          </a:p>
          <a:p>
            <a:r>
              <a:rPr lang="bg-BG" b="1" dirty="0">
                <a:ea typeface="Calibri"/>
              </a:rPr>
              <a:t>Избор и обучение на модел</a:t>
            </a:r>
            <a:r>
              <a:rPr lang="bg-BG" dirty="0">
                <a:ea typeface="Calibri"/>
              </a:rPr>
              <a:t> – Избираме алгоритъм и го обучаваме с наличните данни.</a:t>
            </a:r>
            <a:endParaRPr lang="bg-BG" dirty="0"/>
          </a:p>
          <a:p>
            <a:r>
              <a:rPr lang="bg-BG" b="1" dirty="0">
                <a:ea typeface="Calibri"/>
              </a:rPr>
              <a:t>Тестване и валидиране</a:t>
            </a:r>
            <a:r>
              <a:rPr lang="bg-BG" dirty="0">
                <a:ea typeface="Calibri"/>
              </a:rPr>
              <a:t> – Оценяваме работата на модела с тестови данни.</a:t>
            </a:r>
            <a:endParaRPr lang="bg-BG" dirty="0"/>
          </a:p>
          <a:p>
            <a:r>
              <a:rPr lang="bg-BG" b="1" dirty="0">
                <a:ea typeface="Calibri"/>
              </a:rPr>
              <a:t>Оптимизация и подобрения</a:t>
            </a:r>
            <a:r>
              <a:rPr lang="bg-BG" dirty="0">
                <a:ea typeface="Calibri"/>
              </a:rPr>
              <a:t> – Настройваме параметрите на модела, за да повишим неговата ефективност.</a:t>
            </a:r>
            <a:endParaRPr lang="bg-BG" dirty="0"/>
          </a:p>
          <a:p>
            <a:r>
              <a:rPr lang="bg-BG" dirty="0">
                <a:ea typeface="Calibri"/>
              </a:rPr>
              <a:t>Този итеративен процес е в основата на разработването на надеждни ML модели.</a:t>
            </a:r>
            <a:endParaRPr lang="bg-BG" dirty="0"/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76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B3046F3-D60C-3B00-D9CA-568EDAFC7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>
                <a:latin typeface="Calibri"/>
                <a:ea typeface="Calibri"/>
                <a:cs typeface="Calibri"/>
              </a:rPr>
              <a:t>Основни Принципи: Надзиравано и </a:t>
            </a:r>
            <a:r>
              <a:rPr lang="bg-BG" dirty="0" err="1">
                <a:latin typeface="Calibri"/>
                <a:ea typeface="Calibri"/>
                <a:cs typeface="Calibri"/>
              </a:rPr>
              <a:t>Ненадзиравано</a:t>
            </a:r>
            <a:r>
              <a:rPr lang="bg-BG" dirty="0">
                <a:latin typeface="Calibri"/>
                <a:ea typeface="Calibri"/>
                <a:cs typeface="Calibri"/>
              </a:rPr>
              <a:t> Обучение, Обучение чрез Подкрепление</a:t>
            </a:r>
            <a:endParaRPr lang="bg-BG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145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1248257-FA08-45AF-0FEB-DD435CD7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Надзиравано Обучение (</a:t>
            </a:r>
            <a:r>
              <a:rPr lang="bg-BG" dirty="0" err="1">
                <a:latin typeface="Calibri"/>
                <a:ea typeface="Calibri"/>
                <a:cs typeface="Calibri"/>
              </a:rPr>
              <a:t>Supervised</a:t>
            </a:r>
            <a:r>
              <a:rPr lang="bg-BG" dirty="0">
                <a:latin typeface="Calibri"/>
                <a:ea typeface="Calibri"/>
                <a:cs typeface="Calibri"/>
              </a:rPr>
              <a:t> </a:t>
            </a:r>
            <a:r>
              <a:rPr lang="bg-BG" dirty="0" err="1">
                <a:latin typeface="Calibri"/>
                <a:ea typeface="Calibri"/>
                <a:cs typeface="Calibri"/>
              </a:rPr>
              <a:t>Learning</a:t>
            </a:r>
            <a:r>
              <a:rPr lang="bg-BG" dirty="0">
                <a:latin typeface="Calibri"/>
                <a:ea typeface="Calibri"/>
                <a:cs typeface="Calibri"/>
              </a:rPr>
              <a:t>)</a:t>
            </a:r>
            <a:endParaRPr lang="bg-BG" dirty="0">
              <a:latin typeface="Calibri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483339D-8C73-1619-1EF9-B966EFEF2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При този тип обучение моделът се обучава върху предварително етикетирани данни, където всяко входно наблюдение има свързан коректен отговор. Примери:</a:t>
            </a:r>
            <a:endParaRPr lang="bg-BG" dirty="0"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bg-BG" dirty="0">
                <a:latin typeface="Calibri"/>
                <a:ea typeface="Calibri"/>
                <a:cs typeface="Calibri"/>
              </a:rPr>
              <a:t>Класификация (разпознаване на изображения, филтриране на спам)</a:t>
            </a:r>
            <a:endParaRPr lang="bg-BG" dirty="0">
              <a:latin typeface="Calibri"/>
              <a:cs typeface="Calibri"/>
            </a:endParaRPr>
          </a:p>
          <a:p>
            <a:r>
              <a:rPr lang="bg-BG" dirty="0">
                <a:latin typeface="Calibri"/>
                <a:ea typeface="Calibri"/>
                <a:cs typeface="Calibri"/>
              </a:rPr>
              <a:t>Регресия (прогнозиране на цени на недвижими имоти)</a:t>
            </a:r>
            <a:endParaRPr lang="bg-BG" dirty="0">
              <a:latin typeface="Calibri"/>
              <a:cs typeface="Calibri"/>
            </a:endParaRPr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360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D387A9A-9DC0-FA37-8659-B269ADD2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>
                <a:latin typeface="Calibri"/>
                <a:ea typeface="Calibri"/>
                <a:cs typeface="Calibri"/>
              </a:rPr>
              <a:t>Ненадзиравано</a:t>
            </a:r>
            <a:r>
              <a:rPr lang="bg-BG" dirty="0">
                <a:latin typeface="Calibri"/>
                <a:ea typeface="Calibri"/>
                <a:cs typeface="Calibri"/>
              </a:rPr>
              <a:t> Обучение (</a:t>
            </a:r>
            <a:r>
              <a:rPr lang="bg-BG" dirty="0" err="1">
                <a:latin typeface="Calibri"/>
                <a:ea typeface="Calibri"/>
                <a:cs typeface="Calibri"/>
              </a:rPr>
              <a:t>Unsupervised</a:t>
            </a:r>
            <a:r>
              <a:rPr lang="bg-BG" dirty="0">
                <a:latin typeface="Calibri"/>
                <a:ea typeface="Calibri"/>
                <a:cs typeface="Calibri"/>
              </a:rPr>
              <a:t> </a:t>
            </a:r>
            <a:r>
              <a:rPr lang="bg-BG" dirty="0" err="1">
                <a:latin typeface="Calibri"/>
                <a:ea typeface="Calibri"/>
                <a:cs typeface="Calibri"/>
              </a:rPr>
              <a:t>Learning</a:t>
            </a:r>
            <a:r>
              <a:rPr lang="bg-BG" dirty="0">
                <a:latin typeface="Calibri"/>
                <a:ea typeface="Calibri"/>
                <a:cs typeface="Calibri"/>
              </a:rPr>
              <a:t>)</a:t>
            </a:r>
            <a:endParaRPr lang="bg-BG" dirty="0">
              <a:latin typeface="Calibri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1601734-74CC-44A5-5F22-F143AB38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Тук моделът се обучава върху данни без предварително зададени етикети. Основните задачи са:</a:t>
            </a:r>
            <a:endParaRPr lang="bg-BG"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bg-BG" dirty="0" err="1">
                <a:latin typeface="Calibri"/>
                <a:ea typeface="Calibri"/>
                <a:cs typeface="Calibri"/>
              </a:rPr>
              <a:t>Клъстеризация</a:t>
            </a:r>
            <a:r>
              <a:rPr lang="bg-BG" dirty="0">
                <a:latin typeface="Calibri"/>
                <a:ea typeface="Calibri"/>
                <a:cs typeface="Calibri"/>
              </a:rPr>
              <a:t> (групиране на клиенти по поведение)</a:t>
            </a:r>
            <a:endParaRPr lang="bg-BG">
              <a:latin typeface="Calibri"/>
              <a:cs typeface="Calibri"/>
            </a:endParaRPr>
          </a:p>
          <a:p>
            <a:r>
              <a:rPr lang="bg-BG" dirty="0">
                <a:latin typeface="Calibri"/>
                <a:ea typeface="Calibri"/>
                <a:cs typeface="Calibri"/>
              </a:rPr>
              <a:t>Намаляване на размерността (използва се за визуализация и откриване на важни характеристики в данните)</a:t>
            </a:r>
            <a:endParaRPr lang="bg-BG">
              <a:latin typeface="Calibri"/>
              <a:cs typeface="Calibri"/>
            </a:endParaRPr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20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9C7411-DEE1-4E93-47A3-BB7FAC26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Обучение чрез Подкрепление (</a:t>
            </a:r>
            <a:r>
              <a:rPr lang="bg-BG" dirty="0" err="1">
                <a:latin typeface="Calibri"/>
                <a:ea typeface="Calibri"/>
                <a:cs typeface="Calibri"/>
              </a:rPr>
              <a:t>Reinforcement</a:t>
            </a:r>
            <a:r>
              <a:rPr lang="bg-BG" dirty="0">
                <a:latin typeface="Calibri"/>
                <a:ea typeface="Calibri"/>
                <a:cs typeface="Calibri"/>
              </a:rPr>
              <a:t> </a:t>
            </a:r>
            <a:r>
              <a:rPr lang="bg-BG" dirty="0" err="1">
                <a:latin typeface="Calibri"/>
                <a:ea typeface="Calibri"/>
                <a:cs typeface="Calibri"/>
              </a:rPr>
              <a:t>Learning</a:t>
            </a:r>
            <a:r>
              <a:rPr lang="bg-BG" dirty="0">
                <a:latin typeface="Calibri"/>
                <a:ea typeface="Calibri"/>
                <a:cs typeface="Calibri"/>
              </a:rPr>
              <a:t>)</a:t>
            </a:r>
            <a:endParaRPr lang="bg-BG" dirty="0">
              <a:latin typeface="Calibri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D4F4BB7-65B0-3540-3470-6FCCC898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В този случай моделът се обучава чрез взаимодействие със средата и получаване на награди или наказания въз основа на своите действия. Използва се при:</a:t>
            </a:r>
            <a:endParaRPr lang="bg-BG" dirty="0">
              <a:latin typeface="Calibri"/>
              <a:ea typeface="Calibri" panose="020F0502020204030204" pitchFamily="34" charset="0"/>
              <a:cs typeface="Calibri"/>
            </a:endParaRPr>
          </a:p>
          <a:p>
            <a:r>
              <a:rPr lang="bg-BG" dirty="0">
                <a:latin typeface="Calibri"/>
                <a:ea typeface="Calibri"/>
                <a:cs typeface="Calibri"/>
              </a:rPr>
              <a:t>Роботика</a:t>
            </a:r>
            <a:endParaRPr lang="bg-BG" dirty="0">
              <a:latin typeface="Calibri"/>
              <a:cs typeface="Calibri"/>
            </a:endParaRPr>
          </a:p>
          <a:p>
            <a:r>
              <a:rPr lang="bg-BG" dirty="0">
                <a:latin typeface="Calibri"/>
                <a:ea typeface="Calibri"/>
                <a:cs typeface="Calibri"/>
              </a:rPr>
              <a:t>Игри (например </a:t>
            </a:r>
            <a:r>
              <a:rPr lang="bg-BG" dirty="0" err="1">
                <a:latin typeface="Calibri"/>
                <a:ea typeface="Calibri"/>
                <a:cs typeface="Calibri"/>
              </a:rPr>
              <a:t>AlphaGo</a:t>
            </a:r>
            <a:r>
              <a:rPr lang="bg-BG" dirty="0">
                <a:latin typeface="Calibri"/>
                <a:ea typeface="Calibri"/>
                <a:cs typeface="Calibri"/>
              </a:rPr>
              <a:t> и </a:t>
            </a:r>
            <a:r>
              <a:rPr lang="bg-BG" dirty="0" err="1">
                <a:latin typeface="Calibri"/>
                <a:ea typeface="Calibri"/>
                <a:cs typeface="Calibri"/>
              </a:rPr>
              <a:t>Deep</a:t>
            </a:r>
            <a:r>
              <a:rPr lang="bg-BG" dirty="0">
                <a:latin typeface="Calibri"/>
                <a:ea typeface="Calibri"/>
                <a:cs typeface="Calibri"/>
              </a:rPr>
              <a:t> Q-</a:t>
            </a:r>
            <a:r>
              <a:rPr lang="bg-BG" dirty="0" err="1">
                <a:latin typeface="Calibri"/>
                <a:ea typeface="Calibri"/>
                <a:cs typeface="Calibri"/>
              </a:rPr>
              <a:t>learning</a:t>
            </a:r>
            <a:r>
              <a:rPr lang="bg-BG" dirty="0">
                <a:latin typeface="Calibri"/>
                <a:ea typeface="Calibri"/>
                <a:cs typeface="Calibri"/>
              </a:rPr>
              <a:t>)</a:t>
            </a:r>
            <a:endParaRPr lang="bg-BG" dirty="0">
              <a:latin typeface="Calibri"/>
              <a:cs typeface="Calibri"/>
            </a:endParaRPr>
          </a:p>
          <a:p>
            <a:r>
              <a:rPr lang="bg-BG" dirty="0">
                <a:latin typeface="Calibri"/>
                <a:ea typeface="Calibri"/>
                <a:cs typeface="Calibri"/>
              </a:rPr>
              <a:t>Автономни превозни средства</a:t>
            </a:r>
            <a:endParaRPr lang="bg-BG" dirty="0">
              <a:latin typeface="Calibri"/>
              <a:cs typeface="Calibri"/>
            </a:endParaRPr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48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96C7CAC-2483-9145-5D7C-AADF606E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alibri"/>
                <a:ea typeface="Calibri"/>
                <a:cs typeface="Calibri"/>
              </a:rPr>
              <a:t>Подготовка на Данни</a:t>
            </a:r>
            <a:endParaRPr lang="bg-BG" dirty="0">
              <a:latin typeface="Calibri"/>
            </a:endParaRP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BD615764-B1E8-D8CD-3B4B-5BB93500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ea typeface="Calibri"/>
              </a:rPr>
              <a:t>Данните са в основата на машинното обучение, но често са несъвършени. Основните стъпки за подготовка включват:</a:t>
            </a:r>
            <a:endParaRPr lang="bg-BG" dirty="0">
              <a:ea typeface="Calibri" panose="020F0502020204030204" pitchFamily="34" charset="0"/>
            </a:endParaRPr>
          </a:p>
          <a:p>
            <a:r>
              <a:rPr lang="bg-BG" b="1" dirty="0">
                <a:ea typeface="Calibri"/>
              </a:rPr>
              <a:t>Събиране на данни</a:t>
            </a:r>
            <a:r>
              <a:rPr lang="bg-BG" dirty="0">
                <a:ea typeface="Calibri"/>
              </a:rPr>
              <a:t> – Използване на бази данни, сензори, API-та и други източници.</a:t>
            </a:r>
            <a:endParaRPr lang="bg-BG" dirty="0"/>
          </a:p>
          <a:p>
            <a:r>
              <a:rPr lang="bg-BG" b="1" dirty="0">
                <a:ea typeface="Calibri"/>
              </a:rPr>
              <a:t>Почистване на данните</a:t>
            </a:r>
            <a:r>
              <a:rPr lang="bg-BG" dirty="0">
                <a:ea typeface="Calibri"/>
              </a:rPr>
              <a:t> – Поправка на липсващи или грешни стойности.</a:t>
            </a:r>
            <a:endParaRPr lang="bg-BG" dirty="0"/>
          </a:p>
          <a:p>
            <a:r>
              <a:rPr lang="bg-BG" b="1" dirty="0">
                <a:ea typeface="Calibri"/>
              </a:rPr>
              <a:t>Нормализация и мащабиране</a:t>
            </a:r>
            <a:r>
              <a:rPr lang="bg-BG" dirty="0">
                <a:ea typeface="Calibri"/>
              </a:rPr>
              <a:t> – Преобразуване на числови данни, така че различните характеристики да са съпоставими.</a:t>
            </a:r>
            <a:endParaRPr lang="bg-BG" dirty="0"/>
          </a:p>
          <a:p>
            <a:r>
              <a:rPr lang="bg-BG" b="1" dirty="0">
                <a:ea typeface="Calibri"/>
              </a:rPr>
              <a:t>Разделяне на данни</a:t>
            </a:r>
            <a:r>
              <a:rPr lang="bg-BG" dirty="0">
                <a:ea typeface="Calibri"/>
              </a:rPr>
              <a:t> – Обикновено се разделят на тренировъчни, валидиращи и тестови набори.</a:t>
            </a:r>
            <a:endParaRPr lang="bg-BG" dirty="0"/>
          </a:p>
          <a:p>
            <a:r>
              <a:rPr lang="bg-BG" b="1" dirty="0">
                <a:latin typeface="Calibri"/>
                <a:ea typeface="Calibri"/>
                <a:cs typeface="Calibri"/>
              </a:rPr>
              <a:t>Генериране на нови характеристики</a:t>
            </a:r>
            <a:r>
              <a:rPr lang="bg-BG" dirty="0">
                <a:latin typeface="Calibri"/>
                <a:ea typeface="Calibri"/>
                <a:cs typeface="Calibri"/>
              </a:rPr>
              <a:t> – Създаване на нови полезни променливи от наличните данни (</a:t>
            </a:r>
            <a:r>
              <a:rPr lang="bg-BG" dirty="0" err="1">
                <a:latin typeface="Calibri"/>
                <a:ea typeface="Calibri"/>
                <a:cs typeface="Calibri"/>
              </a:rPr>
              <a:t>Feature</a:t>
            </a:r>
            <a:r>
              <a:rPr lang="bg-BG" dirty="0">
                <a:latin typeface="Calibri"/>
                <a:ea typeface="Calibri"/>
                <a:cs typeface="Calibri"/>
              </a:rPr>
              <a:t> </a:t>
            </a:r>
            <a:r>
              <a:rPr lang="bg-BG" dirty="0" err="1">
                <a:latin typeface="Calibri"/>
                <a:ea typeface="Calibri"/>
                <a:cs typeface="Calibri"/>
              </a:rPr>
              <a:t>Engineering</a:t>
            </a:r>
            <a:r>
              <a:rPr lang="bg-BG" dirty="0">
                <a:latin typeface="Calibri"/>
                <a:ea typeface="Calibri"/>
                <a:cs typeface="Calibri"/>
              </a:rPr>
              <a:t>).</a:t>
            </a:r>
            <a:endParaRPr lang="bg-BG" dirty="0">
              <a:latin typeface="Calibri"/>
              <a:cs typeface="Calibri"/>
            </a:endParaRPr>
          </a:p>
          <a:p>
            <a:r>
              <a:rPr lang="bg-BG" dirty="0">
                <a:ea typeface="Calibri"/>
              </a:rPr>
              <a:t>Добрата подготовка на данните е критична за успешното обучение на ML модели.</a:t>
            </a:r>
            <a:endParaRPr lang="bg-BG" dirty="0"/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1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732C095-1CDD-A327-8C7D-412AEE13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ea typeface="Calibri"/>
                <a:cs typeface="Calibri"/>
              </a:rPr>
              <a:t>Преглед на целия процес</a:t>
            </a:r>
            <a:endParaRPr lang="bg-BG" dirty="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48A9ECB-73BE-F0F1-F67A-45ABEE90A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ea typeface="Calibri"/>
              </a:rPr>
              <a:t>Целият процес на машинното обучение може да бъде обобщен в следните стъпки:</a:t>
            </a:r>
            <a:endParaRPr lang="bg-BG" dirty="0">
              <a:ea typeface="Calibri" panose="020F0502020204030204" pitchFamily="34" charset="0"/>
            </a:endParaRPr>
          </a:p>
          <a:p>
            <a:r>
              <a:rPr lang="bg-BG" b="1" dirty="0">
                <a:ea typeface="Calibri"/>
              </a:rPr>
              <a:t>Дефиниране на проблема</a:t>
            </a:r>
            <a:r>
              <a:rPr lang="bg-BG" dirty="0">
                <a:ea typeface="Calibri"/>
              </a:rPr>
              <a:t> – Каква задача искаме да решим?</a:t>
            </a:r>
            <a:endParaRPr lang="bg-BG" dirty="0"/>
          </a:p>
          <a:p>
            <a:r>
              <a:rPr lang="bg-BG" b="1" dirty="0">
                <a:ea typeface="Calibri"/>
              </a:rPr>
              <a:t>Събиране и подготовка на данни</a:t>
            </a:r>
            <a:r>
              <a:rPr lang="bg-BG" dirty="0">
                <a:ea typeface="Calibri"/>
              </a:rPr>
              <a:t> – Основата за качествен модел.</a:t>
            </a:r>
            <a:endParaRPr lang="bg-BG" dirty="0"/>
          </a:p>
          <a:p>
            <a:r>
              <a:rPr lang="bg-BG" b="1" dirty="0">
                <a:latin typeface="Calibri"/>
                <a:ea typeface="Calibri"/>
                <a:cs typeface="Calibri"/>
              </a:rPr>
              <a:t>Избор и настройка на модел</a:t>
            </a:r>
            <a:r>
              <a:rPr lang="bg-BG" dirty="0">
                <a:latin typeface="Calibri"/>
                <a:ea typeface="Calibri"/>
                <a:cs typeface="Calibri"/>
              </a:rPr>
              <a:t> – Надзираван, </a:t>
            </a:r>
            <a:r>
              <a:rPr lang="bg-BG" dirty="0" err="1">
                <a:latin typeface="Calibri"/>
                <a:ea typeface="Calibri"/>
                <a:cs typeface="Calibri"/>
              </a:rPr>
              <a:t>ненадзираван</a:t>
            </a:r>
            <a:r>
              <a:rPr lang="bg-BG" dirty="0">
                <a:latin typeface="Calibri"/>
                <a:ea typeface="Calibri"/>
                <a:cs typeface="Calibri"/>
              </a:rPr>
              <a:t> или чрез подкрепление?</a:t>
            </a:r>
            <a:endParaRPr lang="bg-BG" dirty="0">
              <a:latin typeface="Calibri"/>
              <a:cs typeface="Calibri"/>
            </a:endParaRPr>
          </a:p>
          <a:p>
            <a:r>
              <a:rPr lang="bg-BG" b="1" dirty="0">
                <a:ea typeface="Calibri"/>
              </a:rPr>
              <a:t>Обучение на модела</a:t>
            </a:r>
            <a:r>
              <a:rPr lang="bg-BG" dirty="0">
                <a:ea typeface="Calibri"/>
              </a:rPr>
              <a:t> – Оптимизиране на параметрите чрез алгоритми.</a:t>
            </a:r>
            <a:endParaRPr lang="bg-BG" dirty="0"/>
          </a:p>
          <a:p>
            <a:r>
              <a:rPr lang="bg-BG" b="1" dirty="0">
                <a:ea typeface="Calibri"/>
              </a:rPr>
              <a:t>Оценка на представянето</a:t>
            </a:r>
            <a:r>
              <a:rPr lang="bg-BG" dirty="0">
                <a:ea typeface="Calibri"/>
              </a:rPr>
              <a:t> – Използване на метрики като точност, прецизност и F1-скор.</a:t>
            </a:r>
            <a:endParaRPr lang="bg-BG" dirty="0"/>
          </a:p>
          <a:p>
            <a:r>
              <a:rPr lang="bg-BG" b="1" dirty="0">
                <a:ea typeface="Calibri"/>
              </a:rPr>
              <a:t>Разгръщане и наблюдение</a:t>
            </a:r>
            <a:r>
              <a:rPr lang="bg-BG" dirty="0">
                <a:ea typeface="Calibri"/>
              </a:rPr>
              <a:t> – Прилагане на модела в реална среда и следене на резултатите.</a:t>
            </a:r>
            <a:endParaRPr lang="bg-BG" dirty="0"/>
          </a:p>
          <a:p>
            <a:r>
              <a:rPr lang="bg-BG" dirty="0">
                <a:ea typeface="Calibri"/>
              </a:rPr>
              <a:t>Машинното обучение е мощен инструмент, но изисква внимателно планиране, експериментиране и оптимизация, за да бъде успешно.</a:t>
            </a:r>
            <a:endParaRPr lang="bg-BG" dirty="0"/>
          </a:p>
          <a:p>
            <a:endParaRPr lang="bg-BG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606033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0</TotalTime>
  <Words>1</Words>
  <Application>Microsoft Office PowerPoint</Application>
  <PresentationFormat>Широк екран</PresentationFormat>
  <Paragraphs>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0" baseType="lpstr">
      <vt:lpstr>Галерия</vt:lpstr>
      <vt:lpstr>Въведение в Машинното Обучение  </vt:lpstr>
      <vt:lpstr>Какво е Машинно Обучение? </vt:lpstr>
      <vt:lpstr>Научният Метод</vt:lpstr>
      <vt:lpstr>Основни Принципи: Надзиравано и Ненадзиравано Обучение, Обучение чрез Подкрепление</vt:lpstr>
      <vt:lpstr>Надзиравано Обучение (Supervised Learning)</vt:lpstr>
      <vt:lpstr>Ненадзиравано Обучение (Unsupervised Learning)</vt:lpstr>
      <vt:lpstr>Обучение чрез Подкрепление (Reinforcement Learning)</vt:lpstr>
      <vt:lpstr>Подготовка на Данни</vt:lpstr>
      <vt:lpstr>Преглед на целия процес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</cp:revision>
  <dcterms:created xsi:type="dcterms:W3CDTF">2025-03-04T21:37:52Z</dcterms:created>
  <dcterms:modified xsi:type="dcterms:W3CDTF">2025-03-04T21:56:24Z</dcterms:modified>
</cp:coreProperties>
</file>