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0" r:id="rId5"/>
    <p:sldId id="261" r:id="rId6"/>
    <p:sldId id="266" r:id="rId7"/>
    <p:sldId id="265" r:id="rId8"/>
    <p:sldId id="267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 rtl="0">
      <a:defRPr lang="bg-BG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EC9D2-EB92-4FC8-B20B-F0CCFCEFD8C6}" v="80" dt="2025-03-04T21:56:24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>
            <a:extLst>
              <a:ext uri="{FF2B5EF4-FFF2-40B4-BE49-F238E27FC236}">
                <a16:creationId xmlns:a16="http://schemas.microsoft.com/office/drawing/2014/main" id="{926DEED5-1FFA-4868-889A-0AD30BA753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6165A468-101F-4E2B-964A-011D46C913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CBE9D-92F7-4E47-BF06-048A5486A18E}" type="datetime1">
              <a:rPr lang="bg-BG" smtClean="0"/>
              <a:t>18.03.25 г.</a:t>
            </a:fld>
            <a:endParaRPr lang="bg-BG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7F676FFD-8DDE-4B47-9F14-64611F7377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62B17251-F276-4485-8D93-FFA07BD583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E8C0E-F572-4BD9-90A3-A1AA877F53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9858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40A32-C4A0-40DB-98DA-D35DAC5461CB}" type="datetime1">
              <a:rPr lang="bg-BG" smtClean="0"/>
              <a:pPr/>
              <a:t>18.03.25 г.</a:t>
            </a:fld>
            <a:endParaRPr lang="bg-BG" dirty="0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noProof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/>
            <a:r>
              <a:rPr lang="bg-BG" noProof="0"/>
              <a:t>Второ ниво</a:t>
            </a:r>
          </a:p>
          <a:p>
            <a:pPr lvl="2"/>
            <a:r>
              <a:rPr lang="bg-BG" noProof="0"/>
              <a:t>Трето ниво</a:t>
            </a:r>
          </a:p>
          <a:p>
            <a:pPr lvl="3"/>
            <a:r>
              <a:rPr lang="bg-BG" noProof="0"/>
              <a:t>Четвърто ниво</a:t>
            </a:r>
          </a:p>
          <a:p>
            <a:pPr lvl="4"/>
            <a:r>
              <a:rPr lang="bg-BG" noProof="0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5BD62-F0E0-487B-8CEA-E3C584CBDBCC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67257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5BD62-F0E0-487B-8CEA-E3C584CBDBCC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141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C7B941-04D9-42C0-97D0-7C48F75AA68B}" type="datetime1">
              <a:rPr lang="bg-BG" noProof="0" smtClean="0"/>
              <a:t>18.03.25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  <p:cxnSp>
        <p:nvCxnSpPr>
          <p:cNvPr id="15" name="Право съединение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9B2D28-8403-4222-A6B7-A364589B2C5D}" type="datetime1">
              <a:rPr lang="bg-BG" noProof="0" smtClean="0"/>
              <a:t>18.03.25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  <p:cxnSp>
        <p:nvCxnSpPr>
          <p:cNvPr id="26" name="Право съединение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1479A6-7BFB-4FB6-A76D-C838506FA69F}" type="datetime1">
              <a:rPr lang="bg-BG" noProof="0" smtClean="0"/>
              <a:t>18.03.25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  <p:cxnSp>
        <p:nvCxnSpPr>
          <p:cNvPr id="15" name="Право съединение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CBAB09-2461-4866-AC23-68F349C5527E}" type="datetime1">
              <a:rPr lang="bg-BG" noProof="0" smtClean="0"/>
              <a:t>18.03.25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  <p:cxnSp>
        <p:nvCxnSpPr>
          <p:cNvPr id="33" name="Право съединение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48D030-BB36-4462-8783-0F2B874D0520}" type="datetime1">
              <a:rPr lang="bg-BG" noProof="0" smtClean="0"/>
              <a:t>18.03.25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  <p:cxnSp>
        <p:nvCxnSpPr>
          <p:cNvPr id="15" name="Право съединение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C8E389-7BA5-48BC-A413-5F964EA4CC1C}" type="datetime1">
              <a:rPr lang="bg-BG" noProof="0" smtClean="0"/>
              <a:t>18.03.25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  <p:cxnSp>
        <p:nvCxnSpPr>
          <p:cNvPr id="35" name="Право съединение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DA8F03-F7FA-4171-958A-48BCABC0E551}" type="datetime1">
              <a:rPr lang="bg-BG" noProof="0" smtClean="0"/>
              <a:t>18.03.25 г.</a:t>
            </a:fld>
            <a:endParaRPr lang="bg-BG" noProof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  <p:cxnSp>
        <p:nvCxnSpPr>
          <p:cNvPr id="29" name="Право съединение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BBC8E1-55AD-4734-AEFF-0BDF8A508CE9}" type="datetime1">
              <a:rPr lang="bg-BG" noProof="0" smtClean="0"/>
              <a:t>18.03.25 г.</a:t>
            </a:fld>
            <a:endParaRPr lang="bg-BG" noProof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  <p:cxnSp>
        <p:nvCxnSpPr>
          <p:cNvPr id="25" name="Право съединение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6A2EEE-1A42-455C-81F4-D43764F07326}" type="datetime1">
              <a:rPr lang="bg-BG" noProof="0" smtClean="0"/>
              <a:t>18.03.25 г.</a:t>
            </a:fld>
            <a:endParaRPr lang="bg-BG" noProof="0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55C7E-E87C-4E13-827C-21F3DCBB26A4}" type="datetime1">
              <a:rPr lang="bg-BG" noProof="0" smtClean="0"/>
              <a:t>18.03.25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  <p:cxnSp>
        <p:nvCxnSpPr>
          <p:cNvPr id="17" name="Право съединение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а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Правоъгълник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авоъгълник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45EB36A-BB75-40C2-8168-623B7E4B6810}" type="datetime1">
              <a:rPr lang="bg-BG" noProof="0" smtClean="0"/>
              <a:t>18.03.25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  <p:cxnSp>
        <p:nvCxnSpPr>
          <p:cNvPr id="31" name="Право съединение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Картина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854A4EB-51DE-4652-9F33-B78CA1318B7D}" type="datetime1">
              <a:rPr lang="bg-BG" noProof="0" smtClean="0"/>
              <a:pPr/>
              <a:t>18.03.25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6D22F896-40B5-4ADD-8801-0D06FADFA095}" type="slidenum">
              <a:rPr lang="bg-BG" noProof="0" smtClean="0"/>
              <a:pPr/>
              <a:t>‹#›</a:t>
            </a:fld>
            <a:endParaRPr lang="bg-BG" noProof="0"/>
          </a:p>
        </p:txBody>
      </p:sp>
      <p:cxnSp>
        <p:nvCxnSpPr>
          <p:cNvPr id="10" name="Право съединение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293877" y="2258152"/>
            <a:ext cx="8637073" cy="2541431"/>
          </a:xfrm>
        </p:spPr>
        <p:txBody>
          <a:bodyPr vert="horz" lIns="91440" tIns="45720" rIns="91440" bIns="0" rtlCol="0" anchor="b">
            <a:noAutofit/>
          </a:bodyPr>
          <a:lstStyle/>
          <a:p>
            <a:pPr algn="l"/>
            <a:r>
              <a:rPr lang="bg-BG" b="1" i="0" dirty="0">
                <a:effectLst/>
                <a:latin typeface="__Inter_d65c78"/>
              </a:rPr>
              <a:t>Дървовидни и ансамб</a:t>
            </a:r>
            <a:r>
              <a:rPr lang="bg-BG" b="1" dirty="0">
                <a:latin typeface="__Inter_d65c78"/>
              </a:rPr>
              <a:t>ъл </a:t>
            </a:r>
            <a:r>
              <a:rPr lang="bg-BG" b="1" i="0" dirty="0">
                <a:effectLst/>
                <a:latin typeface="__Inter_d65c78"/>
              </a:rPr>
              <a:t>методи</a:t>
            </a:r>
            <a:br>
              <a:rPr lang="bg-BG" b="1" i="0" dirty="0">
                <a:effectLst/>
                <a:latin typeface="__Inter_d65c78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6C7CAC-2483-9145-5D7C-AADF606E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None/>
            </a:pPr>
            <a:r>
              <a:rPr lang="bg-BG" b="1" i="0" dirty="0">
                <a:effectLst/>
                <a:latin typeface="__Inter_d65c78"/>
              </a:rPr>
              <a:t>Основни характеристики на случайните гори:</a:t>
            </a:r>
            <a:br>
              <a:rPr lang="bg-BG" b="1" i="0" dirty="0">
                <a:effectLst/>
                <a:latin typeface="__Inter_d65c78"/>
              </a:rPr>
            </a:br>
            <a:b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</a:br>
            <a:endParaRPr lang="bg-BG" b="0" i="0" dirty="0">
              <a:solidFill>
                <a:srgbClr val="374151"/>
              </a:solidFill>
              <a:effectLst/>
              <a:latin typeface="__Inter_d65c78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D615764-B1E8-D8CD-3B4B-5BB935007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Ансамблов метод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: Случайните гори комбинират предсказанията на множество дървета за вземане на решения, което води до по-стабилни и надеждни резултати. Вместо да разчитат на един модел, те използват "гласуване" (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voting) 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или средно аритметично (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averaging) 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на предсказанията на всички дървета.</a:t>
            </a:r>
          </a:p>
          <a:p>
            <a:pPr algn="l">
              <a:buFont typeface="+mj-lt"/>
              <a:buAutoNum type="arabicPeriod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Случайно подбиране на данни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: При обучението на всяко дърво, случайните гори използват метод, наречен "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bootstrap aggregating" (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или 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bagging). 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Това означава, че за всяко дърво се избира случайно подмножество от обучаващите данни с повторение. Тази техника помага за увеличаване на разнообразието между дърветата и намалява вариацията на модела.</a:t>
            </a:r>
          </a:p>
          <a:p>
            <a:pPr algn="l">
              <a:buFont typeface="+mj-lt"/>
              <a:buAutoNum type="arabicPeriod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Случайно подбиране на атрибути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: При разделянето на възлите в дърветата, случайните гори не разглеждат всички атрибути, а само случайно избрано подмножество от тях. Това допълнително увеличава разнообразието между дърветата и помага за предотвратяване на пренасищане.</a:t>
            </a:r>
          </a:p>
          <a:p>
            <a:pPr algn="l">
              <a:buFont typeface="+mj-lt"/>
              <a:buAutoNum type="arabicPeriod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Гласуване и средно аритметично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: За класификационни задачи, случайните гори използват гласуване, при което класът, получен от най-много дървета, се избира като окончателен клас. За регресионни задачи, се изчислява средното аритметично на предсказанията на всички дървета.</a:t>
            </a:r>
          </a:p>
          <a:p>
            <a:pPr>
              <a:buNone/>
            </a:pPr>
            <a:br>
              <a:rPr lang="bg-BG" dirty="0"/>
            </a:br>
            <a:endParaRPr lang="bg-BG" dirty="0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148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732C095-1CDD-A327-8C7D-412AEE13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bg-BG" b="1" i="0" dirty="0">
                <a:effectLst/>
                <a:latin typeface="__Inter_d65c78"/>
              </a:rPr>
              <a:t>Предимства на случайните гори</a:t>
            </a:r>
            <a:endParaRPr lang="bg-BG" b="0" i="0" dirty="0">
              <a:solidFill>
                <a:srgbClr val="374151"/>
              </a:solidFill>
              <a:effectLst/>
              <a:latin typeface="__Inter_d65c78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8A9ECB-73BE-F0F1-F67A-45ABEE90A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Устойчивост на пренасищане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: Поради случайността в избора на данни и атрибути, случайните гори са по-малко склонни към пренасищане в сравнение с индивидуалните дървета за вземане на решения.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Висока точност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: Чрез комбиниране на множество модели, случайните гори често постигат висока точност на предсказанията.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Обработка на големи данни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: Случайните гори могат да обработват големи набори от данни и да работят с множество атрибути, което ги прави подходящи за сложни задачи.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Оценка на важността на атрибутите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: Случайните гори предлагат методи за оценка на важността на различните атрибути, което може да бъде полезно за интерпретиране на резултатите и за селекция на атрибути.</a:t>
            </a:r>
          </a:p>
        </p:txBody>
      </p:sp>
    </p:spTree>
    <p:extLst>
      <p:ext uri="{BB962C8B-B14F-4D97-AF65-F5344CB8AC3E}">
        <p14:creationId xmlns:p14="http://schemas.microsoft.com/office/powerpoint/2010/main" val="149060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8FA7-0757-B975-819C-BED0483E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i="0" dirty="0">
                <a:effectLst/>
                <a:latin typeface="__Inter_d65c78"/>
              </a:rPr>
              <a:t>Недостатъци на случайните гори</a:t>
            </a:r>
            <a:br>
              <a:rPr lang="bg-BG" b="1" i="0" dirty="0">
                <a:effectLst/>
                <a:latin typeface="__Inter_d65c78"/>
              </a:rPr>
            </a:br>
            <a:b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</a:br>
            <a:b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72A6-AC91-9679-93D8-8FC9E562A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Сложност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: Моделите на случайни гори могат да бъдат по-трудни за интерпретиране в сравнение с индивидуалните дървета за вземане на решения.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Изисквания за ресурси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: Обучението на множество дървета може да изисква значителни изчислителни ресурси и време, особено при големи набори от данни.</a:t>
            </a:r>
          </a:p>
        </p:txBody>
      </p:sp>
    </p:spTree>
    <p:extLst>
      <p:ext uri="{BB962C8B-B14F-4D97-AF65-F5344CB8AC3E}">
        <p14:creationId xmlns:p14="http://schemas.microsoft.com/office/powerpoint/2010/main" val="9219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rstanding Random Forest Algorithm: A Comprehensive Guide">
            <a:extLst>
              <a:ext uri="{FF2B5EF4-FFF2-40B4-BE49-F238E27FC236}">
                <a16:creationId xmlns:a16="http://schemas.microsoft.com/office/drawing/2014/main" id="{4AE66C26-1890-886A-4784-926FCD5C0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422" y="496712"/>
            <a:ext cx="7157156" cy="506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25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FF72-6835-70EC-C3B0-3FE66F96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с </a:t>
            </a:r>
            <a:r>
              <a:rPr lang="en-US" dirty="0"/>
              <a:t>Python</a:t>
            </a:r>
          </a:p>
        </p:txBody>
      </p:sp>
      <p:pic>
        <p:nvPicPr>
          <p:cNvPr id="5" name="Content Placeholder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82957A64-842F-D3E5-5164-9CC15F344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733" y="2016125"/>
            <a:ext cx="4641881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9425A-2B2F-3690-CD78-CFB096EE013C}"/>
              </a:ext>
            </a:extLst>
          </p:cNvPr>
          <p:cNvSpPr txBox="1"/>
          <p:nvPr/>
        </p:nvSpPr>
        <p:spPr>
          <a:xfrm>
            <a:off x="6096000" y="1853754"/>
            <a:ext cx="59944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g-BG" sz="1600" b="0" i="0" dirty="0">
                <a:solidFill>
                  <a:srgbClr val="374151"/>
                </a:solidFill>
                <a:effectLst/>
                <a:latin typeface="__Inter_d65c78"/>
              </a:rPr>
              <a:t>Импортираме необходимите библиотеки за работа с данни и машинно обучение.</a:t>
            </a:r>
          </a:p>
          <a:p>
            <a:pPr algn="l"/>
            <a:endParaRPr lang="en-US" sz="16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/>
            <a:r>
              <a:rPr lang="bg-BG" sz="1600" b="0" i="0" dirty="0">
                <a:solidFill>
                  <a:srgbClr val="374151"/>
                </a:solidFill>
                <a:effectLst/>
                <a:latin typeface="__Inter_d65c78"/>
              </a:rPr>
              <a:t>Използваме 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__Inter_d65c78"/>
              </a:rPr>
              <a:t>load_iris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__Inter_d65c78"/>
              </a:rPr>
              <a:t>() </a:t>
            </a:r>
            <a:r>
              <a:rPr lang="bg-BG" sz="1600" b="0" i="0" dirty="0">
                <a:solidFill>
                  <a:srgbClr val="374151"/>
                </a:solidFill>
                <a:effectLst/>
                <a:latin typeface="__Inter_d65c78"/>
              </a:rPr>
              <a:t>за зареждане на набора от данни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__Inter_d65c78"/>
              </a:rPr>
              <a:t>Iris, </a:t>
            </a:r>
            <a:r>
              <a:rPr lang="bg-BG" sz="1600" b="0" i="0" dirty="0">
                <a:solidFill>
                  <a:srgbClr val="374151"/>
                </a:solidFill>
                <a:effectLst/>
                <a:latin typeface="__Inter_d65c78"/>
              </a:rPr>
              <a:t>който съдържа характеристики на ирисите и техните класове.</a:t>
            </a:r>
            <a:endParaRPr lang="en-US" sz="16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/>
            <a:endParaRPr lang="en-US" sz="16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/>
            <a:r>
              <a:rPr lang="bg-BG" sz="1600" b="0" i="0" dirty="0">
                <a:solidFill>
                  <a:srgbClr val="374151"/>
                </a:solidFill>
                <a:effectLst/>
                <a:latin typeface="__Inter_d65c78"/>
              </a:rPr>
              <a:t>С </a:t>
            </a:r>
            <a:r>
              <a:rPr lang="en-US" sz="1600" b="0" i="0" dirty="0" err="1">
                <a:solidFill>
                  <a:srgbClr val="374151"/>
                </a:solidFill>
                <a:effectLst/>
                <a:latin typeface="__Inter_d65c78"/>
              </a:rPr>
              <a:t>train_test_split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__Inter_d65c78"/>
              </a:rPr>
              <a:t> </a:t>
            </a:r>
            <a:r>
              <a:rPr lang="bg-BG" sz="1600" b="0" i="0" dirty="0">
                <a:solidFill>
                  <a:srgbClr val="374151"/>
                </a:solidFill>
                <a:effectLst/>
                <a:latin typeface="__Inter_d65c78"/>
              </a:rPr>
              <a:t>разделяме данните на обучаваща (70%) и тестова (30%) част.</a:t>
            </a:r>
          </a:p>
          <a:p>
            <a:pPr algn="l"/>
            <a:endParaRPr lang="en-US" sz="16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/>
            <a:r>
              <a:rPr lang="bg-BG" sz="1600" b="0" i="0" dirty="0">
                <a:solidFill>
                  <a:srgbClr val="374151"/>
                </a:solidFill>
                <a:effectLst/>
                <a:latin typeface="__Inter_d65c78"/>
              </a:rPr>
              <a:t>Създаваме модел на случайна гора с 100 дървета и го обучаваме с обучаващите данни.</a:t>
            </a:r>
            <a:endParaRPr lang="en-US" sz="16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/>
            <a:endParaRPr lang="en-US" sz="1600" dirty="0">
              <a:solidFill>
                <a:srgbClr val="374151"/>
              </a:solidFill>
              <a:latin typeface="__Inter_d65c78"/>
            </a:endParaRPr>
          </a:p>
          <a:p>
            <a:pPr algn="l"/>
            <a:r>
              <a:rPr lang="bg-BG" sz="1600" b="0" i="0" dirty="0">
                <a:solidFill>
                  <a:srgbClr val="374151"/>
                </a:solidFill>
                <a:effectLst/>
                <a:latin typeface="__Inter_d65c78"/>
              </a:rPr>
              <a:t>Извършваме предсказания на тестовите данни.</a:t>
            </a:r>
            <a:endParaRPr lang="en-US" sz="16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/>
            <a:endParaRPr lang="en-US" sz="1600" dirty="0">
              <a:solidFill>
                <a:srgbClr val="374151"/>
              </a:solidFill>
              <a:latin typeface="__Inter_d65c78"/>
            </a:endParaRPr>
          </a:p>
          <a:p>
            <a:pPr algn="l"/>
            <a:r>
              <a:rPr lang="bg-BG" sz="1600" b="0" i="0" dirty="0">
                <a:solidFill>
                  <a:srgbClr val="374151"/>
                </a:solidFill>
                <a:effectLst/>
                <a:latin typeface="__Inter_d65c78"/>
              </a:rPr>
              <a:t>Изчисляваме точността на модела и я извеждаме.</a:t>
            </a:r>
            <a:endParaRPr lang="en-US" sz="16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/>
            <a:endParaRPr lang="en-US" sz="1600" dirty="0">
              <a:solidFill>
                <a:srgbClr val="374151"/>
              </a:solidFill>
              <a:latin typeface="__Inter_d65c78"/>
            </a:endParaRPr>
          </a:p>
          <a:p>
            <a:pPr algn="l"/>
            <a:r>
              <a:rPr lang="bg-BG" sz="1600" b="0" i="0" dirty="0">
                <a:solidFill>
                  <a:srgbClr val="374151"/>
                </a:solidFill>
                <a:effectLst/>
                <a:latin typeface="__Inter_d65c78"/>
              </a:rPr>
              <a:t>Извеждаме реалните и предсказаните класове на ирисите.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9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1442-91B4-2FE7-8EFA-03D8EEA1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__Inter_d65c78"/>
              </a:rPr>
              <a:t>kNN</a:t>
            </a:r>
            <a:r>
              <a:rPr lang="en-US" b="1" i="0" dirty="0">
                <a:effectLst/>
                <a:latin typeface="__Inter_d65c78"/>
              </a:rPr>
              <a:t> (k </a:t>
            </a:r>
            <a:r>
              <a:rPr lang="bg-BG" b="1" i="0" dirty="0">
                <a:effectLst/>
                <a:latin typeface="__Inter_d65c78"/>
              </a:rPr>
              <a:t>най-близки съседи)</a:t>
            </a:r>
            <a:br>
              <a:rPr lang="bg-BG" b="1" i="0" dirty="0">
                <a:effectLst/>
                <a:latin typeface="__Inter_d65c7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41D64-C461-D94A-FFDA-45B5A8FEA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Алгоритъмът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__Inter_d65c78"/>
              </a:rPr>
              <a:t>kNN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 (k-Nearest Neighbors) 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е един от най-простите и интуитивни алгоритми за машинно обучение, използван за класификация и регресия. Основната идея на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__Inter_d65c78"/>
              </a:rPr>
              <a:t>kNN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 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е, че новите примери могат да бъдат класифицирани или оценени на базата на класовете или стойностите на техните най-близки съседи в обучаващия набор от данни.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56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C4B9-F600-E44E-9275-1E2C9C54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i="0" dirty="0">
                <a:effectLst/>
                <a:latin typeface="__Inter_d65c78"/>
              </a:rPr>
              <a:t>Как работи </a:t>
            </a:r>
            <a:r>
              <a:rPr lang="en-US" b="1" i="0" dirty="0" err="1">
                <a:effectLst/>
                <a:latin typeface="__Inter_d65c78"/>
              </a:rPr>
              <a:t>kNN</a:t>
            </a:r>
            <a:br>
              <a:rPr lang="en-US" b="1" i="0" dirty="0">
                <a:effectLst/>
                <a:latin typeface="__Inter_d65c78"/>
              </a:rPr>
            </a:br>
            <a:b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</a:br>
            <a:b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261E-0282-C079-7D92-BC72F85F7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Избор на параметъра </a:t>
            </a: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k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Параметърът 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k 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определя броя на най-близките съседи, които алгоритъмът ще вземе предвид при класификацията или регресията. Например, ако 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k=3, 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алгоритъмът ще разгледа трите най-близки примера.</a:t>
            </a:r>
          </a:p>
          <a:p>
            <a:pPr algn="l">
              <a:buFont typeface="+mj-lt"/>
              <a:buAutoNum type="arabicPeriod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Измерване на разстоянието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За да определи кои примери са "най-близки",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__Inter_d65c78"/>
              </a:rPr>
              <a:t>kNN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 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използва метрики за разстояние, като: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Най-често използваното разстояние, което измерва "правата линия" между две точки.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Измерва разстоянието по осите, подобно на движението по градска мрежа.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Взема предвид корелацията между атрибутите.</a:t>
            </a:r>
          </a:p>
          <a:p>
            <a:pPr algn="l">
              <a:buFont typeface="+mj-lt"/>
              <a:buAutoNum type="arabicPeriod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Класификация или регресия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Класификация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: Алгоритъмът определя класа на новия пример, като взема мнозинството от класовете на 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k-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те най-близки съседи. Например, ако 2 от 3-те съседи принадлежат на клас 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A 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и 1 на клас 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B, 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новият пример ще бъде класифициран в клас 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Регресия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: Алгоритъмът предсказва стойността на новия пример, като изчислява средната стойност (или друга статистика) на стойностите на 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k-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те най-близки съседи.</a:t>
            </a:r>
          </a:p>
        </p:txBody>
      </p:sp>
    </p:spTree>
    <p:extLst>
      <p:ext uri="{BB962C8B-B14F-4D97-AF65-F5344CB8AC3E}">
        <p14:creationId xmlns:p14="http://schemas.microsoft.com/office/powerpoint/2010/main" val="338556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CA4A-7EF1-D659-2AD3-F41609AD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i="0" dirty="0">
                <a:effectLst/>
                <a:latin typeface="__Inter_d65c78"/>
              </a:rPr>
              <a:t>Предимства на </a:t>
            </a:r>
            <a:r>
              <a:rPr lang="en-US" b="1" i="0" dirty="0" err="1">
                <a:effectLst/>
                <a:latin typeface="__Inter_d65c78"/>
              </a:rPr>
              <a:t>kNN</a:t>
            </a:r>
            <a:r>
              <a:rPr lang="en-US" b="1" i="0" dirty="0">
                <a:effectLst/>
                <a:latin typeface="__Inter_d65c78"/>
              </a:rPr>
              <a:t>:</a:t>
            </a:r>
            <a:br>
              <a:rPr lang="en-US" b="1" i="0" dirty="0">
                <a:effectLst/>
                <a:latin typeface="__Inter_d65c7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71E00-ECCB-1176-57F8-CAA8B657F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Простота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: Лесен за разбиране и имплементиране.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Гъвкавост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: Може да се използва за класификация и регресия.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Не изисква обучение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__Inter_d65c78"/>
              </a:rPr>
              <a:t>kNN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 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е "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lazy learner", 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което означава, че не изисква предварително обучение на модела. Вместо това, той извършва изчисления при всяко предсказание.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2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E40F-4511-8B25-88D9-1D793BDC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i="0" dirty="0">
                <a:effectLst/>
                <a:latin typeface="__Inter_d65c78"/>
              </a:rPr>
              <a:t>Недостатъци на </a:t>
            </a:r>
            <a:r>
              <a:rPr lang="en-US" b="1" i="0" dirty="0" err="1">
                <a:effectLst/>
                <a:latin typeface="__Inter_d65c78"/>
              </a:rPr>
              <a:t>kNN</a:t>
            </a:r>
            <a:r>
              <a:rPr lang="en-US" b="1" i="0" dirty="0">
                <a:effectLst/>
                <a:latin typeface="__Inter_d65c78"/>
              </a:rPr>
              <a:t>:</a:t>
            </a:r>
            <a:br>
              <a:rPr lang="en-US" b="1" i="0" dirty="0">
                <a:effectLst/>
                <a:latin typeface="__Inter_d65c78"/>
              </a:rPr>
            </a:br>
            <a:b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</a:br>
            <a:b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945A-5E28-5C3D-599A-3F2DC2E5C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Изчислителна сложност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: При големи набори от данни,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__Inter_d65c78"/>
              </a:rPr>
              <a:t>kNN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 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може да бъде бавен, тъй като изисква изчисляване на разстояния до всички примери в обучаващия набор.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Чувствителност към шум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__Inter_d65c78"/>
              </a:rPr>
              <a:t>kNN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 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може да бъде чувствителен към шум и аномалии в данните, особено при малки стойности на 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Неоптимално представяне при висока размерност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: При висока размерност (т.е. много атрибути) разстоянията между точките стават по-малко информативни, което може да затрудни класификацията.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91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-Nearest Neighbor(KNN) Algorithm for Machine Learning">
            <a:extLst>
              <a:ext uri="{FF2B5EF4-FFF2-40B4-BE49-F238E27FC236}">
                <a16:creationId xmlns:a16="http://schemas.microsoft.com/office/drawing/2014/main" id="{8D4C3379-9522-8690-FB2E-0D8398CD4D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274" y="2160941"/>
            <a:ext cx="6645451" cy="332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86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87FEEB4-9C80-7C77-23B0-06FAF55F0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Дървовидните и ансамбловите методи са основни техники в машинното обучение, които се използват за решаване на задачи по класификация и регресия. Те предлагат мощни инструменти за анализ на данни и предсказване на резултати. В тази лекция ще разгледаме основните концепции, свързани с тези методи, и ще предоставим примери за тяхното приложение.</a:t>
            </a:r>
            <a:endParaRPr lang="bg-BG" dirty="0">
              <a:latin typeface="Calibri"/>
              <a:ea typeface="Calibri" panose="020F0502020204030204" pitchFamily="34" charset="0"/>
              <a:cs typeface="Calibri"/>
            </a:endParaRPr>
          </a:p>
          <a:p>
            <a:endParaRPr lang="bg-BG" dirty="0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759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D4AC-604D-AAFE-5C0E-7C85FADB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ПРимер</a:t>
            </a:r>
            <a:r>
              <a:rPr lang="bg-BG" dirty="0"/>
              <a:t> с </a:t>
            </a:r>
            <a:r>
              <a:rPr lang="bg-BG" dirty="0" err="1"/>
              <a:t>P</a:t>
            </a:r>
            <a:r>
              <a:rPr lang="en-US" dirty="0" err="1"/>
              <a:t>ython</a:t>
            </a:r>
            <a:endParaRPr lang="en-US" dirty="0"/>
          </a:p>
        </p:txBody>
      </p:sp>
      <p:pic>
        <p:nvPicPr>
          <p:cNvPr id="5" name="Content Placeholder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971A7160-2763-39F6-B0FE-63BBA7E0E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133" y="2028885"/>
            <a:ext cx="4735112" cy="36626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10CBAD-EDC2-7550-BCA7-475C85B356B5}"/>
              </a:ext>
            </a:extLst>
          </p:cNvPr>
          <p:cNvSpPr txBox="1"/>
          <p:nvPr/>
        </p:nvSpPr>
        <p:spPr>
          <a:xfrm>
            <a:off x="5915378" y="1853754"/>
            <a:ext cx="627662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g-BG" sz="1400" b="0" i="0" dirty="0">
                <a:solidFill>
                  <a:srgbClr val="374151"/>
                </a:solidFill>
                <a:effectLst/>
                <a:latin typeface="__Inter_d65c78"/>
              </a:rPr>
              <a:t>Импортираме необходимите библиотеки за работа с данни и машинно обучение, включително 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__Inter_d65c78"/>
              </a:rPr>
              <a:t>numpy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__Inter_d65c78"/>
              </a:rPr>
              <a:t>, pandas, </a:t>
            </a:r>
            <a:r>
              <a:rPr lang="bg-BG" sz="1400" b="0" i="0" dirty="0">
                <a:solidFill>
                  <a:srgbClr val="374151"/>
                </a:solidFill>
                <a:effectLst/>
                <a:latin typeface="__Inter_d65c78"/>
              </a:rPr>
              <a:t>и 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__Inter_d65c78"/>
              </a:rPr>
              <a:t>scikit-learn.</a:t>
            </a:r>
          </a:p>
          <a:p>
            <a:pPr algn="l"/>
            <a:endParaRPr lang="en-US" sz="14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/>
            <a:r>
              <a:rPr lang="bg-BG" sz="1400" b="0" i="0" dirty="0">
                <a:solidFill>
                  <a:srgbClr val="374151"/>
                </a:solidFill>
                <a:effectLst/>
                <a:latin typeface="__Inter_d65c78"/>
              </a:rPr>
              <a:t>Използваме 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__Inter_d65c78"/>
              </a:rPr>
              <a:t>load_iris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__Inter_d65c78"/>
              </a:rPr>
              <a:t>() </a:t>
            </a:r>
            <a:r>
              <a:rPr lang="bg-BG" sz="1400" b="0" i="0" dirty="0">
                <a:solidFill>
                  <a:srgbClr val="374151"/>
                </a:solidFill>
                <a:effectLst/>
                <a:latin typeface="__Inter_d65c78"/>
              </a:rPr>
              <a:t>за зареждане на набора от данни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__Inter_d65c78"/>
              </a:rPr>
              <a:t>Iris, </a:t>
            </a:r>
            <a:r>
              <a:rPr lang="bg-BG" sz="1400" b="0" i="0" dirty="0">
                <a:solidFill>
                  <a:srgbClr val="374151"/>
                </a:solidFill>
                <a:effectLst/>
                <a:latin typeface="__Inter_d65c78"/>
              </a:rPr>
              <a:t>който съдържа характеристики на </a:t>
            </a:r>
            <a:r>
              <a:rPr lang="bg-BG" sz="1400" b="0" i="0" dirty="0" err="1">
                <a:solidFill>
                  <a:srgbClr val="374151"/>
                </a:solidFill>
                <a:effectLst/>
                <a:latin typeface="__Inter_d65c78"/>
              </a:rPr>
              <a:t>ирисови</a:t>
            </a:r>
            <a:r>
              <a:rPr lang="bg-BG" sz="1400" b="0" i="0" dirty="0">
                <a:solidFill>
                  <a:srgbClr val="374151"/>
                </a:solidFill>
                <a:effectLst/>
                <a:latin typeface="__Inter_d65c78"/>
              </a:rPr>
              <a:t> цветя и техните класове.</a:t>
            </a:r>
            <a:endParaRPr lang="en-US" sz="14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/>
            <a:endParaRPr lang="bg-BG" sz="14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/>
            <a:r>
              <a:rPr lang="bg-BG" sz="1400" b="0" i="0" dirty="0">
                <a:solidFill>
                  <a:srgbClr val="374151"/>
                </a:solidFill>
                <a:effectLst/>
                <a:latin typeface="__Inter_d65c78"/>
              </a:rPr>
              <a:t>С 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__Inter_d65c78"/>
              </a:rPr>
              <a:t>train_test_split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__Inter_d65c78"/>
              </a:rPr>
              <a:t> </a:t>
            </a:r>
            <a:r>
              <a:rPr lang="bg-BG" sz="1400" b="0" i="0" dirty="0">
                <a:solidFill>
                  <a:srgbClr val="374151"/>
                </a:solidFill>
                <a:effectLst/>
                <a:latin typeface="__Inter_d65c78"/>
              </a:rPr>
              <a:t>разделяме данните на обучаваща (70%) и тестова (30%) част, за да можем да обучим модела и след това да го тестваме.</a:t>
            </a:r>
            <a:endParaRPr lang="en-US" sz="14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/>
            <a:endParaRPr lang="bg-BG" sz="14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/>
            <a:r>
              <a:rPr lang="bg-BG" sz="1400" b="0" i="0" dirty="0">
                <a:solidFill>
                  <a:srgbClr val="374151"/>
                </a:solidFill>
                <a:effectLst/>
                <a:latin typeface="__Inter_d65c78"/>
              </a:rPr>
              <a:t>Създаваме модел на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__Inter_d65c78"/>
              </a:rPr>
              <a:t>kNN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__Inter_d65c78"/>
              </a:rPr>
              <a:t> </a:t>
            </a:r>
            <a:r>
              <a:rPr lang="bg-BG" sz="1400" b="0" i="0" dirty="0">
                <a:solidFill>
                  <a:srgbClr val="374151"/>
                </a:solidFill>
                <a:effectLst/>
                <a:latin typeface="__Inter_d65c78"/>
              </a:rPr>
              <a:t>с 3 най-близки съседи и го обучаваме с обучаващите данни.</a:t>
            </a:r>
            <a:endParaRPr lang="en-US" sz="14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/>
            <a:endParaRPr lang="bg-BG" sz="14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/>
            <a:r>
              <a:rPr lang="bg-BG" sz="1400" b="0" i="0" dirty="0">
                <a:solidFill>
                  <a:srgbClr val="374151"/>
                </a:solidFill>
                <a:effectLst/>
                <a:latin typeface="__Inter_d65c78"/>
              </a:rPr>
              <a:t>Извършваме предсказания на тестовите данни, използвайки обученото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__Inter_d65c78"/>
              </a:rPr>
              <a:t>kNN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__Inter_d65c78"/>
              </a:rPr>
              <a:t>.</a:t>
            </a:r>
          </a:p>
          <a:p>
            <a:pPr algn="l"/>
            <a:endParaRPr lang="en-US" sz="14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/>
            <a:r>
              <a:rPr lang="bg-BG" sz="1400" b="0" i="0" dirty="0">
                <a:solidFill>
                  <a:srgbClr val="374151"/>
                </a:solidFill>
                <a:effectLst/>
                <a:latin typeface="__Inter_d65c78"/>
              </a:rPr>
              <a:t>Изчисляваме точността на модела, сравнявайки предсказаните класове с реалните класове.</a:t>
            </a:r>
            <a:endParaRPr lang="en-US" sz="14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/>
            <a:endParaRPr lang="bg-BG" sz="14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/>
            <a:r>
              <a:rPr lang="bg-BG" sz="1400" b="0" i="0" dirty="0">
                <a:solidFill>
                  <a:srgbClr val="374151"/>
                </a:solidFill>
                <a:effectLst/>
                <a:latin typeface="__Inter_d65c78"/>
              </a:rPr>
              <a:t>Извеждаме реалните класове и предсказаните класове за всеки пример от тестовите данни, за да видим как моделът се е представил.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1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DCFD12A-8E03-97DB-98DB-5B81F850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b="1" i="0" dirty="0">
                <a:effectLst/>
                <a:latin typeface="__Inter_d65c78"/>
              </a:rPr>
              <a:t> Декларативни дървета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DEF2B5C-4D58-029D-5BE0-E243B7275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Декларативните дървета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 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(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Decision Trees) 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, известни още като дървета за вземане на решения, са мощен инструмент в областта на машинното обучение и анализа на данни. Те предлагат интуитивен начин за визуализиране на процеса на вземане на решения, като всяко решение или условие е представено чрез възел, а възможните изходи – чрез клонове.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Декларативните дървета (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Decision Trees) 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са графични модели, които представят решения и техните възможни последствия. Те се състоят от възли (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nodes), 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които представляват условия, и клонове (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branches), 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които представляват резултатите от тези условия.</a:t>
            </a:r>
            <a:endParaRPr lang="bg-BG" dirty="0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762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248257-FA08-45AF-0FEB-DD435CD7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None/>
            </a:pPr>
            <a:r>
              <a:rPr lang="bg-BG" b="1" i="0" dirty="0">
                <a:effectLst/>
                <a:latin typeface="__Inter_d65c78"/>
              </a:rPr>
              <a:t>Основни компоненти на дървовидните структури:</a:t>
            </a:r>
            <a:br>
              <a:rPr lang="bg-BG" b="1" i="0" dirty="0">
                <a:effectLst/>
                <a:latin typeface="__Inter_d65c78"/>
              </a:rPr>
            </a:br>
            <a:b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</a:br>
            <a:endParaRPr lang="bg-BG" b="0" i="0" dirty="0">
              <a:solidFill>
                <a:srgbClr val="374151"/>
              </a:solidFill>
              <a:effectLst/>
              <a:latin typeface="__Inter_d65c78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483339D-8C73-1619-1EF9-B966EFEF2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Възли (</a:t>
            </a: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Nodes)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Коренен възел (</a:t>
            </a: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Root Node)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Началната точка на дървото, от която започва разклоняването. Той представлява първоначалното условие или критерий за разделяне на данните.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Вътрешни възли (</a:t>
            </a: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Internal Nodes)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Възли, които представляват условия за разделяне на данните. Всеки вътрешен възел задава въпрос, на който отговорът определя по-нататъшното разклоняване на дървото.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Листни възли (</a:t>
            </a: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Leaf Nodes)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 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Крайните възли на дървото, които не се разделят допълнително. Те представляват крайния изход или решение.</a:t>
            </a:r>
          </a:p>
          <a:p>
            <a:pPr algn="l">
              <a:buFont typeface="+mj-lt"/>
              <a:buAutoNum type="arabicPeriod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Клонове (</a:t>
            </a: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Branches)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Клоновете свързват възлите и показват връзките между условията и резултатите. Всеки клон представлява възможен отговор на условието, зададено от родителския възел.</a:t>
            </a:r>
          </a:p>
          <a:p>
            <a:endParaRPr lang="bg-BG" dirty="0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36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D387A9A-9DC0-FA37-8659-B269ADD2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None/>
            </a:pPr>
            <a:r>
              <a:rPr lang="bg-BG" b="1" i="0" dirty="0">
                <a:effectLst/>
                <a:latin typeface="__Inter_d65c78"/>
              </a:rPr>
              <a:t>Процес на изграждане на дърво за вземане на решения:</a:t>
            </a:r>
            <a:br>
              <a:rPr lang="bg-BG" b="1" i="0" dirty="0">
                <a:effectLst/>
                <a:latin typeface="__Inter_d65c78"/>
              </a:rPr>
            </a:br>
            <a:b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</a:br>
            <a:endParaRPr lang="bg-BG" b="0" i="0" dirty="0">
              <a:solidFill>
                <a:srgbClr val="374151"/>
              </a:solidFill>
              <a:effectLst/>
              <a:latin typeface="__Inter_d65c78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1601734-74CC-44A5-5F22-F143AB38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Calibri"/>
                <a:ea typeface="Calibri"/>
                <a:cs typeface="Calibri"/>
              </a:rPr>
              <a:t>Тук моделът се обучава върху данни без предварително зададени етикети. Основните задачи са:</a:t>
            </a:r>
            <a:endParaRPr lang="bg-BG">
              <a:latin typeface="Calibri"/>
              <a:ea typeface="Calibri" panose="020F0502020204030204" pitchFamily="34" charset="0"/>
              <a:cs typeface="Calibri"/>
            </a:endParaRPr>
          </a:p>
          <a:p>
            <a:r>
              <a:rPr lang="bg-BG" dirty="0" err="1">
                <a:latin typeface="Calibri"/>
                <a:ea typeface="Calibri"/>
                <a:cs typeface="Calibri"/>
              </a:rPr>
              <a:t>Клъстеризация</a:t>
            </a:r>
            <a:r>
              <a:rPr lang="bg-BG" dirty="0">
                <a:latin typeface="Calibri"/>
                <a:ea typeface="Calibri"/>
                <a:cs typeface="Calibri"/>
              </a:rPr>
              <a:t> (групиране на клиенти по поведение)</a:t>
            </a:r>
            <a:endParaRPr lang="bg-BG">
              <a:latin typeface="Calibri"/>
              <a:cs typeface="Calibri"/>
            </a:endParaRPr>
          </a:p>
          <a:p>
            <a:r>
              <a:rPr lang="bg-BG" dirty="0">
                <a:latin typeface="Calibri"/>
                <a:ea typeface="Calibri"/>
                <a:cs typeface="Calibri"/>
              </a:rPr>
              <a:t>Намаляване на размерността (използва се за визуализация и откриване на важни характеристики в данните)</a:t>
            </a:r>
            <a:endParaRPr lang="bg-BG">
              <a:latin typeface="Calibri"/>
              <a:cs typeface="Calibri"/>
            </a:endParaRPr>
          </a:p>
          <a:p>
            <a:endParaRPr lang="bg-BG" dirty="0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520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52D1-6E92-9471-2857-E7E2CFAF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i="0" dirty="0">
                <a:effectLst/>
                <a:latin typeface="__Inter_d65c78"/>
              </a:rPr>
              <a:t>Приложения на дървовидните структури:</a:t>
            </a:r>
            <a:br>
              <a:rPr lang="bg-BG" b="1" i="0" dirty="0">
                <a:effectLst/>
                <a:latin typeface="__Inter_d65c7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0B16-C02A-39D7-9C98-C5FDF207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Класификация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: Дърветата за вземане на решения могат да се използват за класифициране на нови примери въз основа на обученото дърво.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Регресия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: Могат да се използват и за предсказване на числови стойности, като се изграждат регресионни дървета.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Анализ на риска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: Често се използват в области като финансите и медицината за оценка на рискове и вземане на решения.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1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ample of a Decision Tree for Budgeting">
            <a:extLst>
              <a:ext uri="{FF2B5EF4-FFF2-40B4-BE49-F238E27FC236}">
                <a16:creationId xmlns:a16="http://schemas.microsoft.com/office/drawing/2014/main" id="{D7FEC6C5-2313-F9B7-C478-C34A507D1A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47" y="1074928"/>
            <a:ext cx="5741157" cy="452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cision tree example and template">
            <a:extLst>
              <a:ext uri="{FF2B5EF4-FFF2-40B4-BE49-F238E27FC236}">
                <a16:creationId xmlns:a16="http://schemas.microsoft.com/office/drawing/2014/main" id="{65F55277-0E35-D3ED-46EF-76B32E52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270" y="1074928"/>
            <a:ext cx="5449887" cy="452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57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BFAB-6696-30A3-492F-13ADCF72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ПРимер</a:t>
            </a:r>
            <a:r>
              <a:rPr lang="bg-BG" dirty="0"/>
              <a:t> с </a:t>
            </a:r>
            <a:r>
              <a:rPr lang="en-US" dirty="0"/>
              <a:t>python</a:t>
            </a:r>
          </a:p>
        </p:txBody>
      </p:sp>
      <p:pic>
        <p:nvPicPr>
          <p:cNvPr id="5" name="Content Placeholder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D986B1C5-F96A-60E8-F3B8-91DDFE4CE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389" y="2199447"/>
            <a:ext cx="4247513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8F36B-4961-8A48-A45B-3A7AB285F605}"/>
              </a:ext>
            </a:extLst>
          </p:cNvPr>
          <p:cNvSpPr txBox="1"/>
          <p:nvPr/>
        </p:nvSpPr>
        <p:spPr>
          <a:xfrm>
            <a:off x="6460500" y="2012015"/>
            <a:ext cx="45943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bg-BG" b="1" i="0" dirty="0">
                <a:solidFill>
                  <a:srgbClr val="374151"/>
                </a:solidFill>
                <a:effectLst/>
                <a:latin typeface="__Inter_d65c78"/>
              </a:rPr>
              <a:t>Обяснение:</a:t>
            </a:r>
            <a:endParaRPr lang="bg-BG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Импортираме необходимите библиотеки.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Създаваме примерен набор от данни с характеристики на плодове.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Преобразуваме </a:t>
            </a:r>
            <a:r>
              <a:rPr lang="bg-BG" b="0" i="0" dirty="0" err="1">
                <a:solidFill>
                  <a:srgbClr val="374151"/>
                </a:solidFill>
                <a:effectLst/>
                <a:latin typeface="__Inter_d65c78"/>
              </a:rPr>
              <a:t>категориалните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 данни в числови, за да можем да ги използваме в модела.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Разделяме данните на обучаващ и тестов набор.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Създаваме и обучаваме декларативно дърво.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Извършваме предсказване и изчисляваме точността на модела.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7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9C7411-DEE1-4E93-47A3-BB7FAC2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__Inter_d65c78"/>
              </a:rPr>
              <a:t>Random Forests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D4F4BB7-65B0-3540-3470-6FCCC8980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Случайните гори са ансамблов метод, който комбинира множество дървета за вземане на решения, за да подобри точността и да намали риска от пренасищане (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overfitting). </a:t>
            </a:r>
            <a:r>
              <a:rPr lang="bg-BG" b="0" i="0" dirty="0">
                <a:solidFill>
                  <a:srgbClr val="374151"/>
                </a:solidFill>
                <a:effectLst/>
                <a:latin typeface="__Inter_d65c78"/>
              </a:rPr>
              <a:t>Всеки модел в ансамбъла е обучен на случайна подмножество от данните и случайни подмножества от атрибутите.</a:t>
            </a:r>
            <a:endParaRPr lang="bg-BG" dirty="0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4875526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и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1486</Words>
  <Application>Microsoft Macintosh PowerPoint</Application>
  <PresentationFormat>Widescreen</PresentationFormat>
  <Paragraphs>94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__Inter_d65c78</vt:lpstr>
      <vt:lpstr>Arial</vt:lpstr>
      <vt:lpstr>Calibri</vt:lpstr>
      <vt:lpstr>Галерия</vt:lpstr>
      <vt:lpstr>Дървовидни и ансамбъл методи  </vt:lpstr>
      <vt:lpstr>PowerPoint Presentation</vt:lpstr>
      <vt:lpstr> Декларативни дървета</vt:lpstr>
      <vt:lpstr>Основни компоненти на дървовидните структури:  </vt:lpstr>
      <vt:lpstr>Процес на изграждане на дърво за вземане на решения:  </vt:lpstr>
      <vt:lpstr>Приложения на дървовидните структури: </vt:lpstr>
      <vt:lpstr>PowerPoint Presentation</vt:lpstr>
      <vt:lpstr>ПРимер с python</vt:lpstr>
      <vt:lpstr>Random Forests</vt:lpstr>
      <vt:lpstr>Основни характеристики на случайните гори:  </vt:lpstr>
      <vt:lpstr>Предимства на случайните гори</vt:lpstr>
      <vt:lpstr>Недостатъци на случайните гори   </vt:lpstr>
      <vt:lpstr>PowerPoint Presentation</vt:lpstr>
      <vt:lpstr>Пример с Python</vt:lpstr>
      <vt:lpstr>kNN (k най-близки съседи) </vt:lpstr>
      <vt:lpstr>Как работи kNN   </vt:lpstr>
      <vt:lpstr>Предимства на kNN: </vt:lpstr>
      <vt:lpstr>Недостатъци на kNN:   </vt:lpstr>
      <vt:lpstr>PowerPoint Presentation</vt:lpstr>
      <vt:lpstr>ПРимер с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Milen Mladenov</cp:lastModifiedBy>
  <cp:revision>33</cp:revision>
  <dcterms:created xsi:type="dcterms:W3CDTF">2025-03-04T21:37:52Z</dcterms:created>
  <dcterms:modified xsi:type="dcterms:W3CDTF">2025-03-19T10:36:13Z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8de25a8-ef47-40a7-b7ec-c38f3edc2acf_Enabled">
    <vt:lpwstr>true</vt:lpwstr>
  </property>
  <property fmtid="{D5CDD505-2E9C-101B-9397-08002B2CF9AE}" pid="3" name="MSIP_Label_a8de25a8-ef47-40a7-b7ec-c38f3edc2acf_SetDate">
    <vt:lpwstr>2025-03-19T10:36:13Z</vt:lpwstr>
  </property>
  <property fmtid="{D5CDD505-2E9C-101B-9397-08002B2CF9AE}" pid="4" name="MSIP_Label_a8de25a8-ef47-40a7-b7ec-c38f3edc2acf_Method">
    <vt:lpwstr>Standard</vt:lpwstr>
  </property>
  <property fmtid="{D5CDD505-2E9C-101B-9397-08002B2CF9AE}" pid="5" name="MSIP_Label_a8de25a8-ef47-40a7-b7ec-c38f3edc2acf_Name">
    <vt:lpwstr>a8de25a8-ef47-40a7-b7ec-c38f3edc2acf</vt:lpwstr>
  </property>
  <property fmtid="{D5CDD505-2E9C-101B-9397-08002B2CF9AE}" pid="6" name="MSIP_Label_a8de25a8-ef47-40a7-b7ec-c38f3edc2acf_SiteId">
    <vt:lpwstr>15d1bef2-0a6a-46f9-be4c-023279325e51</vt:lpwstr>
  </property>
  <property fmtid="{D5CDD505-2E9C-101B-9397-08002B2CF9AE}" pid="7" name="MSIP_Label_a8de25a8-ef47-40a7-b7ec-c38f3edc2acf_ActionId">
    <vt:lpwstr>d2169790-6a79-4230-a5ca-b8bc8486b4bd</vt:lpwstr>
  </property>
  <property fmtid="{D5CDD505-2E9C-101B-9397-08002B2CF9AE}" pid="8" name="MSIP_Label_a8de25a8-ef47-40a7-b7ec-c38f3edc2acf_ContentBits">
    <vt:lpwstr>0</vt:lpwstr>
  </property>
  <property fmtid="{D5CDD505-2E9C-101B-9397-08002B2CF9AE}" pid="9" name="MSIP_Label_a8de25a8-ef47-40a7-b7ec-c38f3edc2acf_Tag">
    <vt:lpwstr>50, 3, 0, 1</vt:lpwstr>
  </property>
</Properties>
</file>