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8" r:id="rId3"/>
    <p:sldId id="260" r:id="rId4"/>
    <p:sldId id="261" r:id="rId5"/>
    <p:sldId id="266" r:id="rId6"/>
    <p:sldId id="277" r:id="rId7"/>
    <p:sldId id="262" r:id="rId8"/>
    <p:sldId id="263" r:id="rId9"/>
    <p:sldId id="264" r:id="rId10"/>
    <p:sldId id="268" r:id="rId11"/>
  </p:sldIdLst>
  <p:sldSz cx="12192000" cy="6858000"/>
  <p:notesSz cx="6858000" cy="9144000"/>
  <p:defaultTextStyle>
    <a:defPPr rtl="0">
      <a:defRPr lang="bg-BG"/>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EC9D2-EB92-4FC8-B20B-F0CCFCEFD8C6}" v="80" dt="2025-03-04T21:56:24.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02" d="100"/>
          <a:sy n="102" d="100"/>
        </p:scale>
        <p:origin x="216" y="744"/>
      </p:cViewPr>
      <p:guideLst/>
    </p:cSldViewPr>
  </p:slideViewPr>
  <p:notesTextViewPr>
    <p:cViewPr>
      <p:scale>
        <a:sx n="1" d="1"/>
        <a:sy n="1" d="1"/>
      </p:scale>
      <p:origin x="0" y="0"/>
    </p:cViewPr>
  </p:notesTextViewPr>
  <p:notesViewPr>
    <p:cSldViewPr snapToGrid="0">
      <p:cViewPr varScale="1">
        <p:scale>
          <a:sx n="86" d="100"/>
          <a:sy n="86" d="100"/>
        </p:scale>
        <p:origin x="38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a:extLst>
              <a:ext uri="{FF2B5EF4-FFF2-40B4-BE49-F238E27FC236}">
                <a16:creationId xmlns:a16="http://schemas.microsoft.com/office/drawing/2014/main" id="{926DEED5-1FFA-4868-889A-0AD30BA753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a:extLst>
              <a:ext uri="{FF2B5EF4-FFF2-40B4-BE49-F238E27FC236}">
                <a16:creationId xmlns:a16="http://schemas.microsoft.com/office/drawing/2014/main" id="{6165A468-101F-4E2B-964A-011D46C91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7CBE9D-92F7-4E47-BF06-048A5486A18E}" type="datetime1">
              <a:rPr lang="bg-BG" smtClean="0"/>
              <a:t>16.04.25 г.</a:t>
            </a:fld>
            <a:endParaRPr lang="bg-BG" dirty="0"/>
          </a:p>
        </p:txBody>
      </p:sp>
      <p:sp>
        <p:nvSpPr>
          <p:cNvPr id="4" name="Контейнер за долния колонтитул 3">
            <a:extLst>
              <a:ext uri="{FF2B5EF4-FFF2-40B4-BE49-F238E27FC236}">
                <a16:creationId xmlns:a16="http://schemas.microsoft.com/office/drawing/2014/main" id="{7F676FFD-8DDE-4B47-9F14-64611F7377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a:extLst>
              <a:ext uri="{FF2B5EF4-FFF2-40B4-BE49-F238E27FC236}">
                <a16:creationId xmlns:a16="http://schemas.microsoft.com/office/drawing/2014/main" id="{62B17251-F276-4485-8D93-FFA07BD583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E8C0E-F572-4BD9-90A3-A1AA877F530B}" type="slidenum">
              <a:rPr lang="bg-BG" smtClean="0"/>
              <a:t>‹#›</a:t>
            </a:fld>
            <a:endParaRPr lang="bg-BG"/>
          </a:p>
        </p:txBody>
      </p:sp>
    </p:spTree>
    <p:extLst>
      <p:ext uri="{BB962C8B-B14F-4D97-AF65-F5344CB8AC3E}">
        <p14:creationId xmlns:p14="http://schemas.microsoft.com/office/powerpoint/2010/main" val="4089858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noProof="0"/>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40A32-C4A0-40DB-98DA-D35DAC5461CB}" type="datetime1">
              <a:rPr lang="bg-BG" smtClean="0"/>
              <a:pPr/>
              <a:t>16.04.25 г.</a:t>
            </a:fld>
            <a:endParaRPr lang="bg-BG" dirty="0"/>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noProof="0"/>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noProof="0"/>
              <a:t>Щракнете, за да редактирате стиловете на текста в образеца</a:t>
            </a:r>
          </a:p>
          <a:p>
            <a:pPr lvl="1"/>
            <a:r>
              <a:rPr lang="bg-BG" noProof="0"/>
              <a:t>Второ ниво</a:t>
            </a:r>
          </a:p>
          <a:p>
            <a:pPr lvl="2"/>
            <a:r>
              <a:rPr lang="bg-BG" noProof="0"/>
              <a:t>Трето ниво</a:t>
            </a:r>
          </a:p>
          <a:p>
            <a:pPr lvl="3"/>
            <a:r>
              <a:rPr lang="bg-BG" noProof="0"/>
              <a:t>Четвърто ниво</a:t>
            </a:r>
          </a:p>
          <a:p>
            <a:pPr lvl="4"/>
            <a:r>
              <a:rPr lang="bg-BG" noProof="0"/>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noProof="0"/>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5BD62-F0E0-487B-8CEA-E3C584CBDBCC}" type="slidenum">
              <a:rPr lang="bg-BG" noProof="0" smtClean="0"/>
              <a:t>‹#›</a:t>
            </a:fld>
            <a:endParaRPr lang="bg-BG" noProof="0"/>
          </a:p>
        </p:txBody>
      </p:sp>
    </p:spTree>
    <p:extLst>
      <p:ext uri="{BB962C8B-B14F-4D97-AF65-F5344CB8AC3E}">
        <p14:creationId xmlns:p14="http://schemas.microsoft.com/office/powerpoint/2010/main" val="67257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5"/>
          </p:nvPr>
        </p:nvSpPr>
        <p:spPr/>
        <p:txBody>
          <a:bodyPr/>
          <a:lstStyle/>
          <a:p>
            <a:fld id="{1095BD62-F0E0-487B-8CEA-E3C584CBDBCC}" type="slidenum">
              <a:rPr lang="bg-BG" smtClean="0"/>
              <a:t>1</a:t>
            </a:fld>
            <a:endParaRPr lang="bg-BG"/>
          </a:p>
        </p:txBody>
      </p:sp>
    </p:spTree>
    <p:extLst>
      <p:ext uri="{BB962C8B-B14F-4D97-AF65-F5344CB8AC3E}">
        <p14:creationId xmlns:p14="http://schemas.microsoft.com/office/powerpoint/2010/main" val="386141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bg-BG" noProof="0"/>
              <a:t>Редакт. стил загл. образец</a:t>
            </a:r>
          </a:p>
        </p:txBody>
      </p:sp>
      <p:sp>
        <p:nvSpPr>
          <p:cNvPr id="3" name="Подзаглавие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bg-BG" noProof="0"/>
              <a:t>Щракнете, за да редактирате стила на подзаглавието в образеца</a:t>
            </a:r>
          </a:p>
        </p:txBody>
      </p:sp>
      <p:sp>
        <p:nvSpPr>
          <p:cNvPr id="4" name="Контейнер за дата 3"/>
          <p:cNvSpPr>
            <a:spLocks noGrp="1"/>
          </p:cNvSpPr>
          <p:nvPr>
            <p:ph type="dt" sz="half" idx="10"/>
          </p:nvPr>
        </p:nvSpPr>
        <p:spPr/>
        <p:txBody>
          <a:bodyPr rtlCol="0"/>
          <a:lstStyle/>
          <a:p>
            <a:pPr rtl="0"/>
            <a:fld id="{66C7B941-04D9-42C0-97D0-7C48F75AA68B}" type="datetime1">
              <a:rPr lang="bg-BG" noProof="0" smtClean="0"/>
              <a:t>16.04.25 г.</a:t>
            </a:fld>
            <a:endParaRPr lang="bg-BG" noProof="0"/>
          </a:p>
        </p:txBody>
      </p:sp>
      <p:sp>
        <p:nvSpPr>
          <p:cNvPr id="5" name="Контейнер за долен колонтитул 4"/>
          <p:cNvSpPr>
            <a:spLocks noGrp="1"/>
          </p:cNvSpPr>
          <p:nvPr>
            <p:ph type="ftr" sz="quarter" idx="11"/>
          </p:nvPr>
        </p:nvSpPr>
        <p:spPr>
          <a:xfrm>
            <a:off x="2416500" y="329307"/>
            <a:ext cx="4973915" cy="309201"/>
          </a:xfrm>
        </p:spPr>
        <p:txBody>
          <a:bodyPr rtlCol="0"/>
          <a:lstStyle/>
          <a:p>
            <a:pPr rtl="0"/>
            <a:endParaRPr lang="bg-BG" noProof="0"/>
          </a:p>
        </p:txBody>
      </p:sp>
      <p:sp>
        <p:nvSpPr>
          <p:cNvPr id="6" name="Контейнер за номер на слайд 5"/>
          <p:cNvSpPr>
            <a:spLocks noGrp="1"/>
          </p:cNvSpPr>
          <p:nvPr>
            <p:ph type="sldNum" sz="quarter" idx="12"/>
          </p:nvPr>
        </p:nvSpPr>
        <p:spPr>
          <a:xfrm>
            <a:off x="1437664" y="798973"/>
            <a:ext cx="811019" cy="503578"/>
          </a:xfrm>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за вертикален текст 2"/>
          <p:cNvSpPr>
            <a:spLocks noGrp="1"/>
          </p:cNvSpPr>
          <p:nvPr>
            <p:ph type="body" orient="vert" idx="1"/>
          </p:nvPr>
        </p:nvSpPr>
        <p:spPr/>
        <p:txBody>
          <a:bodyPr vert="eaVert"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099B2D28-8403-4222-A6B7-A364589B2C5D}" type="datetime1">
              <a:rPr lang="bg-BG" noProof="0" smtClean="0"/>
              <a:t>16.04.25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6" name="Право съединение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9439111" y="798973"/>
            <a:ext cx="1615742" cy="4659889"/>
          </a:xfrm>
        </p:spPr>
        <p:txBody>
          <a:bodyPr vert="eaVert" rtlCol="0"/>
          <a:lstStyle>
            <a:lvl1pPr algn="l">
              <a:defRPr/>
            </a:lvl1pPr>
          </a:lstStyle>
          <a:p>
            <a:pPr rtl="0"/>
            <a:r>
              <a:rPr lang="bg-BG" noProof="0"/>
              <a:t>Редакт. стил загл. образец</a:t>
            </a:r>
          </a:p>
        </p:txBody>
      </p:sp>
      <p:sp>
        <p:nvSpPr>
          <p:cNvPr id="3" name="Контейнер за вертикален текст 2"/>
          <p:cNvSpPr>
            <a:spLocks noGrp="1"/>
          </p:cNvSpPr>
          <p:nvPr>
            <p:ph type="body" orient="vert" idx="1"/>
          </p:nvPr>
        </p:nvSpPr>
        <p:spPr>
          <a:xfrm>
            <a:off x="1444672" y="798973"/>
            <a:ext cx="7828830" cy="4659889"/>
          </a:xfrm>
        </p:spPr>
        <p:txBody>
          <a:bodyPr vert="eaVert"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401479A6-7BFB-4FB6-A76D-C838506FA69F}" type="datetime1">
              <a:rPr lang="bg-BG" noProof="0" smtClean="0"/>
              <a:t>16.04.25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на съдържание 2"/>
          <p:cNvSpPr>
            <a:spLocks noGrp="1"/>
          </p:cNvSpPr>
          <p:nvPr>
            <p:ph idx="1"/>
          </p:nvPr>
        </p:nvSpPr>
        <p:spPr/>
        <p:txBody>
          <a:bodyPr rtlCol="0" anchor="t"/>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C6CBAB09-2461-4866-AC23-68F349C5527E}" type="datetime1">
              <a:rPr lang="bg-BG" noProof="0" smtClean="0"/>
              <a:t>16.04.25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3" name="Право съединение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раздел">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bg-BG" noProof="0"/>
              <a:t>Редакт. стил загл. образец</a:t>
            </a:r>
          </a:p>
        </p:txBody>
      </p:sp>
      <p:sp>
        <p:nvSpPr>
          <p:cNvPr id="3" name="Контейнер за текст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bg-BG" noProof="0"/>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rtlCol="0"/>
          <a:lstStyle/>
          <a:p>
            <a:pPr rtl="0"/>
            <a:fld id="{4E48D030-BB36-4462-8783-0F2B874D0520}" type="datetime1">
              <a:rPr lang="bg-BG" noProof="0" smtClean="0"/>
              <a:t>16.04.25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9217" y="804889"/>
            <a:ext cx="9605635" cy="1059305"/>
          </a:xfrm>
        </p:spPr>
        <p:txBody>
          <a:bodyPr rtlCol="0"/>
          <a:lstStyle/>
          <a:p>
            <a:pPr rtl="0"/>
            <a:r>
              <a:rPr lang="bg-BG" noProof="0"/>
              <a:t>Редакт. стил загл. образец</a:t>
            </a:r>
          </a:p>
        </p:txBody>
      </p:sp>
      <p:sp>
        <p:nvSpPr>
          <p:cNvPr id="3" name="Контейнер на съдържание 2"/>
          <p:cNvSpPr>
            <a:spLocks noGrp="1"/>
          </p:cNvSpPr>
          <p:nvPr>
            <p:ph sz="half" idx="1"/>
          </p:nvPr>
        </p:nvSpPr>
        <p:spPr>
          <a:xfrm>
            <a:off x="1447331" y="2010878"/>
            <a:ext cx="4645152" cy="3448595"/>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на съдържание 3"/>
          <p:cNvSpPr>
            <a:spLocks noGrp="1"/>
          </p:cNvSpPr>
          <p:nvPr>
            <p:ph sz="half" idx="2"/>
          </p:nvPr>
        </p:nvSpPr>
        <p:spPr>
          <a:xfrm>
            <a:off x="6413771" y="2017343"/>
            <a:ext cx="4645152" cy="3441520"/>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5" name="Контейнер за дата 4"/>
          <p:cNvSpPr>
            <a:spLocks noGrp="1"/>
          </p:cNvSpPr>
          <p:nvPr>
            <p:ph type="dt" sz="half" idx="10"/>
          </p:nvPr>
        </p:nvSpPr>
        <p:spPr/>
        <p:txBody>
          <a:bodyPr rtlCol="0"/>
          <a:lstStyle/>
          <a:p>
            <a:pPr rtl="0"/>
            <a:fld id="{04C8E389-7BA5-48BC-A413-5F964EA4CC1C}" type="datetime1">
              <a:rPr lang="bg-BG" noProof="0" smtClean="0"/>
              <a:t>16.04.25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5" name="Право съединение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7191" y="804163"/>
            <a:ext cx="9607661" cy="1056319"/>
          </a:xfrm>
        </p:spPr>
        <p:txBody>
          <a:bodyPr rtlCol="0"/>
          <a:lstStyle/>
          <a:p>
            <a:pPr rtl="0"/>
            <a:r>
              <a:rPr lang="bg-BG" noProof="0"/>
              <a:t>Редакт. стил загл. образец</a:t>
            </a:r>
          </a:p>
        </p:txBody>
      </p:sp>
      <p:sp>
        <p:nvSpPr>
          <p:cNvPr id="3" name="Контейнер за текст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4" name="Контейнер на съдържание 3"/>
          <p:cNvSpPr>
            <a:spLocks noGrp="1"/>
          </p:cNvSpPr>
          <p:nvPr>
            <p:ph sz="half" idx="2"/>
          </p:nvPr>
        </p:nvSpPr>
        <p:spPr>
          <a:xfrm>
            <a:off x="1447191" y="2824269"/>
            <a:ext cx="4645152" cy="2644457"/>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5" name="Контейнер за текст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6" name="Контейнер на съдържание 5"/>
          <p:cNvSpPr>
            <a:spLocks noGrp="1"/>
          </p:cNvSpPr>
          <p:nvPr>
            <p:ph sz="quarter" idx="4"/>
          </p:nvPr>
        </p:nvSpPr>
        <p:spPr>
          <a:xfrm>
            <a:off x="6412362" y="2821491"/>
            <a:ext cx="4645152" cy="2637371"/>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7" name="Контейнер за дата 6"/>
          <p:cNvSpPr>
            <a:spLocks noGrp="1"/>
          </p:cNvSpPr>
          <p:nvPr>
            <p:ph type="dt" sz="half" idx="10"/>
          </p:nvPr>
        </p:nvSpPr>
        <p:spPr/>
        <p:txBody>
          <a:bodyPr rtlCol="0"/>
          <a:lstStyle/>
          <a:p>
            <a:pPr rtl="0"/>
            <a:fld id="{1ADA8F03-F7FA-4171-958A-48BCABC0E551}" type="datetime1">
              <a:rPr lang="bg-BG" noProof="0" smtClean="0"/>
              <a:t>16.04.25 г.</a:t>
            </a:fld>
            <a:endParaRPr lang="bg-BG" noProof="0"/>
          </a:p>
        </p:txBody>
      </p:sp>
      <p:sp>
        <p:nvSpPr>
          <p:cNvPr id="8" name="Контейнер за долен колонтитул 7"/>
          <p:cNvSpPr>
            <a:spLocks noGrp="1"/>
          </p:cNvSpPr>
          <p:nvPr>
            <p:ph type="ftr" sz="quarter" idx="11"/>
          </p:nvPr>
        </p:nvSpPr>
        <p:spPr/>
        <p:txBody>
          <a:bodyPr rtlCol="0"/>
          <a:lstStyle/>
          <a:p>
            <a:pPr rtl="0"/>
            <a:endParaRPr lang="bg-BG" noProof="0"/>
          </a:p>
        </p:txBody>
      </p:sp>
      <p:sp>
        <p:nvSpPr>
          <p:cNvPr id="9" name="Контейнер за номер на слайд 8"/>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9" name="Право съединение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за дата 2"/>
          <p:cNvSpPr>
            <a:spLocks noGrp="1"/>
          </p:cNvSpPr>
          <p:nvPr>
            <p:ph type="dt" sz="half" idx="10"/>
          </p:nvPr>
        </p:nvSpPr>
        <p:spPr/>
        <p:txBody>
          <a:bodyPr rtlCol="0"/>
          <a:lstStyle/>
          <a:p>
            <a:pPr rtl="0"/>
            <a:fld id="{E2BBC8E1-55AD-4734-AEFF-0BDF8A508CE9}" type="datetime1">
              <a:rPr lang="bg-BG" noProof="0" smtClean="0"/>
              <a:t>16.04.25 г.</a:t>
            </a:fld>
            <a:endParaRPr lang="bg-BG" noProof="0"/>
          </a:p>
        </p:txBody>
      </p:sp>
      <p:sp>
        <p:nvSpPr>
          <p:cNvPr id="4" name="Контейнер за долен колонтитул 3"/>
          <p:cNvSpPr>
            <a:spLocks noGrp="1"/>
          </p:cNvSpPr>
          <p:nvPr>
            <p:ph type="ftr" sz="quarter" idx="11"/>
          </p:nvPr>
        </p:nvSpPr>
        <p:spPr/>
        <p:txBody>
          <a:bodyPr rtlCol="0"/>
          <a:lstStyle/>
          <a:p>
            <a:pPr rtl="0"/>
            <a:endParaRPr lang="bg-BG" noProof="0"/>
          </a:p>
        </p:txBody>
      </p:sp>
      <p:sp>
        <p:nvSpPr>
          <p:cNvPr id="5" name="Контейнер за номер на слайд 4"/>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5" name="Право съединение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но">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rtlCol="0"/>
          <a:lstStyle/>
          <a:p>
            <a:pPr rtl="0"/>
            <a:fld id="{AE6A2EEE-1A42-455C-81F4-D43764F07326}" type="datetime1">
              <a:rPr lang="bg-BG" noProof="0" smtClean="0"/>
              <a:t>16.04.25 г.</a:t>
            </a:fld>
            <a:endParaRPr lang="bg-BG" noProof="0"/>
          </a:p>
        </p:txBody>
      </p:sp>
      <p:sp>
        <p:nvSpPr>
          <p:cNvPr id="3" name="Контейнер за долен колонтитул 2"/>
          <p:cNvSpPr>
            <a:spLocks noGrp="1"/>
          </p:cNvSpPr>
          <p:nvPr>
            <p:ph type="ftr" sz="quarter" idx="11"/>
          </p:nvPr>
        </p:nvSpPr>
        <p:spPr/>
        <p:txBody>
          <a:bodyPr rtlCol="0"/>
          <a:lstStyle/>
          <a:p>
            <a:pPr rtl="0"/>
            <a:endParaRPr lang="bg-BG" noProof="0"/>
          </a:p>
        </p:txBody>
      </p:sp>
      <p:sp>
        <p:nvSpPr>
          <p:cNvPr id="4" name="Контейнер за номер на слайд 3"/>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4671" y="798973"/>
            <a:ext cx="3273099" cy="2247117"/>
          </a:xfrm>
        </p:spPr>
        <p:txBody>
          <a:bodyPr rtlCol="0" anchor="b">
            <a:normAutofit/>
          </a:bodyPr>
          <a:lstStyle>
            <a:lvl1pPr algn="l">
              <a:defRPr sz="2400"/>
            </a:lvl1pPr>
          </a:lstStyle>
          <a:p>
            <a:pPr rtl="0"/>
            <a:r>
              <a:rPr lang="bg-BG" noProof="0"/>
              <a:t>Редакт. стил загл. образец</a:t>
            </a:r>
          </a:p>
        </p:txBody>
      </p:sp>
      <p:sp>
        <p:nvSpPr>
          <p:cNvPr id="3" name="Контейнер на съдържание 2"/>
          <p:cNvSpPr>
            <a:spLocks noGrp="1"/>
          </p:cNvSpPr>
          <p:nvPr>
            <p:ph idx="1"/>
          </p:nvPr>
        </p:nvSpPr>
        <p:spPr>
          <a:xfrm>
            <a:off x="5043714" y="798974"/>
            <a:ext cx="6012470" cy="4658826"/>
          </a:xfrm>
        </p:spPr>
        <p:txBody>
          <a:bodyPr rtlCol="0" anchor="ctr"/>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текст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F3B55C7E-E87C-4E13-827C-21F3DCBB26A4}" type="datetime1">
              <a:rPr lang="bg-BG" noProof="0" smtClean="0"/>
              <a:t>16.04.25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7" name="Право съединение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grpSp>
        <p:nvGrpSpPr>
          <p:cNvPr id="8" name="Група 7"/>
          <p:cNvGrpSpPr/>
          <p:nvPr/>
        </p:nvGrpSpPr>
        <p:grpSpPr>
          <a:xfrm>
            <a:off x="7477387" y="482170"/>
            <a:ext cx="4074533" cy="5149101"/>
            <a:chOff x="7477387" y="482170"/>
            <a:chExt cx="4074533" cy="5149101"/>
          </a:xfrm>
        </p:grpSpPr>
        <p:sp>
          <p:nvSpPr>
            <p:cNvPr id="18" name="Правоъгълник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Правоъгълник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Заглавие 1"/>
          <p:cNvSpPr>
            <a:spLocks noGrp="1"/>
          </p:cNvSpPr>
          <p:nvPr>
            <p:ph type="title"/>
          </p:nvPr>
        </p:nvSpPr>
        <p:spPr>
          <a:xfrm>
            <a:off x="1451206" y="1129513"/>
            <a:ext cx="5532328" cy="1830584"/>
          </a:xfrm>
        </p:spPr>
        <p:txBody>
          <a:bodyPr rtlCol="0" anchor="b">
            <a:normAutofit/>
          </a:bodyPr>
          <a:lstStyle>
            <a:lvl1pPr>
              <a:defRPr sz="3200"/>
            </a:lvl1pPr>
          </a:lstStyle>
          <a:p>
            <a:pPr rtl="0"/>
            <a:r>
              <a:rPr lang="bg-BG" noProof="0"/>
              <a:t>Редакт. стил загл. образец</a:t>
            </a:r>
          </a:p>
        </p:txBody>
      </p:sp>
      <p:sp>
        <p:nvSpPr>
          <p:cNvPr id="3" name="Контейнер за картина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bg-BG" noProof="0"/>
              <a:t>Щракнете върху иконата, за да добавите картина</a:t>
            </a:r>
          </a:p>
        </p:txBody>
      </p:sp>
      <p:sp>
        <p:nvSpPr>
          <p:cNvPr id="4" name="Контейнер за текст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a:xfrm>
            <a:off x="1447382" y="5469856"/>
            <a:ext cx="5527351" cy="320123"/>
          </a:xfrm>
        </p:spPr>
        <p:txBody>
          <a:bodyPr rtlCol="0"/>
          <a:lstStyle>
            <a:lvl1pPr algn="l">
              <a:defRPr/>
            </a:lvl1pPr>
          </a:lstStyle>
          <a:p>
            <a:pPr rtl="0"/>
            <a:fld id="{345EB36A-BB75-40C2-8168-623B7E4B6810}" type="datetime1">
              <a:rPr lang="bg-BG" noProof="0" smtClean="0"/>
              <a:t>16.04.25 г.</a:t>
            </a:fld>
            <a:endParaRPr lang="bg-BG" noProof="0"/>
          </a:p>
        </p:txBody>
      </p:sp>
      <p:sp>
        <p:nvSpPr>
          <p:cNvPr id="6" name="Контейнер за долен колонтитул 5"/>
          <p:cNvSpPr>
            <a:spLocks noGrp="1"/>
          </p:cNvSpPr>
          <p:nvPr>
            <p:ph type="ftr" sz="quarter" idx="11"/>
          </p:nvPr>
        </p:nvSpPr>
        <p:spPr>
          <a:xfrm>
            <a:off x="1447382" y="318640"/>
            <a:ext cx="5541004" cy="320931"/>
          </a:xfrm>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1" name="Право съединение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Правоъгълник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Картина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Контейнер за заглавие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bg-BG" noProof="0"/>
              <a:t>Редакт. стил загл. образец</a:t>
            </a:r>
          </a:p>
        </p:txBody>
      </p:sp>
      <p:sp>
        <p:nvSpPr>
          <p:cNvPr id="3" name="Контейнер за текст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bg-BG" noProof="0"/>
              <a:t>Редактиране на стиловете на текста на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latin typeface="Calibri" panose="020F0502020204030204" pitchFamily="34" charset="0"/>
              </a:defRPr>
            </a:lvl1pPr>
          </a:lstStyle>
          <a:p>
            <a:fld id="{7854A4EB-51DE-4652-9F33-B78CA1318B7D}" type="datetime1">
              <a:rPr lang="bg-BG" noProof="0" smtClean="0"/>
              <a:pPr/>
              <a:t>16.04.25 г.</a:t>
            </a:fld>
            <a:endParaRPr lang="bg-BG" noProof="0"/>
          </a:p>
        </p:txBody>
      </p:sp>
      <p:sp>
        <p:nvSpPr>
          <p:cNvPr id="5" name="Контейнер за долен колонтитул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defRPr>
            </a:lvl1pPr>
          </a:lstStyle>
          <a:p>
            <a:endParaRPr lang="bg-BG" noProof="0"/>
          </a:p>
        </p:txBody>
      </p:sp>
      <p:sp>
        <p:nvSpPr>
          <p:cNvPr id="6" name="Контейнер за номер на слайд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latin typeface="Calibri" panose="020F0502020204030204" pitchFamily="34" charset="0"/>
              </a:defRPr>
            </a:lvl1pPr>
          </a:lstStyle>
          <a:p>
            <a:fld id="{6D22F896-40B5-4ADD-8801-0D06FADFA095}" type="slidenum">
              <a:rPr lang="bg-BG" noProof="0" smtClean="0"/>
              <a:pPr/>
              <a:t>‹#›</a:t>
            </a:fld>
            <a:endParaRPr lang="bg-BG" noProof="0"/>
          </a:p>
        </p:txBody>
      </p:sp>
      <p:cxnSp>
        <p:nvCxnSpPr>
          <p:cNvPr id="10" name="Право съединение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Calibri" panose="020F0502020204030204" pitchFamily="34" charset="0"/>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2293877" y="2258152"/>
            <a:ext cx="8637073" cy="2541431"/>
          </a:xfrm>
        </p:spPr>
        <p:txBody>
          <a:bodyPr vert="horz" lIns="91440" tIns="45720" rIns="91440" bIns="0" rtlCol="0" anchor="b">
            <a:noAutofit/>
          </a:bodyPr>
          <a:lstStyle/>
          <a:p>
            <a:pPr algn="l"/>
            <a:r>
              <a:rPr lang="bg-BG" b="1" i="0" dirty="0">
                <a:effectLst/>
                <a:latin typeface="__Inter_d65c78"/>
              </a:rPr>
              <a:t>Невронни Мрежи</a:t>
            </a:r>
            <a:br>
              <a:rPr lang="bg-BG" b="1" i="0" dirty="0">
                <a:effectLst/>
                <a:latin typeface="__Inter_d65c78"/>
              </a:rPr>
            </a:br>
            <a:br>
              <a:rPr lang="en-US" dirty="0"/>
            </a:br>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8FA7-0757-B975-819C-BED0483EAFCD}"/>
              </a:ext>
            </a:extLst>
          </p:cNvPr>
          <p:cNvSpPr>
            <a:spLocks noGrp="1"/>
          </p:cNvSpPr>
          <p:nvPr>
            <p:ph type="title"/>
          </p:nvPr>
        </p:nvSpPr>
        <p:spPr/>
        <p:txBody>
          <a:bodyPr>
            <a:normAutofit/>
          </a:bodyPr>
          <a:lstStyle/>
          <a:p>
            <a:r>
              <a:rPr lang="bg-BG" b="1" i="0" dirty="0">
                <a:effectLst/>
                <a:latin typeface="__Inter_d65c78"/>
              </a:rPr>
              <a:t>Машинно обучение срещу дълбоко обучение</a:t>
            </a:r>
            <a:endParaRPr lang="en-US" dirty="0"/>
          </a:p>
        </p:txBody>
      </p:sp>
      <p:sp>
        <p:nvSpPr>
          <p:cNvPr id="3" name="Content Placeholder 2">
            <a:extLst>
              <a:ext uri="{FF2B5EF4-FFF2-40B4-BE49-F238E27FC236}">
                <a16:creationId xmlns:a16="http://schemas.microsoft.com/office/drawing/2014/main" id="{9E7672A6-AC91-9679-93D8-8FC9E562AD2F}"/>
              </a:ext>
            </a:extLst>
          </p:cNvPr>
          <p:cNvSpPr>
            <a:spLocks noGrp="1"/>
          </p:cNvSpPr>
          <p:nvPr>
            <p:ph idx="1"/>
          </p:nvPr>
        </p:nvSpPr>
        <p:spPr>
          <a:xfrm>
            <a:off x="1451579" y="2015732"/>
            <a:ext cx="10185100" cy="4037749"/>
          </a:xfrm>
        </p:spPr>
        <p:txBody>
          <a:bodyPr>
            <a:normAutofit fontScale="62500" lnSpcReduction="20000"/>
          </a:bodyPr>
          <a:lstStyle/>
          <a:p>
            <a:pPr algn="l">
              <a:buFont typeface="Arial" panose="020B0604020202020204" pitchFamily="34" charset="0"/>
              <a:buChar char="•"/>
            </a:pPr>
            <a:r>
              <a:rPr lang="bg-BG" b="1" i="0" dirty="0">
                <a:solidFill>
                  <a:srgbClr val="374151"/>
                </a:solidFill>
                <a:effectLst/>
                <a:latin typeface="__Inter_d65c78"/>
              </a:rPr>
              <a:t>Традиционните методи за машинно обучение изискват човешки принос, за да работи софтуерът за машинно обучение достатъчно добре. Специалист по данни ръчно определя набора от подходящи функции, които софтуерът трябва да анализира. Това ограничава възможностите на софтуера, което го прави досаден за създаване и управление.</a:t>
            </a:r>
          </a:p>
          <a:p>
            <a:pPr algn="l">
              <a:buFont typeface="Arial" panose="020B0604020202020204" pitchFamily="34" charset="0"/>
              <a:buChar char="•"/>
            </a:pPr>
            <a:r>
              <a:rPr lang="bg-BG" b="1" i="0" dirty="0">
                <a:solidFill>
                  <a:srgbClr val="374151"/>
                </a:solidFill>
                <a:effectLst/>
                <a:latin typeface="__Inter_d65c78"/>
              </a:rPr>
              <a:t>От друга страна, при дълбокото обучение специалистът по данни дава само необработени данни на софтуера. Мрежата за задълбочено обучение извлича характеристиките сама и учи по-независимо. Той може да анализира неструктурирани набори от данни като текстови документи, да идентифицира кои атрибути на данни да даде приоритет и да решава по-сложни проблеми.</a:t>
            </a:r>
          </a:p>
          <a:p>
            <a:pPr algn="l">
              <a:buFont typeface="Arial" panose="020B0604020202020204" pitchFamily="34" charset="0"/>
              <a:buChar char="•"/>
            </a:pPr>
            <a:r>
              <a:rPr lang="bg-BG" b="1" i="0" dirty="0">
                <a:solidFill>
                  <a:srgbClr val="374151"/>
                </a:solidFill>
                <a:effectLst/>
                <a:latin typeface="__Inter_d65c78"/>
              </a:rPr>
              <a:t>Например, ако обучавате софтуер за машинно обучение да идентифицира правилно изображение на домашен любимец, ще трябва да предприемете следните стъпки:</a:t>
            </a:r>
          </a:p>
          <a:p>
            <a:pPr algn="l">
              <a:buFont typeface="Arial" panose="020B0604020202020204" pitchFamily="34" charset="0"/>
              <a:buChar char="•"/>
            </a:pPr>
            <a:r>
              <a:rPr lang="bg-BG" b="1" i="0" dirty="0">
                <a:solidFill>
                  <a:srgbClr val="374151"/>
                </a:solidFill>
                <a:effectLst/>
                <a:latin typeface="__Inter_d65c78"/>
              </a:rPr>
              <a:t>Намерете и маркирайте ръчно хиляди изображения на домашни любимци, като котки, кучета, коне, хамстери, папагали и т.н.</a:t>
            </a:r>
          </a:p>
          <a:p>
            <a:pPr algn="l">
              <a:buFont typeface="Arial" panose="020B0604020202020204" pitchFamily="34" charset="0"/>
              <a:buChar char="•"/>
            </a:pPr>
            <a:r>
              <a:rPr lang="bg-BG" b="1" i="0" dirty="0">
                <a:solidFill>
                  <a:srgbClr val="374151"/>
                </a:solidFill>
                <a:effectLst/>
                <a:latin typeface="__Inter_d65c78"/>
              </a:rPr>
              <a:t>Кажете на софтуера за машинно обучение какви функции да търси, за да може да идентифицира изображението чрез елиминиране. Например, може да преброи броя на краката, след това да провери формата на очите, формата на ушите, опашката, козината и т.н.</a:t>
            </a:r>
          </a:p>
          <a:p>
            <a:pPr algn="l">
              <a:buFont typeface="Arial" panose="020B0604020202020204" pitchFamily="34" charset="0"/>
              <a:buChar char="•"/>
            </a:pPr>
            <a:r>
              <a:rPr lang="bg-BG" b="1" i="0" dirty="0">
                <a:solidFill>
                  <a:srgbClr val="374151"/>
                </a:solidFill>
                <a:effectLst/>
                <a:latin typeface="__Inter_d65c78"/>
              </a:rPr>
              <a:t>Ръчно оценявайте и променяйте етикетираните набори от данни, за да подобрите точността на софтуера. Например, ако вашият комплект за обучение има твърде много снимки на черни котки, софтуерът ще идентифицира правилно черна котка, но не и бяла.</a:t>
            </a:r>
          </a:p>
          <a:p>
            <a:pPr algn="l">
              <a:buFont typeface="Arial" panose="020B0604020202020204" pitchFamily="34" charset="0"/>
              <a:buChar char="•"/>
            </a:pPr>
            <a:r>
              <a:rPr lang="bg-BG" b="1" i="0" dirty="0">
                <a:solidFill>
                  <a:srgbClr val="374151"/>
                </a:solidFill>
                <a:effectLst/>
                <a:latin typeface="__Inter_d65c78"/>
              </a:rPr>
              <a:t>При задълбочено обучение обаче невронните мрежи ще обработят всички изображения и автоматично ще определят, че първо трябва да анализират броя на краката и формата на лицето, след което да погледнат опашките последни, за да идентифицират правилно животното в изображението.</a:t>
            </a:r>
            <a:endParaRPr lang="bg-BG" b="0" i="0" dirty="0">
              <a:solidFill>
                <a:srgbClr val="374151"/>
              </a:solidFill>
              <a:effectLst/>
              <a:latin typeface="__Inter_d65c78"/>
            </a:endParaRPr>
          </a:p>
        </p:txBody>
      </p:sp>
    </p:spTree>
    <p:extLst>
      <p:ext uri="{BB962C8B-B14F-4D97-AF65-F5344CB8AC3E}">
        <p14:creationId xmlns:p14="http://schemas.microsoft.com/office/powerpoint/2010/main" val="9219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DCFD12A-8E03-97DB-98DB-5B81F8508C8A}"/>
              </a:ext>
            </a:extLst>
          </p:cNvPr>
          <p:cNvSpPr>
            <a:spLocks noGrp="1"/>
          </p:cNvSpPr>
          <p:nvPr>
            <p:ph type="title"/>
          </p:nvPr>
        </p:nvSpPr>
        <p:spPr/>
        <p:txBody>
          <a:bodyPr/>
          <a:lstStyle/>
          <a:p>
            <a:pPr algn="l"/>
            <a:r>
              <a:rPr lang="bg-BG" b="1" i="0" dirty="0">
                <a:effectLst/>
                <a:latin typeface="__Inter_d65c78"/>
              </a:rPr>
              <a:t>Какво е невронна мрежа?</a:t>
            </a:r>
          </a:p>
        </p:txBody>
      </p:sp>
      <p:sp>
        <p:nvSpPr>
          <p:cNvPr id="3" name="Контейнер за съдържание 2">
            <a:extLst>
              <a:ext uri="{FF2B5EF4-FFF2-40B4-BE49-F238E27FC236}">
                <a16:creationId xmlns:a16="http://schemas.microsoft.com/office/drawing/2014/main" id="{DDEF2B5C-4D58-029D-5BE0-E243B727509D}"/>
              </a:ext>
            </a:extLst>
          </p:cNvPr>
          <p:cNvSpPr>
            <a:spLocks noGrp="1"/>
          </p:cNvSpPr>
          <p:nvPr>
            <p:ph idx="1"/>
          </p:nvPr>
        </p:nvSpPr>
        <p:spPr/>
        <p:txBody>
          <a:bodyPr>
            <a:normAutofit/>
          </a:bodyPr>
          <a:lstStyle/>
          <a:p>
            <a:r>
              <a:rPr lang="bg-BG" b="0" i="0" dirty="0">
                <a:solidFill>
                  <a:srgbClr val="374151"/>
                </a:solidFill>
                <a:effectLst/>
                <a:latin typeface="__Inter_d65c78"/>
              </a:rPr>
              <a:t>Невронната мрежа е метод в изкуствения интелект (</a:t>
            </a:r>
            <a:r>
              <a:rPr lang="en-US" b="0" i="0" dirty="0">
                <a:solidFill>
                  <a:srgbClr val="374151"/>
                </a:solidFill>
                <a:effectLst/>
                <a:latin typeface="__Inter_d65c78"/>
              </a:rPr>
              <a:t>AI), </a:t>
            </a:r>
            <a:r>
              <a:rPr lang="bg-BG" b="0" i="0" dirty="0">
                <a:solidFill>
                  <a:srgbClr val="374151"/>
                </a:solidFill>
                <a:effectLst/>
                <a:latin typeface="__Inter_d65c78"/>
              </a:rPr>
              <a:t>който учи компютрите да обработват данни по начин, вдъхновен от човешкия мозък. Това е вид процес на машинно обучение (</a:t>
            </a:r>
            <a:r>
              <a:rPr lang="en-US" b="0" i="0" dirty="0">
                <a:solidFill>
                  <a:srgbClr val="374151"/>
                </a:solidFill>
                <a:effectLst/>
                <a:latin typeface="__Inter_d65c78"/>
              </a:rPr>
              <a:t>ML), </a:t>
            </a:r>
            <a:r>
              <a:rPr lang="bg-BG" b="0" i="0" dirty="0">
                <a:solidFill>
                  <a:srgbClr val="374151"/>
                </a:solidFill>
                <a:effectLst/>
                <a:latin typeface="__Inter_d65c78"/>
              </a:rPr>
              <a:t>наречен дълбоко обучение, който използва взаимосвързани възли или неврони в слоеста структура, наподобяваща човешкия мозък. Той създава адаптивна система, която компютрите използват, за да се учат от грешките си и да се подобряват непрекъснато. По този начин изкуствените невронни мрежи се опитват да решат сложни проблеми, като обобщаване на документи или разпознаване на лица, с по-голяма точност.</a:t>
            </a:r>
            <a:endParaRPr lang="bg-BG" dirty="0">
              <a:ea typeface="Calibri"/>
            </a:endParaRPr>
          </a:p>
        </p:txBody>
      </p:sp>
    </p:spTree>
    <p:extLst>
      <p:ext uri="{BB962C8B-B14F-4D97-AF65-F5344CB8AC3E}">
        <p14:creationId xmlns:p14="http://schemas.microsoft.com/office/powerpoint/2010/main" val="278762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248257-FA08-45AF-0FEB-DD435CD7F6B1}"/>
              </a:ext>
            </a:extLst>
          </p:cNvPr>
          <p:cNvSpPr>
            <a:spLocks noGrp="1"/>
          </p:cNvSpPr>
          <p:nvPr>
            <p:ph type="title"/>
          </p:nvPr>
        </p:nvSpPr>
        <p:spPr/>
        <p:txBody>
          <a:bodyPr>
            <a:normAutofit/>
          </a:bodyPr>
          <a:lstStyle/>
          <a:p>
            <a:pPr algn="l">
              <a:buNone/>
            </a:pPr>
            <a:r>
              <a:rPr lang="bg-BG" b="1" i="0" dirty="0">
                <a:effectLst/>
                <a:latin typeface="__Inter_d65c78"/>
              </a:rPr>
              <a:t>Защо невронните мрежи са важни?</a:t>
            </a:r>
            <a:endParaRPr lang="bg-BG" b="0" i="0" dirty="0">
              <a:solidFill>
                <a:srgbClr val="374151"/>
              </a:solidFill>
              <a:effectLst/>
              <a:latin typeface="__Inter_d65c78"/>
            </a:endParaRPr>
          </a:p>
        </p:txBody>
      </p:sp>
      <p:sp>
        <p:nvSpPr>
          <p:cNvPr id="3" name="Контейнер за съдържание 2">
            <a:extLst>
              <a:ext uri="{FF2B5EF4-FFF2-40B4-BE49-F238E27FC236}">
                <a16:creationId xmlns:a16="http://schemas.microsoft.com/office/drawing/2014/main" id="{7483339D-8C73-1619-1EF9-B966EFEF22CE}"/>
              </a:ext>
            </a:extLst>
          </p:cNvPr>
          <p:cNvSpPr>
            <a:spLocks noGrp="1"/>
          </p:cNvSpPr>
          <p:nvPr>
            <p:ph idx="1"/>
          </p:nvPr>
        </p:nvSpPr>
        <p:spPr/>
        <p:txBody>
          <a:bodyPr>
            <a:normAutofit fontScale="62500" lnSpcReduction="20000"/>
          </a:bodyPr>
          <a:lstStyle/>
          <a:p>
            <a:pPr algn="l">
              <a:buFont typeface="+mj-lt"/>
              <a:buAutoNum type="arabicPeriod"/>
            </a:pPr>
            <a:r>
              <a:rPr lang="bg-BG" dirty="0">
                <a:ea typeface="Calibri"/>
              </a:rPr>
              <a:t>Невронните мрежи могат да помогнат на компютрите да вземат интелигентни решения с ограничена човешка помощ. Това е така, защото те могат да научат и моделират връзките между входни и изходни данни, които са нелинейни и сложни. Например, те могат да изпълняват следните задачи.</a:t>
            </a:r>
          </a:p>
          <a:p>
            <a:pPr algn="l">
              <a:buFont typeface="+mj-lt"/>
              <a:buAutoNum type="arabicPeriod"/>
            </a:pPr>
            <a:endParaRPr lang="bg-BG" dirty="0">
              <a:ea typeface="Calibri"/>
            </a:endParaRPr>
          </a:p>
          <a:p>
            <a:pPr algn="l">
              <a:buFont typeface="+mj-lt"/>
              <a:buAutoNum type="arabicPeriod"/>
            </a:pPr>
            <a:r>
              <a:rPr lang="bg-BG" dirty="0">
                <a:ea typeface="Calibri"/>
              </a:rPr>
              <a:t>Правете обобщения и изводи</a:t>
            </a:r>
          </a:p>
          <a:p>
            <a:pPr algn="l">
              <a:buFont typeface="+mj-lt"/>
              <a:buAutoNum type="arabicPeriod"/>
            </a:pPr>
            <a:r>
              <a:rPr lang="bg-BG" dirty="0">
                <a:ea typeface="Calibri"/>
              </a:rPr>
              <a:t>Невронните мрежи могат да разбират неструктурирани данни и да правят общи наблюдения без изрично обучение. Например, те могат да разпознаят, че две различни входни изречения имат подобно значение:</a:t>
            </a:r>
          </a:p>
          <a:p>
            <a:pPr algn="l">
              <a:buFont typeface="+mj-lt"/>
              <a:buAutoNum type="arabicPeriod"/>
            </a:pPr>
            <a:endParaRPr lang="bg-BG" dirty="0">
              <a:ea typeface="Calibri"/>
            </a:endParaRPr>
          </a:p>
          <a:p>
            <a:pPr algn="l">
              <a:buFont typeface="+mj-lt"/>
              <a:buAutoNum type="arabicPeriod"/>
            </a:pPr>
            <a:r>
              <a:rPr lang="bg-BG" dirty="0">
                <a:ea typeface="Calibri"/>
              </a:rPr>
              <a:t>Можете ли да ми кажете как да направя плащането?</a:t>
            </a:r>
          </a:p>
          <a:p>
            <a:pPr algn="l">
              <a:buFont typeface="+mj-lt"/>
              <a:buAutoNum type="arabicPeriod"/>
            </a:pPr>
            <a:r>
              <a:rPr lang="bg-BG" dirty="0">
                <a:ea typeface="Calibri"/>
              </a:rPr>
              <a:t>Как да прехвърля пари?</a:t>
            </a:r>
          </a:p>
          <a:p>
            <a:pPr algn="l">
              <a:buFont typeface="+mj-lt"/>
              <a:buAutoNum type="arabicPeriod"/>
            </a:pPr>
            <a:r>
              <a:rPr lang="bg-BG" dirty="0">
                <a:ea typeface="Calibri"/>
              </a:rPr>
              <a:t>Една невронна мрежа би знаела, че и двете изречения означават едно и също нещо. Или ще може да разпознае широко, че </a:t>
            </a:r>
            <a:r>
              <a:rPr lang="en-US" dirty="0">
                <a:ea typeface="Calibri"/>
              </a:rPr>
              <a:t>Baxter Road </a:t>
            </a:r>
            <a:r>
              <a:rPr lang="bg-BG" dirty="0">
                <a:ea typeface="Calibri"/>
              </a:rPr>
              <a:t>е място, но </a:t>
            </a:r>
            <a:r>
              <a:rPr lang="en-US" dirty="0">
                <a:ea typeface="Calibri"/>
              </a:rPr>
              <a:t>Baxter Smith </a:t>
            </a:r>
            <a:r>
              <a:rPr lang="bg-BG" dirty="0">
                <a:ea typeface="Calibri"/>
              </a:rPr>
              <a:t>е името на човек.</a:t>
            </a:r>
          </a:p>
        </p:txBody>
      </p:sp>
    </p:spTree>
    <p:extLst>
      <p:ext uri="{BB962C8B-B14F-4D97-AF65-F5344CB8AC3E}">
        <p14:creationId xmlns:p14="http://schemas.microsoft.com/office/powerpoint/2010/main" val="53036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387A9A-9DC0-FA37-8659-B269ADD2D90F}"/>
              </a:ext>
            </a:extLst>
          </p:cNvPr>
          <p:cNvSpPr>
            <a:spLocks noGrp="1"/>
          </p:cNvSpPr>
          <p:nvPr>
            <p:ph type="title"/>
          </p:nvPr>
        </p:nvSpPr>
        <p:spPr/>
        <p:txBody>
          <a:bodyPr>
            <a:normAutofit/>
          </a:bodyPr>
          <a:lstStyle/>
          <a:p>
            <a:pPr algn="l">
              <a:buNone/>
            </a:pPr>
            <a:r>
              <a:rPr lang="bg-BG" b="1" i="0" dirty="0">
                <a:effectLst/>
                <a:latin typeface="__Inter_d65c78"/>
              </a:rPr>
              <a:t>Как работят невронните мрежи?</a:t>
            </a:r>
            <a:br>
              <a:rPr lang="bg-BG" b="0" i="0" dirty="0">
                <a:solidFill>
                  <a:srgbClr val="374151"/>
                </a:solidFill>
                <a:effectLst/>
                <a:latin typeface="__Inter_d65c78"/>
              </a:rPr>
            </a:br>
            <a:endParaRPr lang="bg-BG" b="0" i="0" dirty="0">
              <a:solidFill>
                <a:srgbClr val="374151"/>
              </a:solidFill>
              <a:effectLst/>
              <a:latin typeface="__Inter_d65c78"/>
            </a:endParaRPr>
          </a:p>
        </p:txBody>
      </p:sp>
      <p:sp>
        <p:nvSpPr>
          <p:cNvPr id="3" name="Контейнер за съдържание 2">
            <a:extLst>
              <a:ext uri="{FF2B5EF4-FFF2-40B4-BE49-F238E27FC236}">
                <a16:creationId xmlns:a16="http://schemas.microsoft.com/office/drawing/2014/main" id="{C1601734-74CC-44A5-5F22-F143AB3822B7}"/>
              </a:ext>
            </a:extLst>
          </p:cNvPr>
          <p:cNvSpPr>
            <a:spLocks noGrp="1"/>
          </p:cNvSpPr>
          <p:nvPr>
            <p:ph idx="1"/>
          </p:nvPr>
        </p:nvSpPr>
        <p:spPr/>
        <p:txBody>
          <a:bodyPr/>
          <a:lstStyle/>
          <a:p>
            <a:r>
              <a:rPr lang="bg-BG" dirty="0">
                <a:ea typeface="Calibri"/>
              </a:rPr>
              <a:t>Човешкият мозък е вдъхновението зад архитектурата на невронната мрежа. Човешките мозъчни клетки, наречени неврони, образуват сложна, силно взаимосвързана мрежа и изпращат електрически сигнали една към друга, за да помогнат на хората да обработват информация. По същия начин, изкуствената невронна мрежа е изградена от изкуствени неврони, които работят заедно, за да разрешат проблем. Изкуствените неврони са софтуерни модули, наречени възли, а изкуствените невронни мрежи са софтуерни програми или алгоритми, които в основата си използват изчислителни системи за решаване на математически изчисления.</a:t>
            </a:r>
          </a:p>
        </p:txBody>
      </p:sp>
    </p:spTree>
    <p:extLst>
      <p:ext uri="{BB962C8B-B14F-4D97-AF65-F5344CB8AC3E}">
        <p14:creationId xmlns:p14="http://schemas.microsoft.com/office/powerpoint/2010/main" val="22052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52D1-6E92-9471-2857-E7E2CFAF3D46}"/>
              </a:ext>
            </a:extLst>
          </p:cNvPr>
          <p:cNvSpPr>
            <a:spLocks noGrp="1"/>
          </p:cNvSpPr>
          <p:nvPr>
            <p:ph type="title"/>
          </p:nvPr>
        </p:nvSpPr>
        <p:spPr/>
        <p:txBody>
          <a:bodyPr/>
          <a:lstStyle/>
          <a:p>
            <a:r>
              <a:rPr lang="bg-BG" b="1" i="0" dirty="0">
                <a:effectLst/>
                <a:latin typeface="__Inter_d65c78"/>
              </a:rPr>
              <a:t>Проста архитектура на невронна мрежа</a:t>
            </a:r>
            <a:endParaRPr lang="en-US" dirty="0"/>
          </a:p>
        </p:txBody>
      </p:sp>
      <p:sp>
        <p:nvSpPr>
          <p:cNvPr id="3" name="Content Placeholder 2">
            <a:extLst>
              <a:ext uri="{FF2B5EF4-FFF2-40B4-BE49-F238E27FC236}">
                <a16:creationId xmlns:a16="http://schemas.microsoft.com/office/drawing/2014/main" id="{41A00B16-C02A-39D7-9C98-C5FDF207C8CF}"/>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bg-BG" b="1" i="0" dirty="0">
                <a:solidFill>
                  <a:srgbClr val="374151"/>
                </a:solidFill>
                <a:effectLst/>
                <a:latin typeface="__Inter_d65c78"/>
              </a:rPr>
              <a:t>Основната невронна мрежа има взаимосвързани изкуствени неврони в три слоя:</a:t>
            </a:r>
          </a:p>
          <a:p>
            <a:pPr algn="l">
              <a:buFont typeface="Arial" panose="020B0604020202020204" pitchFamily="34" charset="0"/>
              <a:buChar char="•"/>
            </a:pPr>
            <a:r>
              <a:rPr lang="bg-BG" b="1" i="0" u="sng" dirty="0">
                <a:solidFill>
                  <a:srgbClr val="374151"/>
                </a:solidFill>
                <a:effectLst/>
                <a:latin typeface="__Inter_d65c78"/>
              </a:rPr>
              <a:t>Входен слой</a:t>
            </a:r>
          </a:p>
          <a:p>
            <a:pPr algn="l">
              <a:buFont typeface="Arial" panose="020B0604020202020204" pitchFamily="34" charset="0"/>
              <a:buChar char="•"/>
            </a:pPr>
            <a:r>
              <a:rPr lang="bg-BG" b="1" i="0" dirty="0">
                <a:solidFill>
                  <a:srgbClr val="374151"/>
                </a:solidFill>
                <a:effectLst/>
                <a:latin typeface="__Inter_d65c78"/>
              </a:rPr>
              <a:t>Информацията от външния свят постъпва в изкуствената невронна мрежа от входния слой. Входните възли обработват данните, анализират ги или ги категоризират и ги предават на следващия слой.</a:t>
            </a:r>
          </a:p>
          <a:p>
            <a:pPr algn="l">
              <a:buFont typeface="Arial" panose="020B0604020202020204" pitchFamily="34" charset="0"/>
              <a:buChar char="•"/>
            </a:pPr>
            <a:r>
              <a:rPr lang="bg-BG" b="1" i="0" u="sng" dirty="0">
                <a:solidFill>
                  <a:srgbClr val="374151"/>
                </a:solidFill>
                <a:effectLst/>
                <a:latin typeface="__Inter_d65c78"/>
              </a:rPr>
              <a:t>Скрит слой</a:t>
            </a:r>
          </a:p>
          <a:p>
            <a:pPr algn="l">
              <a:buFont typeface="Arial" panose="020B0604020202020204" pitchFamily="34" charset="0"/>
              <a:buChar char="•"/>
            </a:pPr>
            <a:r>
              <a:rPr lang="bg-BG" b="1" i="0" dirty="0">
                <a:solidFill>
                  <a:srgbClr val="374151"/>
                </a:solidFill>
                <a:effectLst/>
                <a:latin typeface="__Inter_d65c78"/>
              </a:rPr>
              <a:t>Скритите слоеве приемат своя вход от входния слой или други скрити слоеве. Изкуствените невронни мрежи могат да имат голям брой скрити слоеве. Всеки скрит слой анализира изхода от предишния слой, обработва го допълнително и го предава на следващия слой.</a:t>
            </a:r>
          </a:p>
          <a:p>
            <a:pPr algn="l">
              <a:buFont typeface="Arial" panose="020B0604020202020204" pitchFamily="34" charset="0"/>
              <a:buChar char="•"/>
            </a:pPr>
            <a:r>
              <a:rPr lang="bg-BG" b="1" i="0" u="sng" dirty="0">
                <a:solidFill>
                  <a:srgbClr val="374151"/>
                </a:solidFill>
                <a:effectLst/>
                <a:latin typeface="__Inter_d65c78"/>
              </a:rPr>
              <a:t>Изходен слой</a:t>
            </a:r>
          </a:p>
          <a:p>
            <a:pPr algn="l">
              <a:buFont typeface="Arial" panose="020B0604020202020204" pitchFamily="34" charset="0"/>
              <a:buChar char="•"/>
            </a:pPr>
            <a:r>
              <a:rPr lang="bg-BG" b="1" i="0" dirty="0">
                <a:solidFill>
                  <a:srgbClr val="374151"/>
                </a:solidFill>
                <a:effectLst/>
                <a:latin typeface="__Inter_d65c78"/>
              </a:rPr>
              <a:t>Изходният слой дава крайния резултат от цялата обработка на данни от изкуствената невронна мрежа. Може да има единични или множество възли. Например, ако имаме двоичен (да/не) проблем с класификацията, изходният слой ще има един изходен възел, който ще даде резултат като 1 или 0. Въпреки това, ако имаме проблем с многокласова класификация, изходният слой може да се състои от повече от един изходен възел.</a:t>
            </a:r>
            <a:endParaRPr lang="en-US" dirty="0"/>
          </a:p>
        </p:txBody>
      </p:sp>
    </p:spTree>
    <p:extLst>
      <p:ext uri="{BB962C8B-B14F-4D97-AF65-F5344CB8AC3E}">
        <p14:creationId xmlns:p14="http://schemas.microsoft.com/office/powerpoint/2010/main" val="302361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9997-06C8-4373-5CFA-3D8E4AC0C07D}"/>
              </a:ext>
            </a:extLst>
          </p:cNvPr>
          <p:cNvSpPr>
            <a:spLocks noGrp="1"/>
          </p:cNvSpPr>
          <p:nvPr>
            <p:ph type="title"/>
          </p:nvPr>
        </p:nvSpPr>
        <p:spPr/>
        <p:txBody>
          <a:bodyPr/>
          <a:lstStyle/>
          <a:p>
            <a:r>
              <a:rPr lang="bg-BG" dirty="0"/>
              <a:t>Архитектура на дълбока невронна мрежа</a:t>
            </a:r>
            <a:endParaRPr lang="en-US" dirty="0"/>
          </a:p>
        </p:txBody>
      </p:sp>
      <p:sp>
        <p:nvSpPr>
          <p:cNvPr id="3" name="Content Placeholder 2">
            <a:extLst>
              <a:ext uri="{FF2B5EF4-FFF2-40B4-BE49-F238E27FC236}">
                <a16:creationId xmlns:a16="http://schemas.microsoft.com/office/drawing/2014/main" id="{F1A016CF-FA6C-D9E0-C0D6-46C361889137}"/>
              </a:ext>
            </a:extLst>
          </p:cNvPr>
          <p:cNvSpPr>
            <a:spLocks noGrp="1"/>
          </p:cNvSpPr>
          <p:nvPr>
            <p:ph idx="1"/>
          </p:nvPr>
        </p:nvSpPr>
        <p:spPr/>
        <p:txBody>
          <a:bodyPr>
            <a:normAutofit fontScale="92500" lnSpcReduction="10000"/>
          </a:bodyPr>
          <a:lstStyle/>
          <a:p>
            <a:r>
              <a:rPr lang="bg-BG" dirty="0"/>
              <a:t>Дълбоките невронни мрежи или мрежите за дълбоко обучение имат няколко скрити слоя с милиони изкуствени неврони, свързани заедно. Число, наречено тегло, представлява връзките между един възел и друг. Теглото е положително число, ако един възел възбужда друг, или отрицателно, ако един възел потиска другия. Възлите с по-високи стойности на тегло имат по-голямо влияние върху другите възли.</a:t>
            </a:r>
          </a:p>
          <a:p>
            <a:r>
              <a:rPr lang="bg-BG" dirty="0"/>
              <a:t>Теоретично, дълбоките невронни мрежи могат да съпоставят всеки тип вход към всеки тип изход. Те обаче също се нуждаят от много повече обучение в сравнение с други методи за машинно обучение. Те се нуждаят от милиони примери за данни за обучение, а не може би от стотиците или хилядите, от които една по-проста мрежа може да се нуждае.</a:t>
            </a:r>
            <a:endParaRPr lang="en-US" dirty="0"/>
          </a:p>
        </p:txBody>
      </p:sp>
    </p:spTree>
    <p:extLst>
      <p:ext uri="{BB962C8B-B14F-4D97-AF65-F5344CB8AC3E}">
        <p14:creationId xmlns:p14="http://schemas.microsoft.com/office/powerpoint/2010/main" val="357855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69C7411-DEE1-4E93-47A3-BB7FAC264D94}"/>
              </a:ext>
            </a:extLst>
          </p:cNvPr>
          <p:cNvSpPr>
            <a:spLocks noGrp="1"/>
          </p:cNvSpPr>
          <p:nvPr>
            <p:ph type="title"/>
          </p:nvPr>
        </p:nvSpPr>
        <p:spPr/>
        <p:txBody>
          <a:bodyPr/>
          <a:lstStyle/>
          <a:p>
            <a:pPr algn="l"/>
            <a:r>
              <a:rPr lang="bg-BG" b="1" i="0" dirty="0">
                <a:effectLst/>
                <a:latin typeface="__Inter_d65c78"/>
              </a:rPr>
              <a:t>Какви са видовете невронни мрежи?</a:t>
            </a:r>
            <a:endParaRPr lang="en-US" b="1" i="0" dirty="0">
              <a:effectLst/>
              <a:latin typeface="__Inter_d65c78"/>
            </a:endParaRPr>
          </a:p>
        </p:txBody>
      </p:sp>
      <p:sp>
        <p:nvSpPr>
          <p:cNvPr id="3" name="Контейнер за съдържание 2">
            <a:extLst>
              <a:ext uri="{FF2B5EF4-FFF2-40B4-BE49-F238E27FC236}">
                <a16:creationId xmlns:a16="http://schemas.microsoft.com/office/drawing/2014/main" id="{9D4F4BB7-65B0-3540-3470-6FCCC8980B8E}"/>
              </a:ext>
            </a:extLst>
          </p:cNvPr>
          <p:cNvSpPr>
            <a:spLocks noGrp="1"/>
          </p:cNvSpPr>
          <p:nvPr>
            <p:ph idx="1"/>
          </p:nvPr>
        </p:nvSpPr>
        <p:spPr>
          <a:xfrm>
            <a:off x="1451579" y="2015732"/>
            <a:ext cx="9859424" cy="3921605"/>
          </a:xfrm>
        </p:spPr>
        <p:txBody>
          <a:bodyPr>
            <a:normAutofit fontScale="55000" lnSpcReduction="20000"/>
          </a:bodyPr>
          <a:lstStyle/>
          <a:p>
            <a:r>
              <a:rPr lang="en-US" b="1" i="0" dirty="0">
                <a:solidFill>
                  <a:srgbClr val="374151"/>
                </a:solidFill>
                <a:effectLst/>
                <a:latin typeface="__Inter_d65c78"/>
              </a:rPr>
              <a:t>Feedforward neural networks</a:t>
            </a:r>
            <a:br>
              <a:rPr lang="en-US" i="0" dirty="0">
                <a:solidFill>
                  <a:srgbClr val="374151"/>
                </a:solidFill>
                <a:effectLst/>
                <a:latin typeface="__Inter_d65c78"/>
              </a:rPr>
            </a:br>
            <a:r>
              <a:rPr lang="en-US" i="0" dirty="0">
                <a:solidFill>
                  <a:srgbClr val="374151"/>
                </a:solidFill>
                <a:effectLst/>
                <a:latin typeface="__Inter_d65c78"/>
              </a:rPr>
              <a:t>Feedforward </a:t>
            </a:r>
            <a:r>
              <a:rPr lang="bg-BG" i="0" dirty="0">
                <a:solidFill>
                  <a:srgbClr val="374151"/>
                </a:solidFill>
                <a:effectLst/>
                <a:latin typeface="__Inter_d65c78"/>
              </a:rPr>
              <a:t>невронните мрежи обработват данни в една посока, от входния възел към изходния възел. Всеки възел в един слой е свързан с всеки възел в следващия слой. Мрежата с предварителна информация използва процес на обратна връзка, за да подобри прогнозите във времето</a:t>
            </a:r>
            <a:r>
              <a:rPr lang="en-US" i="0" dirty="0">
                <a:solidFill>
                  <a:srgbClr val="374151"/>
                </a:solidFill>
                <a:effectLst/>
                <a:latin typeface="__Inter_d65c78"/>
              </a:rPr>
              <a:t>.</a:t>
            </a:r>
          </a:p>
          <a:p>
            <a:r>
              <a:rPr lang="en-US" b="1" dirty="0">
                <a:ea typeface="Calibri"/>
              </a:rPr>
              <a:t>Backpropagation algorithm</a:t>
            </a:r>
            <a:endParaRPr lang="en-US" b="1" dirty="0">
              <a:solidFill>
                <a:srgbClr val="374151"/>
              </a:solidFill>
              <a:latin typeface="__Inter_d65c78"/>
              <a:ea typeface="Calibri"/>
            </a:endParaRPr>
          </a:p>
          <a:p>
            <a:r>
              <a:rPr lang="bg-BG" dirty="0">
                <a:ea typeface="Calibri"/>
              </a:rPr>
              <a:t>Изкуствените невронни мрежи се учат непрекъснато, като използват коригиращи вериги за обратна връзка, за да подобрят своите прогнозни анализи. С прости думи, можете да мислите за данните, протичащи от входния възел към изходния възел през много различни пътища в невронната мрежа. Само един път е правилният, който картографира входния възел към правилния изходен възел. За да намери този път, невронната мрежа използва обратна връзка, която работи по следния начин:</a:t>
            </a:r>
            <a:endParaRPr lang="en-US" dirty="0">
              <a:ea typeface="Calibri"/>
            </a:endParaRPr>
          </a:p>
          <a:p>
            <a:r>
              <a:rPr lang="bg-BG" dirty="0">
                <a:ea typeface="Calibri"/>
              </a:rPr>
              <a:t>Всеки възел прави предположение за следващия възел в пътя.</a:t>
            </a:r>
          </a:p>
          <a:p>
            <a:r>
              <a:rPr lang="bg-BG" dirty="0">
                <a:ea typeface="Calibri"/>
              </a:rPr>
              <a:t>Той проверява дали предположението е правилно. Възлите присвояват по-високи стойности на тегло на пътища, които водят до по-правилни предположения, и по-ниски стойности на тегло на пътища на възли, които водят до неправилни предположения.</a:t>
            </a:r>
          </a:p>
          <a:p>
            <a:r>
              <a:rPr lang="bg-BG" dirty="0">
                <a:ea typeface="Calibri"/>
              </a:rPr>
              <a:t>За следващата точка от данни възлите правят нова прогноза, използвайки пътеките с по-високо тегло и след това повтарят стъпка 1.</a:t>
            </a:r>
          </a:p>
          <a:p>
            <a:r>
              <a:rPr lang="bg-BG" b="1" dirty="0" err="1">
                <a:ea typeface="Calibri"/>
              </a:rPr>
              <a:t>Конволюционни</a:t>
            </a:r>
            <a:r>
              <a:rPr lang="bg-BG" b="1" dirty="0">
                <a:ea typeface="Calibri"/>
              </a:rPr>
              <a:t> невронни мрежи</a:t>
            </a:r>
          </a:p>
          <a:p>
            <a:r>
              <a:rPr lang="bg-BG" dirty="0">
                <a:ea typeface="Calibri"/>
              </a:rPr>
              <a:t>Скритите слоеве в </a:t>
            </a:r>
            <a:r>
              <a:rPr lang="bg-BG" dirty="0" err="1">
                <a:ea typeface="Calibri"/>
              </a:rPr>
              <a:t>конволюционните</a:t>
            </a:r>
            <a:r>
              <a:rPr lang="bg-BG" dirty="0">
                <a:ea typeface="Calibri"/>
              </a:rPr>
              <a:t> невронни мрежи изпълняват специфични математически функции, като обобщаване или филтриране, наречени </a:t>
            </a:r>
            <a:r>
              <a:rPr lang="bg-BG" dirty="0" err="1">
                <a:ea typeface="Calibri"/>
              </a:rPr>
              <a:t>конволюции</a:t>
            </a:r>
            <a:r>
              <a:rPr lang="bg-BG" dirty="0">
                <a:ea typeface="Calibri"/>
              </a:rPr>
              <a:t>. Те са много полезни за класифициране на изображения, защото могат да извлекат подходящи характеристики от изображения, които са полезни за разпознаване и класифициране на изображения. Новата форма е по-лесна за обработка, без да се губят функции, които са критични за правене на добра прогноза. Всеки скрит слой извлича и обработва различни характеристики на изображението, като ръбове, цвят и дълбочина.</a:t>
            </a:r>
          </a:p>
        </p:txBody>
      </p:sp>
    </p:spTree>
    <p:extLst>
      <p:ext uri="{BB962C8B-B14F-4D97-AF65-F5344CB8AC3E}">
        <p14:creationId xmlns:p14="http://schemas.microsoft.com/office/powerpoint/2010/main" val="112487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96C7CAC-2483-9145-5D7C-AADF606E53E9}"/>
              </a:ext>
            </a:extLst>
          </p:cNvPr>
          <p:cNvSpPr>
            <a:spLocks noGrp="1"/>
          </p:cNvSpPr>
          <p:nvPr>
            <p:ph type="title"/>
          </p:nvPr>
        </p:nvSpPr>
        <p:spPr/>
        <p:txBody>
          <a:bodyPr>
            <a:normAutofit/>
          </a:bodyPr>
          <a:lstStyle/>
          <a:p>
            <a:pPr algn="l">
              <a:buNone/>
            </a:pPr>
            <a:r>
              <a:rPr lang="bg-BG" b="1" i="0" dirty="0">
                <a:effectLst/>
                <a:latin typeface="__Inter_d65c78"/>
              </a:rPr>
              <a:t>Как се ОБУЧАВАТ невронни мрежи?</a:t>
            </a:r>
            <a:endParaRPr lang="bg-BG" b="0" i="0" dirty="0">
              <a:solidFill>
                <a:srgbClr val="374151"/>
              </a:solidFill>
              <a:effectLst/>
              <a:latin typeface="__Inter_d65c78"/>
            </a:endParaRPr>
          </a:p>
        </p:txBody>
      </p:sp>
      <p:sp>
        <p:nvSpPr>
          <p:cNvPr id="3" name="Контейнер за съдържание 2">
            <a:extLst>
              <a:ext uri="{FF2B5EF4-FFF2-40B4-BE49-F238E27FC236}">
                <a16:creationId xmlns:a16="http://schemas.microsoft.com/office/drawing/2014/main" id="{BD615764-B1E8-D8CD-3B4B-5BB935007633}"/>
              </a:ext>
            </a:extLst>
          </p:cNvPr>
          <p:cNvSpPr>
            <a:spLocks noGrp="1"/>
          </p:cNvSpPr>
          <p:nvPr>
            <p:ph idx="1"/>
          </p:nvPr>
        </p:nvSpPr>
        <p:spPr/>
        <p:txBody>
          <a:bodyPr>
            <a:normAutofit fontScale="62500" lnSpcReduction="20000"/>
          </a:bodyPr>
          <a:lstStyle/>
          <a:p>
            <a:pPr>
              <a:buNone/>
            </a:pPr>
            <a:r>
              <a:rPr lang="bg-BG" dirty="0"/>
              <a:t>Обучението на невронна мрежа е процес на обучение на невронна мрежа да изпълнява задача. Невронните мрежи се учат, като първоначално обработват няколко големи набора от етикетирани или немаркирани данни. Използвайки тези примери, те могат да обработват неизвестни входове по-точно.</a:t>
            </a:r>
          </a:p>
          <a:p>
            <a:pPr>
              <a:buNone/>
            </a:pPr>
            <a:endParaRPr lang="bg-BG" dirty="0"/>
          </a:p>
          <a:p>
            <a:pPr>
              <a:buNone/>
            </a:pPr>
            <a:r>
              <a:rPr lang="bg-BG" dirty="0"/>
              <a:t>Учене под наблюдение</a:t>
            </a:r>
          </a:p>
          <a:p>
            <a:pPr>
              <a:buNone/>
            </a:pPr>
            <a:r>
              <a:rPr lang="bg-BG" dirty="0"/>
              <a:t>При контролираното обучение учените по данни дават на изкуствени невронни мрежи етикетирани набори от данни, които предоставят правилния отговор предварително. Например, мрежа за дълбоко обучение, която се обучава в лицево разпознаване, първоначално обработва стотици хиляди изображения на човешки лица, като всяко изображение се описва с различни термини, свързани с етнически произход, държава или емоция.</a:t>
            </a:r>
          </a:p>
          <a:p>
            <a:pPr>
              <a:buNone/>
            </a:pPr>
            <a:endParaRPr lang="bg-BG" dirty="0"/>
          </a:p>
          <a:p>
            <a:pPr>
              <a:buNone/>
            </a:pPr>
            <a:r>
              <a:rPr lang="bg-BG" dirty="0"/>
              <a:t>Невронната мрежа бавно изгражда знания от тези набори от данни, които предоставят правилния отговор предварително. След като мрежата бъде обучена, тя започва да прави предположения за етническия произход или емоцията на ново изображение на човешко лице, което никога не е обработвало преди.</a:t>
            </a:r>
            <a:endParaRPr lang="bg-BG" dirty="0">
              <a:ea typeface="Calibri"/>
            </a:endParaRPr>
          </a:p>
        </p:txBody>
      </p:sp>
    </p:spTree>
    <p:extLst>
      <p:ext uri="{BB962C8B-B14F-4D97-AF65-F5344CB8AC3E}">
        <p14:creationId xmlns:p14="http://schemas.microsoft.com/office/powerpoint/2010/main" val="328014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732C095-1CDD-A327-8C7D-412AEE13DFA3}"/>
              </a:ext>
            </a:extLst>
          </p:cNvPr>
          <p:cNvSpPr>
            <a:spLocks noGrp="1"/>
          </p:cNvSpPr>
          <p:nvPr>
            <p:ph type="title"/>
          </p:nvPr>
        </p:nvSpPr>
        <p:spPr/>
        <p:txBody>
          <a:bodyPr>
            <a:normAutofit/>
          </a:bodyPr>
          <a:lstStyle/>
          <a:p>
            <a:pPr algn="l">
              <a:buNone/>
            </a:pPr>
            <a:r>
              <a:rPr lang="bg-BG" b="1" i="0" dirty="0">
                <a:effectLst/>
                <a:latin typeface="__Inter_d65c78"/>
              </a:rPr>
              <a:t>Какво е дълбоко обучение в контекста на невронните мрежи?</a:t>
            </a:r>
            <a:endParaRPr lang="bg-BG" b="0" i="0" dirty="0">
              <a:solidFill>
                <a:srgbClr val="374151"/>
              </a:solidFill>
              <a:effectLst/>
              <a:latin typeface="__Inter_d65c78"/>
            </a:endParaRPr>
          </a:p>
        </p:txBody>
      </p:sp>
      <p:sp>
        <p:nvSpPr>
          <p:cNvPr id="3" name="Контейнер за съдържание 2">
            <a:extLst>
              <a:ext uri="{FF2B5EF4-FFF2-40B4-BE49-F238E27FC236}">
                <a16:creationId xmlns:a16="http://schemas.microsoft.com/office/drawing/2014/main" id="{348A9ECB-73BE-F0F1-F67A-45ABEE90A20C}"/>
              </a:ext>
            </a:extLst>
          </p:cNvPr>
          <p:cNvSpPr>
            <a:spLocks noGrp="1"/>
          </p:cNvSpPr>
          <p:nvPr>
            <p:ph idx="1"/>
          </p:nvPr>
        </p:nvSpPr>
        <p:spPr/>
        <p:txBody>
          <a:bodyPr>
            <a:normAutofit/>
          </a:bodyPr>
          <a:lstStyle/>
          <a:p>
            <a:pPr algn="l">
              <a:buFont typeface="Arial" panose="020B0604020202020204" pitchFamily="34" charset="0"/>
              <a:buChar char="•"/>
            </a:pPr>
            <a:r>
              <a:rPr lang="bg-BG" b="0" i="0" dirty="0">
                <a:solidFill>
                  <a:srgbClr val="374151"/>
                </a:solidFill>
                <a:effectLst/>
                <a:latin typeface="__Inter_d65c78"/>
              </a:rPr>
              <a:t>Изкуственият интелект е областта на компютърните науки, която изследва методите за даване на способността на машините да изпълняват задачи, които изискват човешки интелект. Машинното обучение е техника за изкуствен интелект, която дава на компютрите достъп до много големи набори от данни и ги учи да се учат от тези данни. Софтуерът за машинно обучение намира модели в съществуващи данни и прилага тези модели към нови данни, за да взема интелигентни решения. Дълбокото обучение е подмножество от машинно обучение, което използва мрежи за дълбоко обучение за обработка на данни.</a:t>
            </a:r>
          </a:p>
        </p:txBody>
      </p:sp>
    </p:spTree>
    <p:extLst>
      <p:ext uri="{BB962C8B-B14F-4D97-AF65-F5344CB8AC3E}">
        <p14:creationId xmlns:p14="http://schemas.microsoft.com/office/powerpoint/2010/main" val="1490606033"/>
      </p:ext>
    </p:extLst>
  </p:cSld>
  <p:clrMapOvr>
    <a:masterClrMapping/>
  </p:clrMapOvr>
</p:sld>
</file>

<file path=ppt/theme/theme1.xml><?xml version="1.0" encoding="utf-8"?>
<a:theme xmlns:a="http://schemas.openxmlformats.org/drawingml/2006/main" name="Галери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192</TotalTime>
  <Words>1522</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__Inter_d65c78</vt:lpstr>
      <vt:lpstr>Arial</vt:lpstr>
      <vt:lpstr>Calibri</vt:lpstr>
      <vt:lpstr>Галерия</vt:lpstr>
      <vt:lpstr>Невронни Мрежи  </vt:lpstr>
      <vt:lpstr>Какво е невронна мрежа?</vt:lpstr>
      <vt:lpstr>Защо невронните мрежи са важни?</vt:lpstr>
      <vt:lpstr>Как работят невронните мрежи? </vt:lpstr>
      <vt:lpstr>Проста архитектура на невронна мрежа</vt:lpstr>
      <vt:lpstr>Архитектура на дълбока невронна мрежа</vt:lpstr>
      <vt:lpstr>Какви са видовете невронни мрежи?</vt:lpstr>
      <vt:lpstr>Как се ОБУЧАВАТ невронни мрежи?</vt:lpstr>
      <vt:lpstr>Какво е дълбоко обучение в контекста на невронните мрежи?</vt:lpstr>
      <vt:lpstr>Машинно обучение срещу дълбоко обучение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Milen Mladenov</cp:lastModifiedBy>
  <cp:revision>34</cp:revision>
  <dcterms:created xsi:type="dcterms:W3CDTF">2025-03-04T21:37:52Z</dcterms:created>
  <dcterms:modified xsi:type="dcterms:W3CDTF">2025-04-16T11:01:17Z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de25a8-ef47-40a7-b7ec-c38f3edc2acf_Enabled">
    <vt:lpwstr>true</vt:lpwstr>
  </property>
  <property fmtid="{D5CDD505-2E9C-101B-9397-08002B2CF9AE}" pid="3" name="MSIP_Label_a8de25a8-ef47-40a7-b7ec-c38f3edc2acf_SetDate">
    <vt:lpwstr>2025-03-19T10:36:13Z</vt:lpwstr>
  </property>
  <property fmtid="{D5CDD505-2E9C-101B-9397-08002B2CF9AE}" pid="4" name="MSIP_Label_a8de25a8-ef47-40a7-b7ec-c38f3edc2acf_Method">
    <vt:lpwstr>Standard</vt:lpwstr>
  </property>
  <property fmtid="{D5CDD505-2E9C-101B-9397-08002B2CF9AE}" pid="5" name="MSIP_Label_a8de25a8-ef47-40a7-b7ec-c38f3edc2acf_Name">
    <vt:lpwstr>a8de25a8-ef47-40a7-b7ec-c38f3edc2acf</vt:lpwstr>
  </property>
  <property fmtid="{D5CDD505-2E9C-101B-9397-08002B2CF9AE}" pid="6" name="MSIP_Label_a8de25a8-ef47-40a7-b7ec-c38f3edc2acf_SiteId">
    <vt:lpwstr>15d1bef2-0a6a-46f9-be4c-023279325e51</vt:lpwstr>
  </property>
  <property fmtid="{D5CDD505-2E9C-101B-9397-08002B2CF9AE}" pid="7" name="MSIP_Label_a8de25a8-ef47-40a7-b7ec-c38f3edc2acf_ActionId">
    <vt:lpwstr>d2169790-6a79-4230-a5ca-b8bc8486b4bd</vt:lpwstr>
  </property>
  <property fmtid="{D5CDD505-2E9C-101B-9397-08002B2CF9AE}" pid="8" name="MSIP_Label_a8de25a8-ef47-40a7-b7ec-c38f3edc2acf_ContentBits">
    <vt:lpwstr>0</vt:lpwstr>
  </property>
  <property fmtid="{D5CDD505-2E9C-101B-9397-08002B2CF9AE}" pid="9" name="MSIP_Label_a8de25a8-ef47-40a7-b7ec-c38f3edc2acf_Tag">
    <vt:lpwstr>50, 3, 0, 1</vt:lpwstr>
  </property>
</Properties>
</file>