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35"/>
    <p:restoredTop sz="94697"/>
  </p:normalViewPr>
  <p:slideViewPr>
    <p:cSldViewPr snapToGrid="0">
      <p:cViewPr varScale="1">
        <p:scale>
          <a:sx n="81" d="100"/>
          <a:sy n="81" d="100"/>
        </p:scale>
        <p:origin x="208"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11/18/23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18606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D24A4-5FEC-4062-8995-EB21925B3B40}" type="datetime1">
              <a:rPr lang="en-US" smtClean="0"/>
              <a:t>11/18/23</a:t>
            </a:fld>
            <a:endParaRPr lang="en-US" sz="1000" dirty="0"/>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6721618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11/18/23</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1632393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11/18/23</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2192197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11/18/23</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5822684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11/18/23</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1734439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11/18/23</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9178128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62538-DC4D-4667-96E5-B3278DDF8B12}" type="datetime1">
              <a:rPr lang="en-US" smtClean="0"/>
              <a:t>11/18/23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95681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80548-5C08-4BE3-B63E-F2BB63B0B00C}" type="datetime1">
              <a:rPr lang="en-US" smtClean="0"/>
              <a:t>11/18/23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665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F49BE-398D-479A-8A7E-5DDBCA61EDCB}" type="datetime1">
              <a:rPr lang="en-US" smtClean="0"/>
              <a:t>11/18/23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4410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11/18/23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62222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1AA87F-28D4-4BF0-B81F-877A89DFD5AC}" type="datetime1">
              <a:rPr lang="en-US" smtClean="0"/>
              <a:t>11/18/23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5404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9F1F3-208B-49A3-B337-9C8ACEB3E0E1}" type="datetime1">
              <a:rPr lang="en-US" smtClean="0"/>
              <a:t>11/18/23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1682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11/18/23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8835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11/18/23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3146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11/18/23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9317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9562EB47-45B4-4EF5-A743-B4885DD2F060}" type="datetime1">
              <a:rPr lang="en-US" smtClean="0"/>
              <a:t>11/18/23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5473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8D24A4-5FEC-4062-8995-EB21925B3B40}" type="datetime1">
              <a:rPr lang="en-US" smtClean="0"/>
              <a:t>11/18/23</a:t>
            </a:fld>
            <a:endParaRPr lang="en-US" sz="1000"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sz="100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15528324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vestopedia.com/terms/d/datamining.asp#:~:text=Data%20mining%20is%20the%20process,increase%20sales%2C%20and%20decrease%20costs." TargetMode="External"/><Relationship Id="rId2" Type="http://schemas.openxmlformats.org/officeDocument/2006/relationships/hyperlink" Target="https://www.tableau.com/learn/articles/what-is-data-mining" TargetMode="External"/><Relationship Id="rId1" Type="http://schemas.openxmlformats.org/officeDocument/2006/relationships/slideLayout" Target="../slideLayouts/slideLayout2.xml"/><Relationship Id="rId4" Type="http://schemas.openxmlformats.org/officeDocument/2006/relationships/hyperlink" Target="https://bootcamp.rutgers.edu/blog/what-is-data-mining/#wha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duperrin.com/english/2017/07/20/being-data-driven-means-being-contex-driven/data-mining-infographic/"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hyperlink" Target="https://loonylabs.org/2020/09/07/dataset-min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hyperlink" Target="https://www.flickr.com/photos/152824664@N07/3021241104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hyperlink" Target="https://www.next-mobility.de/autonomes-fahren-die-vorteile-von-machine-learning-on-the-edge-a-82961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hyperlink" Target="https://www.next-mobility.de/autonomes-fahren-die-vorteile-von-machine-learning-on-the-edge-a-82961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www.pexels.com/photo/blur-bright-business-codes-20758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long shot of a server room&#10;&#10;Description automatically generated">
            <a:extLst>
              <a:ext uri="{FF2B5EF4-FFF2-40B4-BE49-F238E27FC236}">
                <a16:creationId xmlns:a16="http://schemas.microsoft.com/office/drawing/2014/main" id="{0658582F-9180-41B1-0B05-CAC225BE47D9}"/>
              </a:ext>
            </a:extLst>
          </p:cNvPr>
          <p:cNvPicPr>
            <a:picLocks noChangeAspect="1"/>
          </p:cNvPicPr>
          <p:nvPr/>
        </p:nvPicPr>
        <p:blipFill rotWithShape="1">
          <a:blip r:embed="rId2">
            <a:alphaModFix amt="40000"/>
          </a:blip>
          <a:srcRect r="25"/>
          <a:stretch/>
        </p:blipFill>
        <p:spPr>
          <a:xfrm>
            <a:off x="1525" y="10"/>
            <a:ext cx="12188951" cy="6857990"/>
          </a:xfrm>
          <a:prstGeom prst="rect">
            <a:avLst/>
          </a:prstGeom>
        </p:spPr>
      </p:pic>
      <p:sp>
        <p:nvSpPr>
          <p:cNvPr id="2" name="Title 1">
            <a:extLst>
              <a:ext uri="{FF2B5EF4-FFF2-40B4-BE49-F238E27FC236}">
                <a16:creationId xmlns:a16="http://schemas.microsoft.com/office/drawing/2014/main" id="{DB1D45C8-1BBB-CFC1-494C-6FD3A260F9DD}"/>
              </a:ext>
            </a:extLst>
          </p:cNvPr>
          <p:cNvSpPr>
            <a:spLocks noGrp="1"/>
          </p:cNvSpPr>
          <p:nvPr>
            <p:ph type="ctrTitle"/>
          </p:nvPr>
        </p:nvSpPr>
        <p:spPr>
          <a:xfrm>
            <a:off x="2562606" y="1122363"/>
            <a:ext cx="7063739" cy="2387600"/>
          </a:xfrm>
        </p:spPr>
        <p:txBody>
          <a:bodyPr>
            <a:normAutofit fontScale="90000"/>
          </a:bodyPr>
          <a:lstStyle/>
          <a:p>
            <a:r>
              <a:rPr lang="en-US" sz="8000" dirty="0">
                <a:solidFill>
                  <a:srgbClr val="FFFFFF"/>
                </a:solidFill>
                <a:latin typeface="Krungthep" panose="02000400000000000000" pitchFamily="2" charset="-34"/>
                <a:ea typeface="Krungthep" panose="02000400000000000000" pitchFamily="2" charset="-34"/>
                <a:cs typeface="Krungthep" panose="02000400000000000000" pitchFamily="2" charset="-34"/>
              </a:rPr>
              <a:t>Data Mining</a:t>
            </a:r>
          </a:p>
        </p:txBody>
      </p:sp>
      <p:sp>
        <p:nvSpPr>
          <p:cNvPr id="3" name="Subtitle 2">
            <a:extLst>
              <a:ext uri="{FF2B5EF4-FFF2-40B4-BE49-F238E27FC236}">
                <a16:creationId xmlns:a16="http://schemas.microsoft.com/office/drawing/2014/main" id="{C33351E4-B6CA-A9E6-4868-630B602F316E}"/>
              </a:ext>
            </a:extLst>
          </p:cNvPr>
          <p:cNvSpPr>
            <a:spLocks noGrp="1"/>
          </p:cNvSpPr>
          <p:nvPr>
            <p:ph type="subTitle" idx="1"/>
          </p:nvPr>
        </p:nvSpPr>
        <p:spPr>
          <a:xfrm>
            <a:off x="2562606" y="3602038"/>
            <a:ext cx="7063739" cy="1655762"/>
          </a:xfrm>
        </p:spPr>
        <p:txBody>
          <a:bodyPr>
            <a:normAutofit fontScale="92500" lnSpcReduction="20000"/>
          </a:bodyPr>
          <a:lstStyle/>
          <a:p>
            <a:r>
              <a:rPr lang="en-US" dirty="0">
                <a:solidFill>
                  <a:srgbClr val="FFFFFF"/>
                </a:solidFill>
                <a:latin typeface="Krungthep" panose="02000400000000000000" pitchFamily="2" charset="-34"/>
                <a:ea typeface="Krungthep" panose="02000400000000000000" pitchFamily="2" charset="-34"/>
                <a:cs typeface="Krungthep" panose="02000400000000000000" pitchFamily="2" charset="-34"/>
              </a:rPr>
              <a:t>By: Miles A. Peña</a:t>
            </a:r>
          </a:p>
          <a:p>
            <a:pPr indent="-228600">
              <a:spcBef>
                <a:spcPts val="0"/>
              </a:spcBef>
            </a:pPr>
            <a:r>
              <a:rPr lang="en-US" dirty="0">
                <a:solidFill>
                  <a:schemeClr val="tx1"/>
                </a:solidFill>
                <a:latin typeface="Krungthep" panose="02000400000000000000" pitchFamily="2" charset="-34"/>
                <a:ea typeface="Krungthep" panose="02000400000000000000" pitchFamily="2" charset="-34"/>
                <a:cs typeface="Krungthep" panose="02000400000000000000" pitchFamily="2" charset="-34"/>
              </a:rPr>
              <a:t>Bellevue University</a:t>
            </a:r>
          </a:p>
          <a:p>
            <a:pPr indent="-228600">
              <a:spcBef>
                <a:spcPts val="0"/>
              </a:spcBef>
            </a:pPr>
            <a:r>
              <a:rPr lang="en-US" dirty="0">
                <a:solidFill>
                  <a:schemeClr val="tx1"/>
                </a:solidFill>
                <a:latin typeface="Krungthep" panose="02000400000000000000" pitchFamily="2" charset="-34"/>
                <a:ea typeface="Krungthep" panose="02000400000000000000" pitchFamily="2" charset="-34"/>
                <a:cs typeface="Krungthep" panose="02000400000000000000" pitchFamily="2" charset="-34"/>
              </a:rPr>
              <a:t>DSC 500 Introduction to Data Science</a:t>
            </a:r>
          </a:p>
          <a:p>
            <a:pPr indent="-228600">
              <a:spcBef>
                <a:spcPts val="0"/>
              </a:spcBef>
            </a:pPr>
            <a:r>
              <a:rPr lang="en-US" dirty="0">
                <a:solidFill>
                  <a:schemeClr val="tx1"/>
                </a:solidFill>
                <a:latin typeface="Krungthep" panose="02000400000000000000" pitchFamily="2" charset="-34"/>
                <a:ea typeface="Krungthep" panose="02000400000000000000" pitchFamily="2" charset="-34"/>
                <a:cs typeface="Krungthep" panose="02000400000000000000" pitchFamily="2" charset="-34"/>
              </a:rPr>
              <a:t>Matthew Metzger</a:t>
            </a:r>
          </a:p>
          <a:p>
            <a:pPr indent="-228600">
              <a:spcBef>
                <a:spcPts val="0"/>
              </a:spcBef>
            </a:pPr>
            <a:r>
              <a:rPr lang="en-US" dirty="0">
                <a:solidFill>
                  <a:schemeClr val="tx1"/>
                </a:solidFill>
                <a:latin typeface="Krungthep" panose="02000400000000000000" pitchFamily="2" charset="-34"/>
                <a:ea typeface="Krungthep" panose="02000400000000000000" pitchFamily="2" charset="-34"/>
                <a:cs typeface="Krungthep" panose="02000400000000000000" pitchFamily="2" charset="-34"/>
              </a:rPr>
              <a:t>November 16, 2023</a:t>
            </a:r>
          </a:p>
          <a:p>
            <a:endParaRPr lang="en-US" dirty="0">
              <a:solidFill>
                <a:srgbClr val="FFFFFF"/>
              </a:solidFill>
            </a:endParaRPr>
          </a:p>
        </p:txBody>
      </p:sp>
    </p:spTree>
    <p:extLst>
      <p:ext uri="{BB962C8B-B14F-4D97-AF65-F5344CB8AC3E}">
        <p14:creationId xmlns:p14="http://schemas.microsoft.com/office/powerpoint/2010/main" val="3364722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419A-0DD0-70D5-BBA9-E65F44673C51}"/>
              </a:ext>
            </a:extLst>
          </p:cNvPr>
          <p:cNvSpPr>
            <a:spLocks noGrp="1"/>
          </p:cNvSpPr>
          <p:nvPr>
            <p:ph type="title"/>
          </p:nvPr>
        </p:nvSpPr>
        <p:spPr>
          <a:xfrm>
            <a:off x="395177" y="436179"/>
            <a:ext cx="9905998" cy="1905000"/>
          </a:xfrm>
        </p:spPr>
        <p:txBody>
          <a:bodyPr>
            <a:normAutofit/>
          </a:bodyPr>
          <a:lstStyle/>
          <a:p>
            <a:r>
              <a:rPr lang="en-US" sz="5400" dirty="0">
                <a:latin typeface="Krungthep" panose="02000400000000000000" pitchFamily="2" charset="-34"/>
                <a:ea typeface="Krungthep" panose="02000400000000000000" pitchFamily="2" charset="-34"/>
                <a:cs typeface="Krungthep" panose="02000400000000000000" pitchFamily="2" charset="-34"/>
              </a:rPr>
              <a:t>References</a:t>
            </a:r>
          </a:p>
        </p:txBody>
      </p:sp>
      <p:sp>
        <p:nvSpPr>
          <p:cNvPr id="3" name="Content Placeholder 2">
            <a:extLst>
              <a:ext uri="{FF2B5EF4-FFF2-40B4-BE49-F238E27FC236}">
                <a16:creationId xmlns:a16="http://schemas.microsoft.com/office/drawing/2014/main" id="{0D3A5114-C467-9AC6-5E48-F6479D241405}"/>
              </a:ext>
            </a:extLst>
          </p:cNvPr>
          <p:cNvSpPr>
            <a:spLocks noGrp="1"/>
          </p:cNvSpPr>
          <p:nvPr>
            <p:ph idx="1"/>
          </p:nvPr>
        </p:nvSpPr>
        <p:spPr>
          <a:xfrm>
            <a:off x="395177" y="2096814"/>
            <a:ext cx="11398469" cy="3804745"/>
          </a:xfrm>
        </p:spPr>
        <p:txBody>
          <a:bodyPr>
            <a:normAutofit/>
          </a:bodyPr>
          <a:lstStyle/>
          <a:p>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How Data Mining Works: A Guide. (n.d.). </a:t>
            </a:r>
            <a:r>
              <a:rPr lang="en-US" b="0" i="1"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Tableau</a:t>
            </a:r>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 </a:t>
            </a:r>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hlinkClick r:id="rId2">
                  <a:extLst>
                    <a:ext uri="{A12FA001-AC4F-418D-AE19-62706E023703}">
                      <ahyp:hlinkClr xmlns:ahyp="http://schemas.microsoft.com/office/drawing/2018/hyperlinkcolor" val="tx"/>
                    </a:ext>
                  </a:extLst>
                </a:hlinkClick>
              </a:rPr>
              <a:t>https://www.tableau.com/learn/articles/what-is-data-mining</a:t>
            </a:r>
            <a:endPar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endParaRPr>
          </a:p>
          <a:p>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Twin, A. (2023, April 15). What Is Data Mining? How It Works, Benefits, Techniques, and Examples. </a:t>
            </a:r>
            <a:r>
              <a:rPr lang="en-US" b="0" i="1"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Investopedia</a:t>
            </a:r>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 </a:t>
            </a:r>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hlinkClick r:id="rId3">
                  <a:extLst>
                    <a:ext uri="{A12FA001-AC4F-418D-AE19-62706E023703}">
                      <ahyp:hlinkClr xmlns:ahyp="http://schemas.microsoft.com/office/drawing/2018/hyperlinkcolor" val="tx"/>
                    </a:ext>
                  </a:extLst>
                </a:hlinkClick>
              </a:rPr>
              <a:t>https://www.investopedia.com/terms/d/datamining.asp#:~:text=Data%20mining%20is%20the%20process,increase%20sales%2C%20and%20decrease%20costs.</a:t>
            </a:r>
            <a:endPar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endParaRPr>
          </a:p>
          <a:p>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What Is Data Mining? A Beginner’s Guide (2022). (2022). </a:t>
            </a:r>
            <a:r>
              <a:rPr lang="en-US" b="0" i="1"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Rutgers Bootcamps</a:t>
            </a:r>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 </a:t>
            </a:r>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hlinkClick r:id="rId4">
                  <a:extLst>
                    <a:ext uri="{A12FA001-AC4F-418D-AE19-62706E023703}">
                      <ahyp:hlinkClr xmlns:ahyp="http://schemas.microsoft.com/office/drawing/2018/hyperlinkcolor" val="tx"/>
                    </a:ext>
                  </a:extLst>
                </a:hlinkClick>
              </a:rPr>
              <a:t>https://bootcamp.rutgers.edu/blog/what-is-data-mining/#what</a:t>
            </a:r>
            <a:endPar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endParaRPr>
          </a:p>
          <a:p>
            <a:endParaRPr lang="en-US" dirty="0">
              <a:solidFill>
                <a:schemeClr val="tx1"/>
              </a:solidFill>
              <a:latin typeface="Krungthep" panose="02000400000000000000" pitchFamily="2" charset="-34"/>
              <a:ea typeface="Krungthep" panose="02000400000000000000" pitchFamily="2" charset="-34"/>
              <a:cs typeface="Krungthep" panose="02000400000000000000" pitchFamily="2" charset="-34"/>
            </a:endParaRPr>
          </a:p>
        </p:txBody>
      </p:sp>
    </p:spTree>
    <p:extLst>
      <p:ext uri="{BB962C8B-B14F-4D97-AF65-F5344CB8AC3E}">
        <p14:creationId xmlns:p14="http://schemas.microsoft.com/office/powerpoint/2010/main" val="345280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6D6537-AA69-EA66-E35D-AC81A1B416F3}"/>
              </a:ext>
            </a:extLst>
          </p:cNvPr>
          <p:cNvSpPr>
            <a:spLocks noGrp="1"/>
          </p:cNvSpPr>
          <p:nvPr>
            <p:ph type="title"/>
          </p:nvPr>
        </p:nvSpPr>
        <p:spPr>
          <a:xfrm>
            <a:off x="577215" y="681038"/>
            <a:ext cx="4606280" cy="942253"/>
          </a:xfrm>
        </p:spPr>
        <p:txBody>
          <a:bodyPr vert="horz" lIns="91440" tIns="45720" rIns="91440" bIns="45720" rtlCol="0" anchor="b">
            <a:normAutofit/>
          </a:bodyPr>
          <a:lstStyle/>
          <a:p>
            <a:r>
              <a:rPr lang="en-US" sz="4400" kern="1200" dirty="0">
                <a:latin typeface="Krungthep" panose="02000400000000000000" pitchFamily="2" charset="-34"/>
                <a:ea typeface="Krungthep" panose="02000400000000000000" pitchFamily="2" charset="-34"/>
                <a:cs typeface="Krungthep" panose="02000400000000000000" pitchFamily="2" charset="-34"/>
              </a:rPr>
              <a:t>What is it?</a:t>
            </a:r>
          </a:p>
        </p:txBody>
      </p:sp>
      <p:sp>
        <p:nvSpPr>
          <p:cNvPr id="5" name="Content Placeholder 4">
            <a:extLst>
              <a:ext uri="{FF2B5EF4-FFF2-40B4-BE49-F238E27FC236}">
                <a16:creationId xmlns:a16="http://schemas.microsoft.com/office/drawing/2014/main" id="{D344907E-B67F-8646-AF41-41793BAF822C}"/>
              </a:ext>
            </a:extLst>
          </p:cNvPr>
          <p:cNvSpPr>
            <a:spLocks noGrp="1"/>
          </p:cNvSpPr>
          <p:nvPr>
            <p:ph sz="half" idx="1"/>
          </p:nvPr>
        </p:nvSpPr>
        <p:spPr>
          <a:xfrm>
            <a:off x="981592" y="2000249"/>
            <a:ext cx="4606280" cy="3200402"/>
          </a:xfrm>
        </p:spPr>
        <p:txBody>
          <a:bodyPr vert="horz" lIns="91440" tIns="45720" rIns="91440" bIns="45720" rtlCol="0" anchor="t">
            <a:normAutofit lnSpcReduction="10000"/>
          </a:bodyPr>
          <a:lstStyle/>
          <a:p>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Data mining is the process of using computers and automation to search and analyze large sets of dat</a:t>
            </a:r>
            <a:r>
              <a:rPr lang="en-US"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a to extract useful information.</a:t>
            </a:r>
          </a:p>
          <a:p>
            <a:r>
              <a:rPr lang="en-US"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It searches </a:t>
            </a:r>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for patterns and trends, which are then used to assist with business decisions, insights, and predictions. </a:t>
            </a:r>
          </a:p>
          <a:p>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Data mining uses data to evaluate future probabilities and develop actionable analyses.</a:t>
            </a:r>
            <a:endParaRPr lang="en-US" sz="1800" dirty="0">
              <a:solidFill>
                <a:schemeClr val="tx1"/>
              </a:solidFill>
              <a:latin typeface="Krungthep" panose="02000400000000000000" pitchFamily="2" charset="-34"/>
              <a:ea typeface="Krungthep" panose="02000400000000000000" pitchFamily="2" charset="-34"/>
              <a:cs typeface="Krungthep" panose="02000400000000000000" pitchFamily="2" charset="-34"/>
            </a:endParaRPr>
          </a:p>
        </p:txBody>
      </p:sp>
      <p:pic>
        <p:nvPicPr>
          <p:cNvPr id="8" name="Content Placeholder 7" descr="A yellow person holding a stick&#10;&#10;Description automatically generated">
            <a:extLst>
              <a:ext uri="{FF2B5EF4-FFF2-40B4-BE49-F238E27FC236}">
                <a16:creationId xmlns:a16="http://schemas.microsoft.com/office/drawing/2014/main" id="{890CB2EF-612D-B219-DEA6-F0CFC8C484D2}"/>
              </a:ext>
            </a:extLst>
          </p:cNvPr>
          <p:cNvPicPr>
            <a:picLocks noGrp="1" noChangeAspect="1"/>
          </p:cNvPicPr>
          <p:nvPr>
            <p:ph sz="half" idx="2"/>
          </p:nvPr>
        </p:nvPicPr>
        <p:blipFill rotWithShape="1">
          <a:blip r:embed="rId2">
            <a:extLst>
              <a:ext uri="{837473B0-CC2E-450A-ABE3-18F120FF3D39}">
                <a1611:picAttrSrcUrl xmlns:a1611="http://schemas.microsoft.com/office/drawing/2016/11/main" r:id="rId3"/>
              </a:ext>
            </a:extLst>
          </a:blip>
          <a:srcRect l="8592" r="23657" b="-1"/>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
        <p:nvSpPr>
          <p:cNvPr id="9" name="TextBox 8">
            <a:extLst>
              <a:ext uri="{FF2B5EF4-FFF2-40B4-BE49-F238E27FC236}">
                <a16:creationId xmlns:a16="http://schemas.microsoft.com/office/drawing/2014/main" id="{186B1499-8B54-A4CE-1056-CAE794FAB50B}"/>
              </a:ext>
            </a:extLst>
          </p:cNvPr>
          <p:cNvSpPr txBox="1"/>
          <p:nvPr/>
        </p:nvSpPr>
        <p:spPr>
          <a:xfrm>
            <a:off x="12007270" y="6657945"/>
            <a:ext cx="184730" cy="200055"/>
          </a:xfrm>
          <a:prstGeom prst="rect">
            <a:avLst/>
          </a:prstGeom>
          <a:solidFill>
            <a:srgbClr val="000000"/>
          </a:solidFill>
        </p:spPr>
        <p:txBody>
          <a:bodyPr wrap="none" rtlCol="0">
            <a:spAutoFit/>
          </a:bodyPr>
          <a:lstStyle/>
          <a:p>
            <a:pPr algn="r">
              <a:spcAft>
                <a:spcPts val="600"/>
              </a:spcAft>
            </a:pPr>
            <a:endParaRPr lang="en-US" sz="700" dirty="0">
              <a:solidFill>
                <a:srgbClr val="FFFFFF"/>
              </a:solidFill>
            </a:endParaRPr>
          </a:p>
        </p:txBody>
      </p:sp>
    </p:spTree>
    <p:extLst>
      <p:ext uri="{BB962C8B-B14F-4D97-AF65-F5344CB8AC3E}">
        <p14:creationId xmlns:p14="http://schemas.microsoft.com/office/powerpoint/2010/main" val="253821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D830-A29D-542C-9841-88C833822DE3}"/>
              </a:ext>
            </a:extLst>
          </p:cNvPr>
          <p:cNvSpPr>
            <a:spLocks noGrp="1"/>
          </p:cNvSpPr>
          <p:nvPr>
            <p:ph type="title"/>
          </p:nvPr>
        </p:nvSpPr>
        <p:spPr>
          <a:xfrm>
            <a:off x="6420465" y="285751"/>
            <a:ext cx="5122606" cy="1905000"/>
          </a:xfrm>
        </p:spPr>
        <p:txBody>
          <a:bodyPr vert="horz" lIns="91440" tIns="45720" rIns="91440" bIns="45720" rtlCol="0" anchor="ctr">
            <a:normAutofit/>
          </a:bodyPr>
          <a:lstStyle/>
          <a:p>
            <a:pPr algn="r"/>
            <a:r>
              <a:rPr lang="en-US" dirty="0">
                <a:solidFill>
                  <a:schemeClr val="tx1"/>
                </a:solidFill>
                <a:latin typeface="Krungthep" panose="02000400000000000000" pitchFamily="2" charset="-34"/>
                <a:ea typeface="Krungthep" panose="02000400000000000000" pitchFamily="2" charset="-34"/>
                <a:cs typeface="Krungthep" panose="02000400000000000000" pitchFamily="2" charset="-34"/>
              </a:rPr>
              <a:t>History of data mining</a:t>
            </a:r>
          </a:p>
        </p:txBody>
      </p:sp>
      <p:sp>
        <p:nvSpPr>
          <p:cNvPr id="4" name="Content Placeholder 3">
            <a:extLst>
              <a:ext uri="{FF2B5EF4-FFF2-40B4-BE49-F238E27FC236}">
                <a16:creationId xmlns:a16="http://schemas.microsoft.com/office/drawing/2014/main" id="{95953946-E34A-7FD1-B632-44C95A759815}"/>
              </a:ext>
            </a:extLst>
          </p:cNvPr>
          <p:cNvSpPr>
            <a:spLocks noGrp="1"/>
          </p:cNvSpPr>
          <p:nvPr>
            <p:ph sz="half" idx="2"/>
          </p:nvPr>
        </p:nvSpPr>
        <p:spPr>
          <a:xfrm>
            <a:off x="6420465" y="2295523"/>
            <a:ext cx="5122606" cy="3905251"/>
          </a:xfrm>
        </p:spPr>
        <p:txBody>
          <a:bodyPr vert="horz" lIns="91440" tIns="45720" rIns="91440" bIns="45720" rtlCol="0" anchor="t">
            <a:normAutofit/>
          </a:bodyPr>
          <a:lstStyle/>
          <a:p>
            <a:r>
              <a:rPr lang="en-US" dirty="0">
                <a:solidFill>
                  <a:schemeClr val="tx1"/>
                </a:solidFill>
                <a:latin typeface="Krungthep" panose="02000400000000000000" pitchFamily="2" charset="-34"/>
                <a:ea typeface="Krungthep" panose="02000400000000000000" pitchFamily="2" charset="-34"/>
                <a:cs typeface="Krungthep" panose="02000400000000000000" pitchFamily="2" charset="-34"/>
              </a:rPr>
              <a:t>The concept of data mining existed before computers did!</a:t>
            </a:r>
          </a:p>
          <a:p>
            <a:r>
              <a:rPr lang="en-US" dirty="0">
                <a:solidFill>
                  <a:schemeClr val="tx1"/>
                </a:solidFill>
                <a:latin typeface="Krungthep" panose="02000400000000000000" pitchFamily="2" charset="-34"/>
                <a:ea typeface="Krungthep" panose="02000400000000000000" pitchFamily="2" charset="-34"/>
                <a:cs typeface="Krungthep" panose="02000400000000000000" pitchFamily="2" charset="-34"/>
              </a:rPr>
              <a:t>Bayes’ Theorem in 1763 and the discovery of regression analysis in 1803 paved the way for the statistical beginnings of data mining. </a:t>
            </a:r>
          </a:p>
          <a:p>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the growth of computer processors, data storage, and technology exploded during the 1990s and 2000s allowed data mining to become more powerful and prolific. </a:t>
            </a:r>
          </a:p>
          <a:p>
            <a:r>
              <a:rPr lang="en-US"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Today, data mining plays a crucial role in countless of industries.</a:t>
            </a:r>
            <a:endPar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endParaRPr>
          </a:p>
          <a:p>
            <a:endParaRPr lang="en-US" dirty="0">
              <a:solidFill>
                <a:schemeClr val="tx1"/>
              </a:solidFill>
              <a:latin typeface="Krungthep" panose="02000400000000000000" pitchFamily="2" charset="-34"/>
              <a:ea typeface="Krungthep" panose="02000400000000000000" pitchFamily="2" charset="-34"/>
              <a:cs typeface="Krungthep" panose="02000400000000000000" pitchFamily="2" charset="-34"/>
            </a:endParaRPr>
          </a:p>
        </p:txBody>
      </p:sp>
      <p:pic>
        <p:nvPicPr>
          <p:cNvPr id="6" name="Content Placeholder 5" descr="A yellow excavator with a binary code&#10;&#10;Description automatically generated">
            <a:extLst>
              <a:ext uri="{FF2B5EF4-FFF2-40B4-BE49-F238E27FC236}">
                <a16:creationId xmlns:a16="http://schemas.microsoft.com/office/drawing/2014/main" id="{9D9742DE-C158-8829-205B-46F622184BBF}"/>
              </a:ext>
            </a:extLst>
          </p:cNvPr>
          <p:cNvPicPr>
            <a:picLocks noGrp="1" noChangeAspect="1"/>
          </p:cNvPicPr>
          <p:nvPr>
            <p:ph sz="half" idx="1"/>
          </p:nvPr>
        </p:nvPicPr>
        <p:blipFill>
          <a:blip r:embed="rId3">
            <a:extLst>
              <a:ext uri="{837473B0-CC2E-450A-ABE3-18F120FF3D39}">
                <a1611:picAttrSrcUrl xmlns:a1611="http://schemas.microsoft.com/office/drawing/2016/11/main" r:id="rId4"/>
              </a:ext>
            </a:extLst>
          </a:blip>
          <a:stretch>
            <a:fillRect/>
          </a:stretch>
        </p:blipFill>
        <p:spPr>
          <a:xfrm>
            <a:off x="643192" y="1381354"/>
            <a:ext cx="5451627" cy="414790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33408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6748-D5F5-D89E-DA2C-DDD21171FD35}"/>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dirty="0">
                <a:latin typeface="Krungthep" panose="02000400000000000000" pitchFamily="2" charset="-34"/>
                <a:ea typeface="Krungthep" panose="02000400000000000000" pitchFamily="2" charset="-34"/>
                <a:cs typeface="Krungthep" panose="02000400000000000000" pitchFamily="2" charset="-34"/>
              </a:rPr>
              <a:t>Data mining vs. machine learning</a:t>
            </a:r>
          </a:p>
        </p:txBody>
      </p:sp>
      <p:sp>
        <p:nvSpPr>
          <p:cNvPr id="3" name="Content Placeholder 2">
            <a:extLst>
              <a:ext uri="{FF2B5EF4-FFF2-40B4-BE49-F238E27FC236}">
                <a16:creationId xmlns:a16="http://schemas.microsoft.com/office/drawing/2014/main" id="{E2B3162F-93C1-3AEF-249B-7F7EB17E8B82}"/>
              </a:ext>
            </a:extLst>
          </p:cNvPr>
          <p:cNvSpPr>
            <a:spLocks noGrp="1"/>
          </p:cNvSpPr>
          <p:nvPr>
            <p:ph sz="half" idx="1"/>
          </p:nvPr>
        </p:nvSpPr>
        <p:spPr>
          <a:xfrm>
            <a:off x="529200" y="2552700"/>
            <a:ext cx="3871658" cy="3581401"/>
          </a:xfrm>
        </p:spPr>
        <p:txBody>
          <a:bodyPr vert="horz" lIns="91440" tIns="45720" rIns="91440" bIns="45720" rtlCol="0" anchor="ctr">
            <a:normAutofit/>
          </a:bodyPr>
          <a:lstStyle/>
          <a:p>
            <a:r>
              <a:rPr lang="en-US" dirty="0">
                <a:latin typeface="Krungthep" panose="02000400000000000000" pitchFamily="2" charset="-34"/>
                <a:ea typeface="Krungthep" panose="02000400000000000000" pitchFamily="2" charset="-34"/>
                <a:cs typeface="Krungthep" panose="02000400000000000000" pitchFamily="2" charset="-34"/>
              </a:rPr>
              <a:t>Data mining and machine learning are in fact different though they are often perceived to be synonymous. </a:t>
            </a:r>
          </a:p>
          <a:p>
            <a:r>
              <a:rPr lang="en-US" dirty="0">
                <a:latin typeface="Krungthep" panose="02000400000000000000" pitchFamily="2" charset="-34"/>
                <a:ea typeface="Krungthep" panose="02000400000000000000" pitchFamily="2" charset="-34"/>
                <a:cs typeface="Krungthep" panose="02000400000000000000" pitchFamily="2" charset="-34"/>
              </a:rPr>
              <a:t>Machine learning differs in that it is the process of teaching a computer to learn as humans do while again, data mining is the process of finding patterns in the data</a:t>
            </a:r>
            <a:r>
              <a:rPr lang="en-US" dirty="0"/>
              <a:t>.</a:t>
            </a:r>
          </a:p>
        </p:txBody>
      </p:sp>
      <p:pic>
        <p:nvPicPr>
          <p:cNvPr id="9" name="Content Placeholder 8">
            <a:extLst>
              <a:ext uri="{FF2B5EF4-FFF2-40B4-BE49-F238E27FC236}">
                <a16:creationId xmlns:a16="http://schemas.microsoft.com/office/drawing/2014/main" id="{C46C9726-BA31-2A08-FB8F-D9115A0D70BE}"/>
              </a:ext>
            </a:extLst>
          </p:cNvPr>
          <p:cNvPicPr>
            <a:picLocks noGrp="1" noChangeAspect="1"/>
          </p:cNvPicPr>
          <p:nvPr>
            <p:ph sz="half" idx="2"/>
          </p:nvPr>
        </p:nvPicPr>
        <p:blipFill rotWithShape="1">
          <a:blip r:embed="rId3">
            <a:extLst>
              <a:ext uri="{837473B0-CC2E-450A-ABE3-18F120FF3D39}">
                <a1611:picAttrSrcUrl xmlns:a1611="http://schemas.microsoft.com/office/drawing/2016/11/main" r:id="rId4"/>
              </a:ext>
            </a:extLst>
          </a:blip>
          <a:srcRect t="5161" r="2" b="2"/>
          <a:stretch/>
        </p:blipFill>
        <p:spPr>
          <a:xfrm>
            <a:off x="4630994" y="645106"/>
            <a:ext cx="6916633"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02733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BE4F-9337-0FA3-EC1C-7407ACDBF449}"/>
              </a:ext>
            </a:extLst>
          </p:cNvPr>
          <p:cNvSpPr>
            <a:spLocks noGrp="1"/>
          </p:cNvSpPr>
          <p:nvPr>
            <p:ph type="title"/>
          </p:nvPr>
        </p:nvSpPr>
        <p:spPr>
          <a:xfrm>
            <a:off x="6420465" y="609600"/>
            <a:ext cx="5122606" cy="1905000"/>
          </a:xfrm>
        </p:spPr>
        <p:txBody>
          <a:bodyPr vert="horz" lIns="91440" tIns="45720" rIns="91440" bIns="45720" rtlCol="0" anchor="ctr">
            <a:normAutofit/>
          </a:bodyPr>
          <a:lstStyle/>
          <a:p>
            <a:r>
              <a:rPr lang="en-US" dirty="0">
                <a:latin typeface="Krungthep" panose="02000400000000000000" pitchFamily="2" charset="-34"/>
                <a:ea typeface="Krungthep" panose="02000400000000000000" pitchFamily="2" charset="-34"/>
                <a:cs typeface="Krungthep" panose="02000400000000000000" pitchFamily="2" charset="-34"/>
              </a:rPr>
              <a:t>How does data mining work?</a:t>
            </a:r>
          </a:p>
        </p:txBody>
      </p:sp>
      <p:sp>
        <p:nvSpPr>
          <p:cNvPr id="4" name="Content Placeholder 3">
            <a:extLst>
              <a:ext uri="{FF2B5EF4-FFF2-40B4-BE49-F238E27FC236}">
                <a16:creationId xmlns:a16="http://schemas.microsoft.com/office/drawing/2014/main" id="{93B46623-020F-21AC-3AD5-C353182A5EF6}"/>
              </a:ext>
            </a:extLst>
          </p:cNvPr>
          <p:cNvSpPr>
            <a:spLocks noGrp="1"/>
          </p:cNvSpPr>
          <p:nvPr>
            <p:ph sz="half" idx="2"/>
          </p:nvPr>
        </p:nvSpPr>
        <p:spPr>
          <a:xfrm>
            <a:off x="6420465" y="2666999"/>
            <a:ext cx="5122606" cy="3216276"/>
          </a:xfrm>
        </p:spPr>
        <p:txBody>
          <a:bodyPr vert="horz" lIns="91440" tIns="45720" rIns="91440" bIns="45720" rtlCol="0" anchor="t">
            <a:normAutofit/>
          </a:bodyPr>
          <a:lstStyle/>
          <a:p>
            <a:r>
              <a:rPr lang="en-US" b="0" i="0" dirty="0">
                <a:solidFill>
                  <a:schemeClr val="tx1"/>
                </a:solidFill>
                <a:latin typeface="Krungthep" panose="02000400000000000000" pitchFamily="2" charset="-34"/>
                <a:ea typeface="Krungthep" panose="02000400000000000000" pitchFamily="2" charset="-34"/>
                <a:cs typeface="Krungthep" panose="02000400000000000000" pitchFamily="2" charset="-34"/>
              </a:rPr>
              <a:t>Data mining follows a fairly structured, six-step method known as the Cross-Industry Standard Process for Data Mining (CRISP-DM).</a:t>
            </a:r>
          </a:p>
          <a:p>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This process encourages working in stages and repeating steps if necessary. </a:t>
            </a:r>
          </a:p>
          <a:p>
            <a:r>
              <a:rPr lang="en-US"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R</a:t>
            </a:r>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epeating steps is often essential to account for changing data or to introduce different variables.</a:t>
            </a:r>
            <a:endParaRPr lang="en-US" dirty="0">
              <a:solidFill>
                <a:schemeClr val="tx1"/>
              </a:solidFill>
              <a:latin typeface="Krungthep" panose="02000400000000000000" pitchFamily="2" charset="-34"/>
              <a:ea typeface="Krungthep" panose="02000400000000000000" pitchFamily="2" charset="-34"/>
              <a:cs typeface="Krungthep" panose="02000400000000000000" pitchFamily="2" charset="-34"/>
            </a:endParaRPr>
          </a:p>
        </p:txBody>
      </p:sp>
      <p:pic>
        <p:nvPicPr>
          <p:cNvPr id="1026" name="Picture 2" descr="The Data Science Process (CRISP-DM) - Michael Fuchs Python">
            <a:extLst>
              <a:ext uri="{FF2B5EF4-FFF2-40B4-BE49-F238E27FC236}">
                <a16:creationId xmlns:a16="http://schemas.microsoft.com/office/drawing/2014/main" id="{2DB21C3B-58E7-197C-324D-608D423057D8}"/>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749625" y="645106"/>
            <a:ext cx="5238761" cy="524774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98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6" name="Content Placeholder 5" descr="A blue circuit board with a brain and numbers&#10;&#10;Description automatically generated">
            <a:extLst>
              <a:ext uri="{FF2B5EF4-FFF2-40B4-BE49-F238E27FC236}">
                <a16:creationId xmlns:a16="http://schemas.microsoft.com/office/drawing/2014/main" id="{08D1AFF0-84F9-C720-94DF-3D7D1791A806}"/>
              </a:ext>
            </a:extLst>
          </p:cNvPr>
          <p:cNvPicPr>
            <a:picLocks noGrp="1" noChangeAspect="1"/>
          </p:cNvPicPr>
          <p:nvPr>
            <p:ph sz="half" idx="2"/>
          </p:nvPr>
        </p:nvPicPr>
        <p:blipFill rotWithShape="1">
          <a:blip r:embed="rId3">
            <a:alphaModFix amt="15000"/>
            <a:extLst>
              <a:ext uri="{837473B0-CC2E-450A-ABE3-18F120FF3D39}">
                <a1611:picAttrSrcUrl xmlns:a1611="http://schemas.microsoft.com/office/drawing/2016/11/main" r:id="rId4"/>
              </a:ext>
            </a:extLst>
          </a:blip>
          <a:srcRect l="13269" r="2287"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E3A9BB5A-7F7E-6386-2B81-3A0FA33B79DD}"/>
              </a:ext>
            </a:extLst>
          </p:cNvPr>
          <p:cNvSpPr>
            <a:spLocks noGrp="1"/>
          </p:cNvSpPr>
          <p:nvPr>
            <p:ph type="title"/>
          </p:nvPr>
        </p:nvSpPr>
        <p:spPr>
          <a:xfrm>
            <a:off x="1141413" y="609600"/>
            <a:ext cx="9905998" cy="1905000"/>
          </a:xfrm>
        </p:spPr>
        <p:txBody>
          <a:bodyPr vert="horz" lIns="91440" tIns="45720" rIns="91440" bIns="45720" rtlCol="0" anchor="ctr">
            <a:normAutofit/>
          </a:bodyPr>
          <a:lstStyle/>
          <a:p>
            <a:r>
              <a:rPr lang="en-US" dirty="0">
                <a:latin typeface="Krungthep" panose="02000400000000000000" pitchFamily="2" charset="-34"/>
                <a:ea typeface="Krungthep" panose="02000400000000000000" pitchFamily="2" charset="-34"/>
                <a:cs typeface="Krungthep" panose="02000400000000000000" pitchFamily="2" charset="-34"/>
              </a:rPr>
              <a:t>Phases of data mining</a:t>
            </a:r>
          </a:p>
        </p:txBody>
      </p:sp>
      <p:sp>
        <p:nvSpPr>
          <p:cNvPr id="3" name="Content Placeholder 2">
            <a:extLst>
              <a:ext uri="{FF2B5EF4-FFF2-40B4-BE49-F238E27FC236}">
                <a16:creationId xmlns:a16="http://schemas.microsoft.com/office/drawing/2014/main" id="{B4D42269-1C33-8D29-0796-2B7FBB5A699F}"/>
              </a:ext>
            </a:extLst>
          </p:cNvPr>
          <p:cNvSpPr>
            <a:spLocks noGrp="1"/>
          </p:cNvSpPr>
          <p:nvPr>
            <p:ph sz="half" idx="1"/>
          </p:nvPr>
        </p:nvSpPr>
        <p:spPr>
          <a:xfrm>
            <a:off x="1141413" y="2666999"/>
            <a:ext cx="9905998" cy="3124201"/>
          </a:xfrm>
        </p:spPr>
        <p:txBody>
          <a:bodyPr vert="horz" lIns="91440" tIns="45720" rIns="91440" bIns="45720" rtlCol="0" anchor="ctr">
            <a:normAutofit fontScale="92500" lnSpcReduction="20000"/>
          </a:bodyPr>
          <a:lstStyle/>
          <a:p>
            <a:r>
              <a:rPr lang="en-US" dirty="0">
                <a:solidFill>
                  <a:schemeClr val="tx1"/>
                </a:solidFill>
                <a:latin typeface="Krungthep" panose="02000400000000000000" pitchFamily="2" charset="-34"/>
                <a:ea typeface="Krungthep" panose="02000400000000000000" pitchFamily="2" charset="-34"/>
                <a:cs typeface="Krungthep" panose="02000400000000000000" pitchFamily="2" charset="-34"/>
              </a:rPr>
              <a:t>Business Understanding - </a:t>
            </a:r>
            <a:r>
              <a:rPr lang="en-US" b="0" i="0" dirty="0">
                <a:solidFill>
                  <a:schemeClr val="tx1"/>
                </a:solidFill>
                <a:latin typeface="Krungthep" panose="02000400000000000000" pitchFamily="2" charset="-34"/>
                <a:ea typeface="Krungthep" panose="02000400000000000000" pitchFamily="2" charset="-34"/>
                <a:cs typeface="Krungthep" panose="02000400000000000000" pitchFamily="2" charset="-34"/>
              </a:rPr>
              <a:t>To get started, ask questions. Without a clear understanding of the proper data to mine, the project can produce errors, inaccurate results, or results that don’t answer the correct questions.</a:t>
            </a:r>
          </a:p>
          <a:p>
            <a:r>
              <a:rPr lang="en-US" i="0" dirty="0">
                <a:solidFill>
                  <a:schemeClr val="tx1"/>
                </a:solidFill>
                <a:latin typeface="Krungthep" panose="02000400000000000000" pitchFamily="2" charset="-34"/>
                <a:ea typeface="Krungthep" panose="02000400000000000000" pitchFamily="2" charset="-34"/>
                <a:cs typeface="Krungthep" panose="02000400000000000000" pitchFamily="2" charset="-34"/>
              </a:rPr>
              <a:t>Data Understanding – The nex</a:t>
            </a:r>
            <a:r>
              <a:rPr lang="en-US" dirty="0">
                <a:solidFill>
                  <a:schemeClr val="tx1"/>
                </a:solidFill>
                <a:latin typeface="Krungthep" panose="02000400000000000000" pitchFamily="2" charset="-34"/>
                <a:ea typeface="Krungthep" panose="02000400000000000000" pitchFamily="2" charset="-34"/>
                <a:cs typeface="Krungthep" panose="02000400000000000000" pitchFamily="2" charset="-34"/>
              </a:rPr>
              <a:t>t step is to collect the proper data</a:t>
            </a:r>
            <a:r>
              <a:rPr lang="en-US" b="0" i="0" dirty="0">
                <a:solidFill>
                  <a:schemeClr val="tx1"/>
                </a:solidFill>
                <a:latin typeface="Krungthep" panose="02000400000000000000" pitchFamily="2" charset="-34"/>
                <a:ea typeface="Krungthep" panose="02000400000000000000" pitchFamily="2" charset="-34"/>
                <a:cs typeface="Krungthep" panose="02000400000000000000" pitchFamily="2" charset="-34"/>
              </a:rPr>
              <a:t>. The data must be relevant to subject matter. The goal in this phase is to ensure the data correctly encompasses all necessary data sets to address the objective.</a:t>
            </a:r>
          </a:p>
          <a:p>
            <a:pPr algn="l"/>
            <a:r>
              <a:rPr lang="en-US"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Data Preparation </a:t>
            </a:r>
            <a:r>
              <a:rPr lang="en-US" b="1"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 “</a:t>
            </a:r>
            <a:r>
              <a:rPr lang="en-US" b="0" i="0" dirty="0">
                <a:solidFill>
                  <a:schemeClr val="tx1"/>
                </a:solidFill>
                <a:effectLst/>
                <a:latin typeface="Krungthep" panose="02000400000000000000" pitchFamily="2" charset="-34"/>
                <a:ea typeface="Krungthep" panose="02000400000000000000" pitchFamily="2" charset="-34"/>
                <a:cs typeface="Krungthep" panose="02000400000000000000" pitchFamily="2" charset="-34"/>
              </a:rPr>
              <a:t>The most time-consuming phase, the preparation phase, consists of three steps: extraction, transformation, and loading. First, data is extracted from various sources and deposited into a staging area. Next, during the transformation step: the data is cleaned, null sets are populated, duplicative data is removed, errors are resolved, and all data is allocated into tables. In the final step, loading, the formatted data is loaded into the database for use.” (What is Data Mining?, 2022).</a:t>
            </a:r>
          </a:p>
          <a:p>
            <a:endParaRPr lang="en-US" b="0" i="0" dirty="0"/>
          </a:p>
          <a:p>
            <a:endParaRPr lang="en-US" dirty="0"/>
          </a:p>
        </p:txBody>
      </p:sp>
    </p:spTree>
    <p:extLst>
      <p:ext uri="{BB962C8B-B14F-4D97-AF65-F5344CB8AC3E}">
        <p14:creationId xmlns:p14="http://schemas.microsoft.com/office/powerpoint/2010/main" val="202340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6" name="Content Placeholder 5" descr="A blue circuit board with a brain and numbers&#10;&#10;Description automatically generated">
            <a:extLst>
              <a:ext uri="{FF2B5EF4-FFF2-40B4-BE49-F238E27FC236}">
                <a16:creationId xmlns:a16="http://schemas.microsoft.com/office/drawing/2014/main" id="{2D307A80-0BC8-F323-1886-9C3193F41D1E}"/>
              </a:ext>
            </a:extLst>
          </p:cNvPr>
          <p:cNvPicPr>
            <a:picLocks noGrp="1" noChangeAspect="1"/>
          </p:cNvPicPr>
          <p:nvPr>
            <p:ph sz="half" idx="1"/>
          </p:nvPr>
        </p:nvPicPr>
        <p:blipFill rotWithShape="1">
          <a:blip r:embed="rId3">
            <a:alphaModFix amt="15000"/>
            <a:extLst>
              <a:ext uri="{837473B0-CC2E-450A-ABE3-18F120FF3D39}">
                <a1611:picAttrSrcUrl xmlns:a1611="http://schemas.microsoft.com/office/drawing/2016/11/main" r:id="rId4"/>
              </a:ext>
            </a:extLst>
          </a:blip>
          <a:srcRect l="13269" r="2287"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17E5A3C5-A0FF-0984-B0A1-DB48F31C20AB}"/>
              </a:ext>
            </a:extLst>
          </p:cNvPr>
          <p:cNvSpPr>
            <a:spLocks noGrp="1"/>
          </p:cNvSpPr>
          <p:nvPr>
            <p:ph type="title"/>
          </p:nvPr>
        </p:nvSpPr>
        <p:spPr>
          <a:xfrm>
            <a:off x="1141413" y="609600"/>
            <a:ext cx="9905998" cy="1905000"/>
          </a:xfrm>
        </p:spPr>
        <p:txBody>
          <a:bodyPr vert="horz" lIns="91440" tIns="45720" rIns="91440" bIns="45720" rtlCol="0" anchor="ctr">
            <a:normAutofit/>
          </a:bodyPr>
          <a:lstStyle/>
          <a:p>
            <a:r>
              <a:rPr lang="en-US" dirty="0">
                <a:latin typeface="Krungthep" panose="02000400000000000000" pitchFamily="2" charset="-34"/>
                <a:ea typeface="Krungthep" panose="02000400000000000000" pitchFamily="2" charset="-34"/>
                <a:cs typeface="Krungthep" panose="02000400000000000000" pitchFamily="2" charset="-34"/>
              </a:rPr>
              <a:t>Phases of data mining cont.</a:t>
            </a:r>
          </a:p>
        </p:txBody>
      </p:sp>
      <p:sp>
        <p:nvSpPr>
          <p:cNvPr id="4" name="Content Placeholder 3">
            <a:extLst>
              <a:ext uri="{FF2B5EF4-FFF2-40B4-BE49-F238E27FC236}">
                <a16:creationId xmlns:a16="http://schemas.microsoft.com/office/drawing/2014/main" id="{83BBF6C4-3BBF-3D64-D36E-70F72FF68009}"/>
              </a:ext>
            </a:extLst>
          </p:cNvPr>
          <p:cNvSpPr>
            <a:spLocks noGrp="1"/>
          </p:cNvSpPr>
          <p:nvPr>
            <p:ph sz="half" idx="2"/>
          </p:nvPr>
        </p:nvSpPr>
        <p:spPr>
          <a:xfrm>
            <a:off x="1141413" y="2666999"/>
            <a:ext cx="9905998" cy="3124201"/>
          </a:xfrm>
        </p:spPr>
        <p:txBody>
          <a:bodyPr vert="horz" lIns="91440" tIns="45720" rIns="91440" bIns="45720" rtlCol="0" anchor="ctr">
            <a:normAutofit/>
          </a:bodyPr>
          <a:lstStyle/>
          <a:p>
            <a:pPr>
              <a:lnSpc>
                <a:spcPct val="90000"/>
              </a:lnSpc>
            </a:pPr>
            <a:r>
              <a:rPr lang="en-US" b="1" i="0" dirty="0">
                <a:latin typeface="Krungthep" panose="02000400000000000000" pitchFamily="2" charset="-34"/>
                <a:ea typeface="Krungthep" panose="02000400000000000000" pitchFamily="2" charset="-34"/>
                <a:cs typeface="Krungthep" panose="02000400000000000000" pitchFamily="2" charset="-34"/>
              </a:rPr>
              <a:t>Modeling – </a:t>
            </a:r>
            <a:r>
              <a:rPr lang="en-US" b="0" i="0" dirty="0">
                <a:latin typeface="Krungthep" panose="02000400000000000000" pitchFamily="2" charset="-34"/>
                <a:ea typeface="Krungthep" panose="02000400000000000000" pitchFamily="2" charset="-34"/>
                <a:cs typeface="Krungthep" panose="02000400000000000000" pitchFamily="2" charset="-34"/>
              </a:rPr>
              <a:t>This phase selects the appropriate modeling technique for the data set. This includes clustering, predictive models, classification, estimation or a combination of these techniques. </a:t>
            </a:r>
          </a:p>
          <a:p>
            <a:pPr>
              <a:lnSpc>
                <a:spcPct val="90000"/>
              </a:lnSpc>
            </a:pPr>
            <a:r>
              <a:rPr lang="en-US" b="1" i="0" dirty="0">
                <a:latin typeface="Krungthep" panose="02000400000000000000" pitchFamily="2" charset="-34"/>
                <a:ea typeface="Krungthep" panose="02000400000000000000" pitchFamily="2" charset="-34"/>
                <a:cs typeface="Krungthep" panose="02000400000000000000" pitchFamily="2" charset="-34"/>
              </a:rPr>
              <a:t>Evaluation - </a:t>
            </a:r>
            <a:r>
              <a:rPr lang="en-US" b="0" i="0" dirty="0">
                <a:latin typeface="Krungthep" panose="02000400000000000000" pitchFamily="2" charset="-34"/>
                <a:ea typeface="Krungthep" panose="02000400000000000000" pitchFamily="2" charset="-34"/>
                <a:cs typeface="Krungthep" panose="02000400000000000000" pitchFamily="2" charset="-34"/>
              </a:rPr>
              <a:t>After the models are built and tested, it’s time to evaluate their efficiency in answering the question presented in the first phase. </a:t>
            </a:r>
          </a:p>
          <a:p>
            <a:pPr>
              <a:lnSpc>
                <a:spcPct val="90000"/>
              </a:lnSpc>
            </a:pPr>
            <a:r>
              <a:rPr lang="en-US" b="1" i="0" dirty="0">
                <a:latin typeface="Krungthep" panose="02000400000000000000" pitchFamily="2" charset="-34"/>
                <a:ea typeface="Krungthep" panose="02000400000000000000" pitchFamily="2" charset="-34"/>
                <a:cs typeface="Krungthep" panose="02000400000000000000" pitchFamily="2" charset="-34"/>
              </a:rPr>
              <a:t>Deployment - </a:t>
            </a:r>
            <a:r>
              <a:rPr lang="en-US" b="0" i="0" dirty="0">
                <a:latin typeface="Krungthep" panose="02000400000000000000" pitchFamily="2" charset="-34"/>
                <a:ea typeface="Krungthep" panose="02000400000000000000" pitchFamily="2" charset="-34"/>
                <a:cs typeface="Krungthep" panose="02000400000000000000" pitchFamily="2" charset="-34"/>
              </a:rPr>
              <a:t>Once the data mining model is deemed accurate and successful in answering the objective question, it’s time to put it to use. Deployment can occur in the form of a visual presentation, or a report sharing insights and can lead to some sort of action from the business’ part.</a:t>
            </a:r>
          </a:p>
          <a:p>
            <a:pPr>
              <a:lnSpc>
                <a:spcPct val="90000"/>
              </a:lnSpc>
            </a:pPr>
            <a:endParaRPr lang="en-US" sz="1300" dirty="0"/>
          </a:p>
        </p:txBody>
      </p:sp>
    </p:spTree>
    <p:extLst>
      <p:ext uri="{BB962C8B-B14F-4D97-AF65-F5344CB8AC3E}">
        <p14:creationId xmlns:p14="http://schemas.microsoft.com/office/powerpoint/2010/main" val="324670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D0BC-D37A-1F19-9F3F-2E1927A51426}"/>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4000" dirty="0">
                <a:latin typeface="Krungthep" panose="02000400000000000000" pitchFamily="2" charset="-34"/>
                <a:ea typeface="Krungthep" panose="02000400000000000000" pitchFamily="2" charset="-34"/>
                <a:cs typeface="Krungthep" panose="02000400000000000000" pitchFamily="2" charset="-34"/>
              </a:rPr>
              <a:t>conclusion</a:t>
            </a:r>
          </a:p>
        </p:txBody>
      </p:sp>
      <p:sp>
        <p:nvSpPr>
          <p:cNvPr id="3" name="Content Placeholder 2">
            <a:extLst>
              <a:ext uri="{FF2B5EF4-FFF2-40B4-BE49-F238E27FC236}">
                <a16:creationId xmlns:a16="http://schemas.microsoft.com/office/drawing/2014/main" id="{1770A969-B4D3-93A4-979D-55AEBC118AAF}"/>
              </a:ext>
            </a:extLst>
          </p:cNvPr>
          <p:cNvSpPr>
            <a:spLocks noGrp="1"/>
          </p:cNvSpPr>
          <p:nvPr>
            <p:ph sz="half" idx="1"/>
          </p:nvPr>
        </p:nvSpPr>
        <p:spPr>
          <a:xfrm>
            <a:off x="439837" y="2268867"/>
            <a:ext cx="4050383" cy="4149068"/>
          </a:xfrm>
        </p:spPr>
        <p:txBody>
          <a:bodyPr vert="horz" lIns="91440" tIns="45720" rIns="91440" bIns="45720" rtlCol="0" anchor="ctr">
            <a:normAutofit/>
          </a:bodyPr>
          <a:lstStyle/>
          <a:p>
            <a:pPr>
              <a:lnSpc>
                <a:spcPct val="90000"/>
              </a:lnSpc>
            </a:pPr>
            <a:r>
              <a:rPr lang="en-US" b="0" i="0" dirty="0">
                <a:latin typeface="Krungthep" panose="02000400000000000000" pitchFamily="2" charset="-34"/>
                <a:ea typeface="Krungthep" panose="02000400000000000000" pitchFamily="2" charset="-34"/>
                <a:cs typeface="Krungthep" panose="02000400000000000000" pitchFamily="2" charset="-34"/>
              </a:rPr>
              <a:t>Data mining is the process of searching and analyzing a large batch of raw data to identify patterns and extract useful information.</a:t>
            </a:r>
          </a:p>
          <a:p>
            <a:pPr>
              <a:lnSpc>
                <a:spcPct val="90000"/>
              </a:lnSpc>
            </a:pPr>
            <a:r>
              <a:rPr lang="en-US" b="0" i="0" dirty="0">
                <a:latin typeface="Krungthep" panose="02000400000000000000" pitchFamily="2" charset="-34"/>
                <a:ea typeface="Krungthep" panose="02000400000000000000" pitchFamily="2" charset="-34"/>
                <a:cs typeface="Krungthep" panose="02000400000000000000" pitchFamily="2" charset="-34"/>
              </a:rPr>
              <a:t>Companies use data mining software to learn more about their customers. </a:t>
            </a:r>
          </a:p>
          <a:p>
            <a:pPr>
              <a:lnSpc>
                <a:spcPct val="90000"/>
              </a:lnSpc>
            </a:pPr>
            <a:r>
              <a:rPr lang="en-US" b="0" i="0" dirty="0">
                <a:latin typeface="Krungthep" panose="02000400000000000000" pitchFamily="2" charset="-34"/>
                <a:ea typeface="Krungthep" panose="02000400000000000000" pitchFamily="2" charset="-34"/>
                <a:cs typeface="Krungthep" panose="02000400000000000000" pitchFamily="2" charset="-34"/>
              </a:rPr>
              <a:t>It can help them to develop more effective marketing strategies, increase sales, and decrease costs.</a:t>
            </a:r>
          </a:p>
          <a:p>
            <a:pPr>
              <a:lnSpc>
                <a:spcPct val="90000"/>
              </a:lnSpc>
            </a:pPr>
            <a:endParaRPr lang="en-US" sz="1500" dirty="0"/>
          </a:p>
        </p:txBody>
      </p:sp>
      <p:pic>
        <p:nvPicPr>
          <p:cNvPr id="1026" name="Picture 2" descr="Introduction to Data Mining: A Complete Guide">
            <a:extLst>
              <a:ext uri="{FF2B5EF4-FFF2-40B4-BE49-F238E27FC236}">
                <a16:creationId xmlns:a16="http://schemas.microsoft.com/office/drawing/2014/main" id="{3125B4E6-5BC9-5B64-034E-106A2C4FB308}"/>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9974" r="8307" b="-1"/>
          <a:stretch/>
        </p:blipFill>
        <p:spPr bwMode="auto">
          <a:xfrm>
            <a:off x="4630994" y="645106"/>
            <a:ext cx="6916633" cy="524774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16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Content Placeholder 4" descr="A computer screen with many green and blue text&#10;&#10;Description automatically generated">
            <a:extLst>
              <a:ext uri="{FF2B5EF4-FFF2-40B4-BE49-F238E27FC236}">
                <a16:creationId xmlns:a16="http://schemas.microsoft.com/office/drawing/2014/main" id="{B04108F2-4110-F709-CB16-AC35A2980A6C}"/>
              </a:ext>
            </a:extLst>
          </p:cNvPr>
          <p:cNvPicPr>
            <a:picLocks noChangeAspect="1"/>
          </p:cNvPicPr>
          <p:nvPr/>
        </p:nvPicPr>
        <p:blipFill rotWithShape="1">
          <a:blip r:embed="rId3">
            <a:alphaModFix amt="15000"/>
            <a:extLst>
              <a:ext uri="{837473B0-CC2E-450A-ABE3-18F120FF3D39}">
                <a1611:picAttrSrcUrl xmlns:a1611="http://schemas.microsoft.com/office/drawing/2016/11/main" r:id="rId4"/>
              </a:ext>
            </a:extLst>
          </a:blip>
          <a:srcRect t="15647" b="9353"/>
          <a:stretch/>
        </p:blipFill>
        <p:spPr>
          <a:xfrm>
            <a:off x="20" y="10"/>
            <a:ext cx="12191980" cy="6857990"/>
          </a:xfrm>
          <a:prstGeom prst="rect">
            <a:avLst/>
          </a:prstGeom>
        </p:spPr>
      </p:pic>
      <p:sp>
        <p:nvSpPr>
          <p:cNvPr id="2" name="Title 1">
            <a:extLst>
              <a:ext uri="{FF2B5EF4-FFF2-40B4-BE49-F238E27FC236}">
                <a16:creationId xmlns:a16="http://schemas.microsoft.com/office/drawing/2014/main" id="{BC835C0F-D254-72A7-0448-6BBB3FA4C81B}"/>
              </a:ext>
            </a:extLst>
          </p:cNvPr>
          <p:cNvSpPr>
            <a:spLocks noGrp="1"/>
          </p:cNvSpPr>
          <p:nvPr>
            <p:ph type="title"/>
          </p:nvPr>
        </p:nvSpPr>
        <p:spPr>
          <a:xfrm>
            <a:off x="1740503" y="388883"/>
            <a:ext cx="9905998" cy="1905000"/>
          </a:xfrm>
        </p:spPr>
        <p:txBody>
          <a:bodyPr>
            <a:normAutofit/>
          </a:bodyPr>
          <a:lstStyle/>
          <a:p>
            <a:pPr algn="r"/>
            <a:r>
              <a:rPr lang="en-US" sz="6600" dirty="0">
                <a:latin typeface="Krungthep" panose="02000400000000000000" pitchFamily="2" charset="-34"/>
                <a:ea typeface="Krungthep" panose="02000400000000000000" pitchFamily="2" charset="-34"/>
                <a:cs typeface="Krungthep" panose="02000400000000000000" pitchFamily="2" charset="-34"/>
              </a:rPr>
              <a:t>Questions?</a:t>
            </a:r>
          </a:p>
        </p:txBody>
      </p:sp>
    </p:spTree>
    <p:extLst>
      <p:ext uri="{BB962C8B-B14F-4D97-AF65-F5344CB8AC3E}">
        <p14:creationId xmlns:p14="http://schemas.microsoft.com/office/powerpoint/2010/main" val="792888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{57583A3D-B38F-E343-8036-48D9EE71AAEC}tf10001063</Template>
  <TotalTime>2491</TotalTime>
  <Words>762</Words>
  <Application>Microsoft Macintosh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Krungthep</vt:lpstr>
      <vt:lpstr>Mesh</vt:lpstr>
      <vt:lpstr>Data Mining</vt:lpstr>
      <vt:lpstr>What is it?</vt:lpstr>
      <vt:lpstr>History of data mining</vt:lpstr>
      <vt:lpstr>Data mining vs. machine learning</vt:lpstr>
      <vt:lpstr>How does data mining work?</vt:lpstr>
      <vt:lpstr>Phases of data mining</vt:lpstr>
      <vt:lpstr>Phases of data mining cont.</vt:lpstr>
      <vt:lpstr>conclusion</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Mayeli Pena</dc:creator>
  <cp:lastModifiedBy>Mayeli Pena</cp:lastModifiedBy>
  <cp:revision>10</cp:revision>
  <dcterms:created xsi:type="dcterms:W3CDTF">2023-11-16T18:16:38Z</dcterms:created>
  <dcterms:modified xsi:type="dcterms:W3CDTF">2023-11-19T01:49:14Z</dcterms:modified>
</cp:coreProperties>
</file>