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52170-46D6-9748-B210-CFB26A23B573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6560A-62CC-954B-8FD2-4061D9A09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6560A-62CC-954B-8FD2-4061D9A096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68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6" r:id="rId6"/>
    <p:sldLayoutId id="2147483781" r:id="rId7"/>
    <p:sldLayoutId id="2147483782" r:id="rId8"/>
    <p:sldLayoutId id="2147483783" r:id="rId9"/>
    <p:sldLayoutId id="2147483785" r:id="rId10"/>
    <p:sldLayoutId id="21474837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l.gov/agencies/wb/topics/featured-childca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36132/premium-photo-image-toddler-baby-years-ol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14940/free-photo-image-kid-activity-ar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C403E-6439-5E90-7B40-FA6CAB18A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Addressing the National Childcare Affordability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611E0-EB02-96E1-B389-519D9840A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n-US" dirty="0"/>
              <a:t>By Miles A. Peña</a:t>
            </a:r>
          </a:p>
        </p:txBody>
      </p:sp>
      <p:pic>
        <p:nvPicPr>
          <p:cNvPr id="4" name="Picture 3" descr="A close-up of arrows&#10;&#10;Description automatically generated">
            <a:extLst>
              <a:ext uri="{FF2B5EF4-FFF2-40B4-BE49-F238E27FC236}">
                <a16:creationId xmlns:a16="http://schemas.microsoft.com/office/drawing/2014/main" id="{93410B01-9EA1-52F7-5791-4AB88C53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55" r="1544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26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7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42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A7A8D-56CE-D2DA-6842-69DCCBF0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50" y="325608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Policy Solutions to Address the Childcare Affordability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8E5F-8C01-1E65-749D-9DCD14B06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7213" y="2096528"/>
            <a:ext cx="5662936" cy="3697200"/>
          </a:xfr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Expand Subsidies</a:t>
            </a:r>
            <a:r>
              <a:rPr lang="en-US" sz="1600" dirty="0"/>
              <a:t>: Increase federal subsidies so no family spends more than </a:t>
            </a:r>
            <a:r>
              <a:rPr lang="en-US" sz="1600" b="1" dirty="0"/>
              <a:t>7%</a:t>
            </a:r>
            <a:r>
              <a:rPr lang="en-US" sz="1600" dirty="0"/>
              <a:t> of their income on childcare.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Tax Incentives for Providers</a:t>
            </a:r>
            <a:r>
              <a:rPr lang="en-US" sz="1600" dirty="0"/>
              <a:t>: Offer tax breaks to providers who lower costs or serve underserved areas.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Increase Federal Funding</a:t>
            </a:r>
            <a:r>
              <a:rPr lang="en-US" sz="1600" dirty="0"/>
              <a:t>: Boost federal investment in childcare infrastructure to improve quality and reduce costs.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Sliding Scale Payments</a:t>
            </a:r>
            <a:r>
              <a:rPr lang="en-US" sz="1600" dirty="0"/>
              <a:t>: Ensure families pay only what they can afford, based on income.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Support Universal Pre-K</a:t>
            </a:r>
            <a:r>
              <a:rPr lang="en-US" sz="1600" dirty="0"/>
              <a:t>: Expand universal pre-K to provide affordable early education for all children.</a:t>
            </a:r>
          </a:p>
        </p:txBody>
      </p:sp>
      <p:pic>
        <p:nvPicPr>
          <p:cNvPr id="3074" name="Picture 2" descr="Federal Policymakers - Results for America">
            <a:extLst>
              <a:ext uri="{FF2B5EF4-FFF2-40B4-BE49-F238E27FC236}">
                <a16:creationId xmlns:a16="http://schemas.microsoft.com/office/drawing/2014/main" id="{3B615A53-706C-4151-E34F-70584FCA2E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74" r="4907" b="-1"/>
          <a:stretch/>
        </p:blipFill>
        <p:spPr bwMode="auto"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42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15056-A292-E733-2D4E-AA00F555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466" y="387364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Ensuring Affordable Childcare for All Families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85918-0BA3-A699-44C7-F74855A8A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465" y="2252056"/>
            <a:ext cx="4991962" cy="4029085"/>
          </a:xfr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Recognize the Urgency</a:t>
            </a:r>
            <a:r>
              <a:rPr lang="en-US" sz="1600" dirty="0"/>
              <a:t>: Childcare costs are rising unsustainably; action is needed now.</a:t>
            </a:r>
            <a:endParaRPr lang="en-US" sz="1600" b="1" dirty="0"/>
          </a:p>
          <a:p>
            <a:pPr>
              <a:lnSpc>
                <a:spcPct val="110000"/>
              </a:lnSpc>
            </a:pPr>
            <a:r>
              <a:rPr lang="en-US" sz="1600" b="1" dirty="0"/>
              <a:t>Prioritize Low-Income Families</a:t>
            </a:r>
            <a:r>
              <a:rPr lang="en-US" sz="1600" dirty="0"/>
              <a:t>: Focus on laws that provide subsidies and reduce the burden on struggling families.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Commit to Federal Funding</a:t>
            </a:r>
            <a:r>
              <a:rPr lang="en-US" sz="1600" dirty="0"/>
              <a:t>: Expand federal investment to improve childcare infrastructure and affordability.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Collaborate with Stakeholders</a:t>
            </a:r>
            <a:r>
              <a:rPr lang="en-US" sz="1600" dirty="0"/>
              <a:t>: Work across governments and communities to create sustainable, effective solutions.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Take Immediate Action</a:t>
            </a:r>
            <a:r>
              <a:rPr lang="en-US" sz="1600" dirty="0"/>
              <a:t>: Implement the proposed policies and ensure affordable childcare for all.</a:t>
            </a:r>
          </a:p>
        </p:txBody>
      </p:sp>
      <p:pic>
        <p:nvPicPr>
          <p:cNvPr id="4098" name="Picture 2" descr="Importance of Applying Agile Methodology in Government">
            <a:extLst>
              <a:ext uri="{FF2B5EF4-FFF2-40B4-BE49-F238E27FC236}">
                <a16:creationId xmlns:a16="http://schemas.microsoft.com/office/drawing/2014/main" id="{04E1FF1B-B18D-AD51-0253-90433AADD46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4" r="23197" b="1"/>
          <a:stretch/>
        </p:blipFill>
        <p:spPr bwMode="auto">
          <a:xfrm>
            <a:off x="775356" y="564570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8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9" name="Rectangle 5138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FC4F6-E684-D344-F9E2-3A584F52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97" y="439267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5126" name="Picture 6" descr="Understanding the Child Care Fiscal Cliff in North Carolina - NC Chamber">
            <a:extLst>
              <a:ext uri="{FF2B5EF4-FFF2-40B4-BE49-F238E27FC236}">
                <a16:creationId xmlns:a16="http://schemas.microsoft.com/office/drawing/2014/main" id="{C33BFA00-37FF-F173-3E40-50A46872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0" r="7377" b="-1"/>
          <a:stretch/>
        </p:blipFill>
        <p:spPr bwMode="auto">
          <a:xfrm>
            <a:off x="6288296" y="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FF57-3CAA-E04A-155B-83338E1D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97" y="1916595"/>
            <a:ext cx="5903703" cy="3216273"/>
          </a:xfrm>
        </p:spPr>
        <p:txBody>
          <a:bodyPr>
            <a:normAutofit/>
          </a:bodyPr>
          <a:lstStyle/>
          <a:p>
            <a:pPr marL="457200" marR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 Database of Childcare Prices. (n.d.). </a:t>
            </a:r>
            <a:r>
              <a:rPr lang="en-US" i="1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 Department of Labor</a:t>
            </a:r>
            <a:r>
              <a:rPr lang="en-US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u="sng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https://www.dol.gov/agencies/wb/topics/featured-childcare</a:t>
            </a:r>
            <a:r>
              <a:rPr lang="en-US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12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 Database of Childcare Prices. </a:t>
            </a:r>
            <a:r>
              <a:rPr lang="en-US" i="1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 database of childcare prices</a:t>
            </a:r>
            <a:r>
              <a:rPr lang="en-US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[Excel file]. U.S. Department of Labor. </a:t>
            </a:r>
            <a:r>
              <a:rPr lang="en-US" u="sng" kern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https://www.dol.gov/agencies/wb/topics/featured-childcare</a:t>
            </a:r>
            <a:endParaRPr lang="en-US" kern="12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D1D3F-BBB3-96F3-4B9E-8E7AE42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FF82-48C1-6229-EEF8-E384A3BF3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8599" y="2096528"/>
            <a:ext cx="6423752" cy="3547035"/>
          </a:xfrm>
        </p:spPr>
        <p:txBody>
          <a:bodyPr vert="horz" lIns="0" tIns="0" rIns="0" bIns="0" rtlCol="0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Introduction and Context</a:t>
            </a:r>
            <a:r>
              <a:rPr lang="en-US" sz="1700" dirty="0"/>
              <a:t>: Overview of the childcare affordability crisis.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Data Overview</a:t>
            </a:r>
            <a:r>
              <a:rPr lang="en-US" sz="1700" dirty="0"/>
              <a:t>: National childcare price trends (2008-2018).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State-Level Disparities</a:t>
            </a:r>
            <a:r>
              <a:rPr lang="en-US" sz="1700" dirty="0"/>
              <a:t>: Top 5 most and least expensive states for childcare.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Impact on Families</a:t>
            </a:r>
            <a:r>
              <a:rPr lang="en-US" sz="1700" dirty="0"/>
              <a:t>: How rising costs impact economic mobility and working families.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Policy Solutions</a:t>
            </a:r>
            <a:r>
              <a:rPr lang="en-US" sz="1700" dirty="0"/>
              <a:t>: Proposals for subsidies, tax incentives, and federal funding.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Call to Action</a:t>
            </a:r>
            <a:r>
              <a:rPr lang="en-US" sz="1700" dirty="0"/>
              <a:t>: Immediate legislative priorities to address the childcare crisis.</a:t>
            </a:r>
            <a:br>
              <a:rPr lang="en-US" sz="1400" dirty="0"/>
            </a:b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</p:txBody>
      </p:sp>
      <p:pic>
        <p:nvPicPr>
          <p:cNvPr id="6" name="Content Placeholder 5" descr="A group of children playing with toys&#10;&#10;Description automatically generated">
            <a:extLst>
              <a:ext uri="{FF2B5EF4-FFF2-40B4-BE49-F238E27FC236}">
                <a16:creationId xmlns:a16="http://schemas.microsoft.com/office/drawing/2014/main" id="{C8A7AEB9-2B8E-A407-B16A-E9AD09B6C5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208" r="34770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437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6AC1EB-B829-4364-8499-E0E869EA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7A37A2-C7FA-4D89-AF85-407817320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BF217-911A-A424-1C2E-3F2D6085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13" y="271342"/>
            <a:ext cx="6729250" cy="14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The Urgent Need for Affordable Childcare Solutions</a:t>
            </a:r>
          </a:p>
        </p:txBody>
      </p:sp>
      <p:pic>
        <p:nvPicPr>
          <p:cNvPr id="6" name="Content Placeholder 5" descr="A child playing with colorful blocks&#10;&#10;Description automatically generated">
            <a:extLst>
              <a:ext uri="{FF2B5EF4-FFF2-40B4-BE49-F238E27FC236}">
                <a16:creationId xmlns:a16="http://schemas.microsoft.com/office/drawing/2014/main" id="{99246762-FADA-ED0C-807B-6E00015905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849" r="9263" b="-3"/>
          <a:stretch/>
        </p:blipFill>
        <p:spPr>
          <a:xfrm>
            <a:off x="319787" y="1408985"/>
            <a:ext cx="5152725" cy="5220277"/>
          </a:xfrm>
          <a:custGeom>
            <a:avLst/>
            <a:gdLst/>
            <a:ahLst/>
            <a:cxnLst/>
            <a:rect l="l" t="t" r="r" b="b"/>
            <a:pathLst>
              <a:path w="3250128" h="3292737">
                <a:moveTo>
                  <a:pt x="1512795" y="8"/>
                </a:moveTo>
                <a:cubicBezTo>
                  <a:pt x="1537825" y="105"/>
                  <a:pt x="1559931" y="1205"/>
                  <a:pt x="1578253" y="3179"/>
                </a:cubicBezTo>
                <a:lnTo>
                  <a:pt x="2018318" y="50876"/>
                </a:lnTo>
                <a:cubicBezTo>
                  <a:pt x="2266951" y="79824"/>
                  <a:pt x="2496734" y="194298"/>
                  <a:pt x="2630313" y="308772"/>
                </a:cubicBezTo>
                <a:cubicBezTo>
                  <a:pt x="2802569" y="395285"/>
                  <a:pt x="2936474" y="586404"/>
                  <a:pt x="3080128" y="834760"/>
                </a:cubicBezTo>
                <a:cubicBezTo>
                  <a:pt x="3214033" y="1083445"/>
                  <a:pt x="3319011" y="1647591"/>
                  <a:pt x="3194532" y="2154500"/>
                </a:cubicBezTo>
                <a:cubicBezTo>
                  <a:pt x="3166256" y="2250224"/>
                  <a:pt x="2926723" y="2622922"/>
                  <a:pt x="2793144" y="2785423"/>
                </a:cubicBezTo>
                <a:cubicBezTo>
                  <a:pt x="2649814" y="2947923"/>
                  <a:pt x="2458058" y="3091345"/>
                  <a:pt x="2152223" y="3235095"/>
                </a:cubicBezTo>
                <a:cubicBezTo>
                  <a:pt x="1654956" y="3378517"/>
                  <a:pt x="1195715" y="3225227"/>
                  <a:pt x="832028" y="3091345"/>
                </a:cubicBezTo>
                <a:cubicBezTo>
                  <a:pt x="468666" y="2919305"/>
                  <a:pt x="286985" y="2718646"/>
                  <a:pt x="182006" y="2412725"/>
                </a:cubicBezTo>
                <a:cubicBezTo>
                  <a:pt x="124479" y="2221606"/>
                  <a:pt x="0" y="1934434"/>
                  <a:pt x="0" y="1791341"/>
                </a:cubicBezTo>
                <a:cubicBezTo>
                  <a:pt x="0" y="1408775"/>
                  <a:pt x="76703" y="1092984"/>
                  <a:pt x="353937" y="682128"/>
                </a:cubicBezTo>
                <a:cubicBezTo>
                  <a:pt x="440065" y="538706"/>
                  <a:pt x="660422" y="352522"/>
                  <a:pt x="851854" y="189692"/>
                </a:cubicBezTo>
                <a:cubicBezTo>
                  <a:pt x="1019072" y="47792"/>
                  <a:pt x="1337583" y="-671"/>
                  <a:pt x="1512795" y="8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83E7-88D6-DA08-54B4-C70FA2CB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2725" y="1446784"/>
            <a:ext cx="5919062" cy="4401874"/>
          </a:xfrm>
        </p:spPr>
        <p:txBody>
          <a:bodyPr vert="horz" lIns="0" tIns="0" rIns="0" bIns="0" rtlCol="0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300" b="1" dirty="0"/>
              <a:t>Rising Childcare Costs</a:t>
            </a:r>
            <a:r>
              <a:rPr lang="en-US" sz="2300" dirty="0"/>
              <a:t>: Childcare costs are increasing rapidly, outpacing household incomes.</a:t>
            </a:r>
          </a:p>
          <a:p>
            <a:pPr>
              <a:lnSpc>
                <a:spcPct val="110000"/>
              </a:lnSpc>
            </a:pPr>
            <a:r>
              <a:rPr lang="en-US" sz="2300" b="1" dirty="0"/>
              <a:t>Economic and Family Impact</a:t>
            </a:r>
            <a:r>
              <a:rPr lang="en-US" sz="2300" dirty="0"/>
              <a:t>: Rising costs hurt economic mobility and family well-being.</a:t>
            </a:r>
          </a:p>
          <a:p>
            <a:pPr>
              <a:lnSpc>
                <a:spcPct val="110000"/>
              </a:lnSpc>
            </a:pPr>
            <a:r>
              <a:rPr lang="en-US" sz="2300" b="1" dirty="0"/>
              <a:t>State-Level Disparities</a:t>
            </a:r>
            <a:r>
              <a:rPr lang="en-US" sz="2300" dirty="0"/>
              <a:t>: Childcare costs vary widely across states, with some regions facing extreme burdens.</a:t>
            </a:r>
          </a:p>
          <a:p>
            <a:pPr>
              <a:lnSpc>
                <a:spcPct val="110000"/>
              </a:lnSpc>
            </a:pPr>
            <a:r>
              <a:rPr lang="en-US" sz="2300" b="1" dirty="0"/>
              <a:t>Need for Action</a:t>
            </a:r>
            <a:r>
              <a:rPr lang="en-US" sz="2300" dirty="0"/>
              <a:t>: Policymakers need to act now to ensure affordable, accessible childcare for all.</a:t>
            </a:r>
          </a:p>
        </p:txBody>
      </p:sp>
    </p:spTree>
    <p:extLst>
      <p:ext uri="{BB962C8B-B14F-4D97-AF65-F5344CB8AC3E}">
        <p14:creationId xmlns:p14="http://schemas.microsoft.com/office/powerpoint/2010/main" val="45518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322DC-B201-6C6A-6DE8-6EC9D142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01" y="632149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dirty="0"/>
              <a:t>Childcare Price Trends and Economic Disparities (2008-2018)</a:t>
            </a:r>
          </a:p>
        </p:txBody>
      </p:sp>
      <p:pic>
        <p:nvPicPr>
          <p:cNvPr id="1026" name="Picture 2" descr="The Rising Costs of Chronic Diseases | NantHealth">
            <a:extLst>
              <a:ext uri="{FF2B5EF4-FFF2-40B4-BE49-F238E27FC236}">
                <a16:creationId xmlns:a16="http://schemas.microsoft.com/office/drawing/2014/main" id="{4A814AE3-111C-7043-1803-95E5C27C12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4" r="46665"/>
          <a:stretch/>
        </p:blipFill>
        <p:spPr bwMode="auto">
          <a:xfrm>
            <a:off x="6288287" y="0"/>
            <a:ext cx="5903713" cy="685800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8805-0B8F-78B2-767B-B7988DF7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5000" y="2741625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Childcare Costs vs. Household Income</a:t>
            </a:r>
            <a:r>
              <a:rPr lang="en-US" sz="1600" dirty="0"/>
              <a:t>: Childcare costs rose by 22.48% (Center Based Care) &amp; 20.56% (Family Childcare) compared to 18.67% for median household incomes.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State-Level Disparities</a:t>
            </a:r>
            <a:r>
              <a:rPr lang="en-US" sz="1600" dirty="0"/>
              <a:t>: Significant variation in childcare costs on average between states, e.g., $1,423 in Massachusetts vs. $400 in Mississippi.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Impact on Low-Income Families</a:t>
            </a:r>
            <a:r>
              <a:rPr lang="en-US" sz="1600" dirty="0"/>
              <a:t>: Low-income families spend a much higher percentage of their income on childcare.</a:t>
            </a:r>
          </a:p>
        </p:txBody>
      </p:sp>
    </p:spTree>
    <p:extLst>
      <p:ext uri="{BB962C8B-B14F-4D97-AF65-F5344CB8AC3E}">
        <p14:creationId xmlns:p14="http://schemas.microsoft.com/office/powerpoint/2010/main" val="93158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DCEAA36-5D1B-4016-A467-F6FE59148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DFEFFB-1DD0-47F7-AFB6-3DB9A006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037E8-9978-5E6B-8BED-257CC8A8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90610"/>
            <a:ext cx="7266713" cy="14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Childcare Costs vs. Household Income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069D644-BCBA-DEFA-CA7E-ED233A4F1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7813" y="5575486"/>
            <a:ext cx="9376337" cy="1282514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dirty="0"/>
              <a:t>This widening gap is making quality childcare increasingly unaffordable, especially for working families.</a:t>
            </a:r>
          </a:p>
        </p:txBody>
      </p:sp>
      <p:pic>
        <p:nvPicPr>
          <p:cNvPr id="6" name="Content Placeholder 5" descr="A blue sign with white house and green arrows&#10;&#10;Description automatically generated">
            <a:extLst>
              <a:ext uri="{FF2B5EF4-FFF2-40B4-BE49-F238E27FC236}">
                <a16:creationId xmlns:a16="http://schemas.microsoft.com/office/drawing/2014/main" id="{DA621DB6-0485-0AB6-6205-FF1ECAA1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4"/>
          <a:stretch/>
        </p:blipFill>
        <p:spPr>
          <a:xfrm>
            <a:off x="743676" y="1866610"/>
            <a:ext cx="3319525" cy="3361207"/>
          </a:xfrm>
          <a:custGeom>
            <a:avLst/>
            <a:gdLst/>
            <a:ahLst/>
            <a:cxnLst/>
            <a:rect l="l" t="t" r="r" b="b"/>
            <a:pathLst>
              <a:path w="3344401" h="3502800">
                <a:moveTo>
                  <a:pt x="0" y="0"/>
                </a:moveTo>
                <a:lnTo>
                  <a:pt x="3344401" y="0"/>
                </a:lnTo>
                <a:lnTo>
                  <a:pt x="3344401" y="3502800"/>
                </a:lnTo>
                <a:lnTo>
                  <a:pt x="0" y="3502800"/>
                </a:lnTo>
                <a:close/>
              </a:path>
            </a:pathLst>
          </a:custGeom>
        </p:spPr>
      </p:pic>
      <p:pic>
        <p:nvPicPr>
          <p:cNvPr id="10" name="Picture 9" descr="A blue square with white text and a person in a house&#10;&#10;Description automatically generated">
            <a:extLst>
              <a:ext uri="{FF2B5EF4-FFF2-40B4-BE49-F238E27FC236}">
                <a16:creationId xmlns:a16="http://schemas.microsoft.com/office/drawing/2014/main" id="{963D3475-F839-C6EB-D6D0-E3A5A6E9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4"/>
          <a:stretch/>
        </p:blipFill>
        <p:spPr>
          <a:xfrm>
            <a:off x="4448674" y="1866610"/>
            <a:ext cx="3319525" cy="3378182"/>
          </a:xfrm>
          <a:custGeom>
            <a:avLst/>
            <a:gdLst/>
            <a:ahLst/>
            <a:cxnLst/>
            <a:rect l="l" t="t" r="r" b="b"/>
            <a:pathLst>
              <a:path w="3344400" h="3502800">
                <a:moveTo>
                  <a:pt x="0" y="0"/>
                </a:moveTo>
                <a:lnTo>
                  <a:pt x="3344400" y="0"/>
                </a:lnTo>
                <a:lnTo>
                  <a:pt x="3344400" y="3502800"/>
                </a:lnTo>
                <a:lnTo>
                  <a:pt x="0" y="3502800"/>
                </a:lnTo>
                <a:close/>
              </a:path>
            </a:pathLst>
          </a:custGeom>
        </p:spPr>
      </p:pic>
      <p:pic>
        <p:nvPicPr>
          <p:cNvPr id="8" name="Content Placeholder 7" descr="A blue sign with white text and a house with a heart and a price chart&#10;&#10;Description automatically generated">
            <a:extLst>
              <a:ext uri="{FF2B5EF4-FFF2-40B4-BE49-F238E27FC236}">
                <a16:creationId xmlns:a16="http://schemas.microsoft.com/office/drawing/2014/main" id="{C09F7B48-EEEF-219D-A11C-E8C51034C0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28799" y="1866610"/>
            <a:ext cx="3319524" cy="3387269"/>
          </a:xfrm>
          <a:custGeom>
            <a:avLst/>
            <a:gdLst/>
            <a:ahLst/>
            <a:cxnLst/>
            <a:rect l="l" t="t" r="r" b="b"/>
            <a:pathLst>
              <a:path w="3319524" h="3502800">
                <a:moveTo>
                  <a:pt x="0" y="0"/>
                </a:moveTo>
                <a:lnTo>
                  <a:pt x="3319524" y="0"/>
                </a:lnTo>
                <a:lnTo>
                  <a:pt x="3319524" y="3502800"/>
                </a:lnTo>
                <a:lnTo>
                  <a:pt x="0" y="3502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833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7DE2D3-8A21-4D52-9C8C-8E7A2BE99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8ABB83-B231-4F0C-BF9E-E405FCF7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F740D-4A0D-8C69-96FB-F598DF2C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4780688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State-Level Disparities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7F146-EB61-95F4-E1C0-2BB7C1C5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3" y="5377534"/>
            <a:ext cx="10345171" cy="128251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dirty="0"/>
              <a:t>This affordability crisis is not distributed evenly across the country. In some states, families are paying significantly more for childcare compared to others.</a:t>
            </a:r>
          </a:p>
        </p:txBody>
      </p:sp>
      <p:pic>
        <p:nvPicPr>
          <p:cNvPr id="6" name="Content Placeholder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B907BAA-CB7E-21D3-61C9-4D5B1A853C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4815" y="1507281"/>
            <a:ext cx="10222369" cy="3501162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790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D408-328E-A23B-B327-193D4D5C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Costs of Center-Based Childcare</a:t>
            </a:r>
          </a:p>
        </p:txBody>
      </p:sp>
      <p:pic>
        <p:nvPicPr>
          <p:cNvPr id="6" name="Content Placeholder 5" descr="A graph showing the average childcare costs&#10;&#10;Description automatically generated">
            <a:extLst>
              <a:ext uri="{FF2B5EF4-FFF2-40B4-BE49-F238E27FC236}">
                <a16:creationId xmlns:a16="http://schemas.microsoft.com/office/drawing/2014/main" id="{82E3D015-9D34-8E23-EC29-7C1F0D8BB0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3678" y="1441450"/>
            <a:ext cx="7249795" cy="499484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FFD8-5F73-FAFA-31EF-27C0AE77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9437" y="1904431"/>
            <a:ext cx="3376338" cy="3924869"/>
          </a:xfrm>
        </p:spPr>
        <p:txBody>
          <a:bodyPr>
            <a:normAutofit/>
          </a:bodyPr>
          <a:lstStyle/>
          <a:p>
            <a:r>
              <a:rPr lang="en-US" dirty="0"/>
              <a:t>Rising childcare costs are projected to continue, indicating potential need for subsidies or policy intervention.</a:t>
            </a:r>
          </a:p>
          <a:p>
            <a:r>
              <a:rPr lang="en-US" dirty="0"/>
              <a:t>Families with higher-cost care (e.g., younger children or certain care settings) may face greater financial burdens.</a:t>
            </a:r>
          </a:p>
        </p:txBody>
      </p:sp>
    </p:spTree>
    <p:extLst>
      <p:ext uri="{BB962C8B-B14F-4D97-AF65-F5344CB8AC3E}">
        <p14:creationId xmlns:p14="http://schemas.microsoft.com/office/powerpoint/2010/main" val="222748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D497-08DA-DD4F-156B-13319167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Costs of Family Childcare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515B-6D21-2425-176A-A735351C0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987" y="1639328"/>
            <a:ext cx="3809651" cy="4142272"/>
          </a:xfrm>
        </p:spPr>
        <p:txBody>
          <a:bodyPr>
            <a:normAutofit/>
          </a:bodyPr>
          <a:lstStyle/>
          <a:p>
            <a:r>
              <a:rPr lang="en-US" dirty="0"/>
              <a:t>Family-based care, though typically less expensive than center-based care, is still seeing significant cost increases.</a:t>
            </a:r>
          </a:p>
          <a:p>
            <a:r>
              <a:rPr lang="en-US" dirty="0"/>
              <a:t>Projections indicate that future costs will continue to rise, further straining family budgets, particularly for low- and middle-income households.</a:t>
            </a:r>
          </a:p>
        </p:txBody>
      </p:sp>
      <p:pic>
        <p:nvPicPr>
          <p:cNvPr id="6" name="Content Placeholder 5" descr="A graph of growth in a chart&#10;&#10;Description automatically generated with medium confidence">
            <a:extLst>
              <a:ext uri="{FF2B5EF4-FFF2-40B4-BE49-F238E27FC236}">
                <a16:creationId xmlns:a16="http://schemas.microsoft.com/office/drawing/2014/main" id="{7AC2A990-8A77-E3A8-FAF2-D57020AD4F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2026" y="1367564"/>
            <a:ext cx="7018684" cy="4871236"/>
          </a:xfrm>
        </p:spPr>
      </p:pic>
    </p:spTree>
    <p:extLst>
      <p:ext uri="{BB962C8B-B14F-4D97-AF65-F5344CB8AC3E}">
        <p14:creationId xmlns:p14="http://schemas.microsoft.com/office/powerpoint/2010/main" val="423216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FF4DC-9824-1BC6-C1E0-3E34C918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Impact of Rising Childcare Costs on Low-Income Families</a:t>
            </a:r>
          </a:p>
        </p:txBody>
      </p:sp>
      <p:pic>
        <p:nvPicPr>
          <p:cNvPr id="2052" name="Picture 4" descr="Image for article titled Parents are feeling more financial stress than other U.S. adults — and the gap is widening">
            <a:extLst>
              <a:ext uri="{FF2B5EF4-FFF2-40B4-BE49-F238E27FC236}">
                <a16:creationId xmlns:a16="http://schemas.microsoft.com/office/drawing/2014/main" id="{0DC14041-DFFD-5613-DC0B-0047153CB44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0" y="2742757"/>
            <a:ext cx="5015639" cy="3289326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53A4-B307-FF1E-4936-9034B41D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038" y="1119375"/>
            <a:ext cx="4991962" cy="4352738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Disproportionate Burden</a:t>
            </a:r>
            <a:r>
              <a:rPr lang="en-US" sz="1700" dirty="0"/>
              <a:t>: Low-income families spend over 30% of their income on childcare.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Limited Access to Quality Care</a:t>
            </a:r>
            <a:r>
              <a:rPr lang="en-US" sz="1700" dirty="0"/>
              <a:t>: Higher costs push families toward lower-quality childcare.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Reduced Workforce Participation</a:t>
            </a:r>
            <a:r>
              <a:rPr lang="en-US" sz="1700" dirty="0"/>
              <a:t>: High childcare costs reduce employment opportunities, particularly for women.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Widening Inequality</a:t>
            </a:r>
            <a:r>
              <a:rPr lang="en-US" sz="1700" dirty="0"/>
              <a:t>: Rising costs contribute to growing economic inequality.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Recommendation</a:t>
            </a:r>
            <a:r>
              <a:rPr lang="en-US" sz="1700" dirty="0"/>
              <a:t>: Subsidies and financial support are critical for equal access to affordable childcare.</a:t>
            </a:r>
          </a:p>
        </p:txBody>
      </p:sp>
    </p:spTree>
    <p:extLst>
      <p:ext uri="{BB962C8B-B14F-4D97-AF65-F5344CB8AC3E}">
        <p14:creationId xmlns:p14="http://schemas.microsoft.com/office/powerpoint/2010/main" val="139178447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88</TotalTime>
  <Words>715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Calibri</vt:lpstr>
      <vt:lpstr>Rockwell Nova Light</vt:lpstr>
      <vt:lpstr>The Hand Extrablack</vt:lpstr>
      <vt:lpstr>BlobVTI</vt:lpstr>
      <vt:lpstr>Addressing the National Childcare Affordability Crisis</vt:lpstr>
      <vt:lpstr>Agenda</vt:lpstr>
      <vt:lpstr>The Urgent Need for Affordable Childcare Solutions</vt:lpstr>
      <vt:lpstr>Childcare Price Trends and Economic Disparities (2008-2018)</vt:lpstr>
      <vt:lpstr>Childcare Costs vs. Household Income</vt:lpstr>
      <vt:lpstr>State-Level Disparities</vt:lpstr>
      <vt:lpstr>Rising Costs of Center-Based Childcare</vt:lpstr>
      <vt:lpstr>Rising Costs of Family Childcare</vt:lpstr>
      <vt:lpstr>Impact of Rising Childcare Costs on Low-Income Families</vt:lpstr>
      <vt:lpstr>Policy Solutions to Address the Childcare Affordability Crisis</vt:lpstr>
      <vt:lpstr>Ensuring Affordable Childcare for All Families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Miles Pena Gonzalez</dc:creator>
  <cp:lastModifiedBy>Miles Pena Gonzalez</cp:lastModifiedBy>
  <cp:revision>16</cp:revision>
  <dcterms:created xsi:type="dcterms:W3CDTF">2024-10-07T02:14:16Z</dcterms:created>
  <dcterms:modified xsi:type="dcterms:W3CDTF">2024-10-07T03:42:54Z</dcterms:modified>
</cp:coreProperties>
</file>