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achinedesign.com/community/article/21836908/what-questions-should-you-ask-during-the-product-lifecycle"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upport.apple.com/en-us/HT208109" TargetMode="External"/><Relationship Id="rId3" Type="http://schemas.openxmlformats.org/officeDocument/2006/relationships/hyperlink" Target="https://forensicstore.com/product/forensic-toolkit-6-2/"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cikit-learn.org/stable/modules/generated/sklearn.tree.DecisionTreeClassifier.html" TargetMode="External"/><Relationship Id="rId3" Type="http://schemas.openxmlformats.org/officeDocument/2006/relationships/hyperlink" Target="https://www.tensorflow.org/lite/models/object_detection/overview"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cikit-learn.org/stable/modules/generated/sklearn.tree.DecisionTreeClassifier.html" TargetMode="External"/><Relationship Id="rId3" Type="http://schemas.openxmlformats.org/officeDocument/2006/relationships/hyperlink" Target="https://www.tensorflow.org/lite/models/object_detection/overview" TargetMode="External"/><Relationship Id="rId4" Type="http://schemas.openxmlformats.org/officeDocument/2006/relationships/hyperlink" Target="https://1000logos.net/mongodb-logo/" TargetMode="External"/><Relationship Id="rId5" Type="http://schemas.openxmlformats.org/officeDocument/2006/relationships/hyperlink" Target="https://1000logos.net/python-logo/" TargetMode="External"/><Relationship Id="rId6" Type="http://schemas.openxmlformats.org/officeDocument/2006/relationships/hyperlink" Target="http://spark.apache.org/docs/1.6.2/api/python/index.html#" TargetMode="External"/><Relationship Id="rId7" Type="http://schemas.openxmlformats.org/officeDocument/2006/relationships/hyperlink" Target="https://morioh.com/p/727748031e25" TargetMode="External"/><Relationship Id="rId8" Type="http://schemas.openxmlformats.org/officeDocument/2006/relationships/hyperlink" Target="https://www.tensorflow.org/"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rants.nih.gov/grants/guide/notice-files/not-od-15-089.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eginnersbook.com/2017/09/mapping-relational-databases-to-mongodb/" TargetMode="External"/><Relationship Id="rId3" Type="http://schemas.openxmlformats.org/officeDocument/2006/relationships/hyperlink" Target="https://docs.mongodb.com/manual/core/gridf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a3bba8c819_0_1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a3bba8c819_0_1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3bba8c819_0_1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3bba8c819_0_1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3bba8c819_0_1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3bba8c819_0_1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Source: </a:t>
            </a:r>
            <a:r>
              <a:rPr lang="en" u="sng">
                <a:solidFill>
                  <a:schemeClr val="hlink"/>
                </a:solidFill>
                <a:hlinkClick r:id="rId2"/>
              </a:rPr>
              <a:t>https://www.machinedesign.com/community/article/21836908/what-questions-should-you-ask-during-the-product-lifecycle</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3bba8c819_0_1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3bba8c819_0_1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3bba8c819_0_1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3bba8c819_0_1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Apple Image: </a:t>
            </a:r>
            <a:r>
              <a:rPr lang="en" u="sng">
                <a:solidFill>
                  <a:schemeClr val="hlink"/>
                </a:solidFill>
                <a:hlinkClick r:id="rId2"/>
              </a:rPr>
              <a:t>https://support.apple.com/en-us/HT208109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FTK Image: </a:t>
            </a:r>
            <a:r>
              <a:rPr lang="en" u="sng">
                <a:solidFill>
                  <a:schemeClr val="hlink"/>
                </a:solidFill>
                <a:hlinkClick r:id="rId3"/>
              </a:rPr>
              <a:t>https://forensicstore.com/product/forensic-toolkit-6-2/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FTK Feature: “</a:t>
            </a:r>
            <a:r>
              <a:rPr b="1" lang="en" sz="1200">
                <a:solidFill>
                  <a:srgbClr val="0A0A0A"/>
                </a:solidFill>
                <a:highlight>
                  <a:srgbClr val="FFFFFF"/>
                </a:highlight>
              </a:rPr>
              <a:t>Similar face and object detection</a:t>
            </a:r>
            <a:r>
              <a:rPr lang="en" sz="1200">
                <a:solidFill>
                  <a:srgbClr val="0A0A0A"/>
                </a:solidFill>
                <a:highlight>
                  <a:srgbClr val="FFFFFF"/>
                </a:highlight>
              </a:rPr>
              <a:t> allow investigators to quickly locate all images of a person or object across the case without having to train the system, which can use up valuable time and resources. Also, upload an image from outside the case and compare it to pictures within the current case without ingesting it.”</a:t>
            </a:r>
            <a:endParaRPr sz="1200">
              <a:solidFill>
                <a:srgbClr val="0A0A0A"/>
              </a:solidFill>
              <a:highlight>
                <a:srgbClr val="FFFFFF"/>
              </a:highlight>
            </a:endParaRPr>
          </a:p>
          <a:p>
            <a:pPr indent="0" lvl="0" marL="0" rtl="0" algn="l">
              <a:spcBef>
                <a:spcPts val="0"/>
              </a:spcBef>
              <a:spcAft>
                <a:spcPts val="0"/>
              </a:spcAft>
              <a:buNone/>
            </a:pPr>
            <a:r>
              <a:t/>
            </a:r>
            <a:endParaRPr sz="1200">
              <a:solidFill>
                <a:srgbClr val="0A0A0A"/>
              </a:solidFill>
              <a:highlight>
                <a:srgbClr val="FFFFFF"/>
              </a:highlight>
            </a:endParaRPr>
          </a:p>
          <a:p>
            <a:pPr indent="0" lvl="0" marL="0" rtl="0" algn="l">
              <a:spcBef>
                <a:spcPts val="0"/>
              </a:spcBef>
              <a:spcAft>
                <a:spcPts val="0"/>
              </a:spcAft>
              <a:buNone/>
            </a:pPr>
            <a:r>
              <a:t/>
            </a:r>
            <a:endParaRPr sz="1200">
              <a:solidFill>
                <a:srgbClr val="0A0A0A"/>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3bba8c819_0_1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3bba8c819_0_1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Classifier: </a:t>
            </a:r>
            <a:r>
              <a:rPr lang="en" u="sng">
                <a:solidFill>
                  <a:schemeClr val="hlink"/>
                </a:solidFill>
                <a:latin typeface="Roboto"/>
                <a:ea typeface="Roboto"/>
                <a:cs typeface="Roboto"/>
                <a:sym typeface="Roboto"/>
                <a:hlinkClick r:id="rId2"/>
              </a:rPr>
              <a:t>sklearn.tree.DecisionTreeClassifier — scikit-learn 0.23.2 documentation</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Tensor Flow: </a:t>
            </a:r>
            <a:r>
              <a:rPr lang="en" u="sng">
                <a:solidFill>
                  <a:schemeClr val="hlink"/>
                </a:solidFill>
                <a:latin typeface="Roboto"/>
                <a:ea typeface="Roboto"/>
                <a:cs typeface="Roboto"/>
                <a:sym typeface="Roboto"/>
                <a:hlinkClick r:id="rId3"/>
              </a:rPr>
              <a:t>Object detection</a:t>
            </a: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3bba8c819_0_1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3bba8c819_0_1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Decision Tree Classifier: </a:t>
            </a:r>
            <a:r>
              <a:rPr lang="en" u="sng">
                <a:solidFill>
                  <a:srgbClr val="0097A7"/>
                </a:solidFill>
                <a:latin typeface="Roboto"/>
                <a:ea typeface="Roboto"/>
                <a:cs typeface="Roboto"/>
                <a:sym typeface="Roboto"/>
                <a:hlinkClick r:id="rId2">
                  <a:extLst>
                    <a:ext uri="{A12FA001-AC4F-418D-AE19-62706E023703}">
                      <ahyp:hlinkClr val="tx"/>
                    </a:ext>
                  </a:extLst>
                </a:hlinkClick>
              </a:rPr>
              <a:t>sklearn.tree.DecisionTreeClassifier — scikit-learn 0.23.2 documentation</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Tensor Flow: </a:t>
            </a:r>
            <a:r>
              <a:rPr lang="en" u="sng">
                <a:solidFill>
                  <a:srgbClr val="0097A7"/>
                </a:solidFill>
                <a:latin typeface="Roboto"/>
                <a:ea typeface="Roboto"/>
                <a:cs typeface="Roboto"/>
                <a:sym typeface="Roboto"/>
                <a:hlinkClick r:id="rId3">
                  <a:extLst>
                    <a:ext uri="{A12FA001-AC4F-418D-AE19-62706E023703}">
                      <ahyp:hlinkClr val="tx"/>
                    </a:ext>
                  </a:extLst>
                </a:hlinkClick>
              </a:rPr>
              <a:t>Object detection</a:t>
            </a: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rPr>
              <a:t>The goal is to demonstrate knowledge of Big Data as a field, and leverage some of the commonly used tools for a project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MongoDB Image: </a:t>
            </a:r>
            <a:r>
              <a:rPr lang="en" u="sng">
                <a:solidFill>
                  <a:srgbClr val="0097A7"/>
                </a:solidFill>
                <a:hlinkClick r:id="rId4">
                  <a:extLst>
                    <a:ext uri="{A12FA001-AC4F-418D-AE19-62706E023703}">
                      <ahyp:hlinkClr val="tx"/>
                    </a:ext>
                  </a:extLst>
                </a:hlinkClick>
              </a:rPr>
              <a:t>https://1000logos.net/mongodb-logo/</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Python Logo Image: </a:t>
            </a:r>
            <a:r>
              <a:rPr lang="en" u="sng">
                <a:solidFill>
                  <a:srgbClr val="0097A7"/>
                </a:solidFill>
                <a:hlinkClick r:id="rId5">
                  <a:extLst>
                    <a:ext uri="{A12FA001-AC4F-418D-AE19-62706E023703}">
                      <ahyp:hlinkClr val="tx"/>
                    </a:ext>
                  </a:extLst>
                </a:hlinkClick>
              </a:rPr>
              <a:t>https://1000logos.net/python-logo/</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Spark Logo Image: </a:t>
            </a:r>
            <a:r>
              <a:rPr lang="en" u="sng">
                <a:solidFill>
                  <a:srgbClr val="0097A7"/>
                </a:solidFill>
                <a:hlinkClick r:id="rId6">
                  <a:extLst>
                    <a:ext uri="{A12FA001-AC4F-418D-AE19-62706E023703}">
                      <ahyp:hlinkClr val="tx"/>
                    </a:ext>
                  </a:extLst>
                </a:hlinkClick>
              </a:rPr>
              <a:t>http://spark.apache.org/docs/1.6.2/api/python/index.html#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Jupyter Logo Image: </a:t>
            </a:r>
            <a:r>
              <a:rPr lang="en" u="sng">
                <a:solidFill>
                  <a:srgbClr val="0097A7"/>
                </a:solidFill>
                <a:hlinkClick r:id="rId7">
                  <a:extLst>
                    <a:ext uri="{A12FA001-AC4F-418D-AE19-62706E023703}">
                      <ahyp:hlinkClr val="tx"/>
                    </a:ext>
                  </a:extLst>
                </a:hlinkClick>
              </a:rPr>
              <a:t>https://morioh.com/p/727748031e25</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Tensor Logo Image: </a:t>
            </a:r>
            <a:r>
              <a:rPr lang="en" u="sng">
                <a:solidFill>
                  <a:srgbClr val="0097A7"/>
                </a:solidFill>
                <a:hlinkClick r:id="rId8">
                  <a:extLst>
                    <a:ext uri="{A12FA001-AC4F-418D-AE19-62706E023703}">
                      <ahyp:hlinkClr val="tx"/>
                    </a:ext>
                  </a:extLst>
                </a:hlinkClick>
              </a:rPr>
              <a:t>https://www.tensorflow.org/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Additional Libraries to be used:</a:t>
            </a:r>
            <a:endParaRPr>
              <a:solidFill>
                <a:schemeClr val="dk1"/>
              </a:solidFill>
            </a:endParaRPr>
          </a:p>
          <a:p>
            <a:pPr indent="0" lvl="0" marL="457200" rtl="0" algn="l">
              <a:spcBef>
                <a:spcPts val="0"/>
              </a:spcBef>
              <a:spcAft>
                <a:spcPts val="0"/>
              </a:spcAft>
              <a:buClr>
                <a:schemeClr val="dk1"/>
              </a:buClr>
              <a:buSzPts val="1100"/>
              <a:buFont typeface="Arial"/>
              <a:buNone/>
            </a:pPr>
            <a:r>
              <a:rPr lang="en">
                <a:solidFill>
                  <a:schemeClr val="dk1"/>
                </a:solidFill>
              </a:rPr>
              <a:t>Beautifulsoup from BS4</a:t>
            </a:r>
            <a:endParaRPr>
              <a:solidFill>
                <a:schemeClr val="dk1"/>
              </a:solidFill>
            </a:endParaRPr>
          </a:p>
          <a:p>
            <a:pPr indent="0" lvl="0" marL="457200" rtl="0" algn="l">
              <a:spcBef>
                <a:spcPts val="0"/>
              </a:spcBef>
              <a:spcAft>
                <a:spcPts val="0"/>
              </a:spcAft>
              <a:buClr>
                <a:schemeClr val="dk1"/>
              </a:buClr>
              <a:buSzPts val="1100"/>
              <a:buFont typeface="Arial"/>
              <a:buNone/>
            </a:pPr>
            <a:r>
              <a:rPr lang="en">
                <a:solidFill>
                  <a:schemeClr val="dk1"/>
                </a:solidFill>
              </a:rPr>
              <a:t>Requests</a:t>
            </a:r>
            <a:endParaRPr>
              <a:solidFill>
                <a:schemeClr val="dk1"/>
              </a:solidFill>
            </a:endParaRPr>
          </a:p>
          <a:p>
            <a:pPr indent="0" lvl="0" marL="457200" rtl="0" algn="l">
              <a:spcBef>
                <a:spcPts val="0"/>
              </a:spcBef>
              <a:spcAft>
                <a:spcPts val="0"/>
              </a:spcAft>
              <a:buClr>
                <a:schemeClr val="dk1"/>
              </a:buClr>
              <a:buSzPts val="1100"/>
              <a:buFont typeface="Arial"/>
              <a:buNone/>
            </a:pPr>
            <a:r>
              <a:rPr lang="en">
                <a:solidFill>
                  <a:schemeClr val="dk1"/>
                </a:solidFill>
              </a:rPr>
              <a:t>PyMongo</a:t>
            </a:r>
            <a:endParaRPr>
              <a:solidFill>
                <a:schemeClr val="dk1"/>
              </a:solidFill>
            </a:endParaRPr>
          </a:p>
          <a:p>
            <a:pPr indent="0" lvl="0" marL="457200" rtl="0" algn="l">
              <a:spcBef>
                <a:spcPts val="0"/>
              </a:spcBef>
              <a:spcAft>
                <a:spcPts val="0"/>
              </a:spcAft>
              <a:buNone/>
            </a:pPr>
            <a:r>
              <a:rPr lang="en">
                <a:solidFill>
                  <a:schemeClr val="dk1"/>
                </a:solidFill>
              </a:rPr>
              <a:t>PySpark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3b624662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3b624662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Race  categories: </a:t>
            </a:r>
            <a:r>
              <a:rPr lang="en" u="sng">
                <a:solidFill>
                  <a:schemeClr val="hlink"/>
                </a:solidFill>
                <a:hlinkClick r:id="rId2"/>
              </a:rPr>
              <a:t>https://grants.nih.gov/grants/guide/notice-files/not-od-15-089.html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3bba8c819_0_1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3bba8c819_0_1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a:t>
            </a:r>
            <a:r>
              <a:rPr lang="en" u="sng">
                <a:solidFill>
                  <a:schemeClr val="hlink"/>
                </a:solidFill>
                <a:hlinkClick r:id="rId2"/>
              </a:rPr>
              <a:t>https://beginnersbook.com/2017/09/mapping-relational-databases-to-mongodb/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GridFS: </a:t>
            </a:r>
            <a:r>
              <a:rPr lang="en" u="sng">
                <a:solidFill>
                  <a:schemeClr val="hlink"/>
                </a:solidFill>
                <a:hlinkClick r:id="rId3"/>
              </a:rPr>
              <a:t>https://docs.mongodb.com/manual/core/gridfs/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3b624662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3b624662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3bba8c819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3bba8c819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8159445" y="4144200"/>
            <a:ext cx="984551" cy="999300"/>
          </a:xfrm>
          <a:prstGeom prst="rect">
            <a:avLst/>
          </a:prstGeom>
          <a:noFill/>
          <a:ln>
            <a:noFill/>
          </a:ln>
        </p:spPr>
      </p:pic>
      <p:sp>
        <p:nvSpPr>
          <p:cNvPr id="7" name="Google Shape;7;p1"/>
          <p:cNvSpPr txBox="1"/>
          <p:nvPr>
            <p:ph type="title"/>
          </p:nvPr>
        </p:nvSpPr>
        <p:spPr>
          <a:xfrm>
            <a:off x="311700" y="649750"/>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222450"/>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9" name="Google Shape;9;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2">
            <a:alphaModFix/>
          </a:blip>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3">
            <a:alphaModFix/>
          </a:blip>
          <a:stretch>
            <a:fillRect/>
          </a:stretch>
        </p:blipFill>
        <p:spPr>
          <a:xfrm>
            <a:off x="388600" y="65336"/>
            <a:ext cx="1913424" cy="4408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Using Big Data Tools for </a:t>
            </a:r>
            <a:r>
              <a:rPr lang="en"/>
              <a:t>Race Identification</a:t>
            </a:r>
            <a:endParaRPr/>
          </a:p>
        </p:txBody>
      </p:sp>
      <p:sp>
        <p:nvSpPr>
          <p:cNvPr id="58" name="Google Shape;58;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Miles Franklin, Cliff Mbah, Sayyora Otoboeva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6 V's of Big Data con’t</a:t>
            </a:r>
            <a:endParaRPr/>
          </a:p>
          <a:p>
            <a:pPr indent="0" lvl="0" marL="0" rtl="0" algn="l">
              <a:spcBef>
                <a:spcPts val="0"/>
              </a:spcBef>
              <a:spcAft>
                <a:spcPts val="0"/>
              </a:spcAft>
              <a:buNone/>
            </a:pPr>
            <a:r>
              <a:t/>
            </a:r>
            <a:endParaRPr/>
          </a:p>
        </p:txBody>
      </p:sp>
      <p:grpSp>
        <p:nvGrpSpPr>
          <p:cNvPr id="178" name="Google Shape;178;p22"/>
          <p:cNvGrpSpPr/>
          <p:nvPr/>
        </p:nvGrpSpPr>
        <p:grpSpPr>
          <a:xfrm>
            <a:off x="3203958" y="1258050"/>
            <a:ext cx="3055093" cy="2547000"/>
            <a:chOff x="3203958" y="1258050"/>
            <a:chExt cx="3055093" cy="2547000"/>
          </a:xfrm>
        </p:grpSpPr>
        <p:sp>
          <p:nvSpPr>
            <p:cNvPr id="179" name="Google Shape;179;p22"/>
            <p:cNvSpPr/>
            <p:nvPr/>
          </p:nvSpPr>
          <p:spPr>
            <a:xfrm rot="2700000">
              <a:off x="4196595" y="1011412"/>
              <a:ext cx="561726" cy="3040276"/>
            </a:xfrm>
            <a:prstGeom prst="roundRect">
              <a:avLst>
                <a:gd fmla="val 50000" name="adj"/>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a:off x="3420974"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414141"/>
                  </a:solidFill>
                  <a:latin typeface="Roboto"/>
                  <a:ea typeface="Roboto"/>
                  <a:cs typeface="Roboto"/>
                  <a:sym typeface="Roboto"/>
                </a:rPr>
                <a:t>5</a:t>
              </a:r>
              <a:endParaRPr b="1" sz="1200">
                <a:solidFill>
                  <a:srgbClr val="414141"/>
                </a:solidFill>
                <a:latin typeface="Roboto"/>
                <a:ea typeface="Roboto"/>
                <a:cs typeface="Roboto"/>
                <a:sym typeface="Roboto"/>
              </a:endParaRPr>
            </a:p>
          </p:txBody>
        </p:sp>
        <p:sp>
          <p:nvSpPr>
            <p:cNvPr id="181" name="Google Shape;181;p22"/>
            <p:cNvSpPr txBox="1"/>
            <p:nvPr/>
          </p:nvSpPr>
          <p:spPr>
            <a:xfrm rot="-2700000">
              <a:off x="3410687" y="2240903"/>
              <a:ext cx="2333877"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FFFFFF"/>
                  </a:solidFill>
                  <a:latin typeface="Roboto"/>
                  <a:ea typeface="Roboto"/>
                  <a:cs typeface="Roboto"/>
                  <a:sym typeface="Roboto"/>
                </a:rPr>
                <a:t>Veracity</a:t>
              </a:r>
              <a:endParaRPr b="1" sz="1600">
                <a:solidFill>
                  <a:srgbClr val="FFFFFF"/>
                </a:solidFill>
                <a:latin typeface="Roboto"/>
                <a:ea typeface="Roboto"/>
                <a:cs typeface="Roboto"/>
                <a:sym typeface="Roboto"/>
              </a:endParaRPr>
            </a:p>
          </p:txBody>
        </p:sp>
        <p:sp>
          <p:nvSpPr>
            <p:cNvPr id="182" name="Google Shape;182;p22"/>
            <p:cNvSpPr txBox="1"/>
            <p:nvPr/>
          </p:nvSpPr>
          <p:spPr>
            <a:xfrm rot="-2700000">
              <a:off x="3801841" y="2386292"/>
              <a:ext cx="2668621"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latin typeface="Roboto"/>
                  <a:ea typeface="Roboto"/>
                  <a:cs typeface="Roboto"/>
                  <a:sym typeface="Roboto"/>
                </a:rPr>
                <a:t>Handling </a:t>
              </a:r>
              <a:r>
                <a:rPr lang="en" sz="1000">
                  <a:latin typeface="Roboto"/>
                  <a:ea typeface="Roboto"/>
                  <a:cs typeface="Roboto"/>
                  <a:sym typeface="Roboto"/>
                </a:rPr>
                <a:t>anomalies</a:t>
              </a:r>
              <a:r>
                <a:rPr lang="en" sz="1000">
                  <a:latin typeface="Roboto"/>
                  <a:ea typeface="Roboto"/>
                  <a:cs typeface="Roboto"/>
                  <a:sym typeface="Roboto"/>
                </a:rPr>
                <a:t> in the data. Google Images is not always </a:t>
              </a:r>
              <a:r>
                <a:rPr lang="en" sz="1000">
                  <a:latin typeface="Roboto"/>
                  <a:ea typeface="Roboto"/>
                  <a:cs typeface="Roboto"/>
                  <a:sym typeface="Roboto"/>
                </a:rPr>
                <a:t>predictable and </a:t>
              </a:r>
              <a:r>
                <a:rPr lang="en" sz="1000">
                  <a:latin typeface="Roboto"/>
                  <a:ea typeface="Roboto"/>
                  <a:cs typeface="Roboto"/>
                  <a:sym typeface="Roboto"/>
                </a:rPr>
                <a:t> may require human </a:t>
              </a:r>
              <a:r>
                <a:rPr lang="en" sz="1000">
                  <a:latin typeface="Roboto"/>
                  <a:ea typeface="Roboto"/>
                  <a:cs typeface="Roboto"/>
                  <a:sym typeface="Roboto"/>
                </a:rPr>
                <a:t>collaboration</a:t>
              </a:r>
              <a:r>
                <a:rPr lang="en" sz="1000">
                  <a:latin typeface="Roboto"/>
                  <a:ea typeface="Roboto"/>
                  <a:cs typeface="Roboto"/>
                  <a:sym typeface="Roboto"/>
                </a:rPr>
                <a:t> to validate training data is useful.</a:t>
              </a:r>
              <a:endParaRPr sz="1000">
                <a:latin typeface="Roboto"/>
                <a:ea typeface="Roboto"/>
                <a:cs typeface="Roboto"/>
                <a:sym typeface="Roboto"/>
              </a:endParaRPr>
            </a:p>
          </p:txBody>
        </p:sp>
      </p:grpSp>
      <p:grpSp>
        <p:nvGrpSpPr>
          <p:cNvPr id="183" name="Google Shape;183;p22"/>
          <p:cNvGrpSpPr/>
          <p:nvPr/>
        </p:nvGrpSpPr>
        <p:grpSpPr>
          <a:xfrm>
            <a:off x="5123977" y="1258050"/>
            <a:ext cx="3108801" cy="2547000"/>
            <a:chOff x="5123977" y="1258050"/>
            <a:chExt cx="3108801" cy="2547000"/>
          </a:xfrm>
        </p:grpSpPr>
        <p:sp>
          <p:nvSpPr>
            <p:cNvPr id="184" name="Google Shape;184;p22"/>
            <p:cNvSpPr/>
            <p:nvPr/>
          </p:nvSpPr>
          <p:spPr>
            <a:xfrm rot="2700000">
              <a:off x="6116614" y="1011412"/>
              <a:ext cx="561726" cy="3040276"/>
            </a:xfrm>
            <a:prstGeom prst="roundRect">
              <a:avLst>
                <a:gd fmla="val 50000" name="adj"/>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a:off x="534099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505050"/>
                  </a:solidFill>
                  <a:latin typeface="Roboto"/>
                  <a:ea typeface="Roboto"/>
                  <a:cs typeface="Roboto"/>
                  <a:sym typeface="Roboto"/>
                </a:rPr>
                <a:t>6</a:t>
              </a:r>
              <a:endParaRPr b="1" sz="1200">
                <a:solidFill>
                  <a:srgbClr val="505050"/>
                </a:solidFill>
                <a:latin typeface="Roboto"/>
                <a:ea typeface="Roboto"/>
                <a:cs typeface="Roboto"/>
                <a:sym typeface="Roboto"/>
              </a:endParaRPr>
            </a:p>
          </p:txBody>
        </p:sp>
        <p:sp>
          <p:nvSpPr>
            <p:cNvPr id="186" name="Google Shape;186;p22"/>
            <p:cNvSpPr txBox="1"/>
            <p:nvPr/>
          </p:nvSpPr>
          <p:spPr>
            <a:xfrm rot="-2700000">
              <a:off x="5323969" y="2238203"/>
              <a:ext cx="2341513"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FFFFFF"/>
                  </a:solidFill>
                  <a:latin typeface="Roboto"/>
                  <a:ea typeface="Roboto"/>
                  <a:cs typeface="Roboto"/>
                  <a:sym typeface="Roboto"/>
                </a:rPr>
                <a:t>Value</a:t>
              </a:r>
              <a:endParaRPr b="1" sz="1600">
                <a:solidFill>
                  <a:srgbClr val="FFFFFF"/>
                </a:solidFill>
                <a:latin typeface="Roboto"/>
                <a:ea typeface="Roboto"/>
                <a:cs typeface="Roboto"/>
                <a:sym typeface="Roboto"/>
              </a:endParaRPr>
            </a:p>
          </p:txBody>
        </p:sp>
        <p:sp>
          <p:nvSpPr>
            <p:cNvPr id="187" name="Google Shape;187;p22"/>
            <p:cNvSpPr txBox="1"/>
            <p:nvPr/>
          </p:nvSpPr>
          <p:spPr>
            <a:xfrm rot="-2700000">
              <a:off x="5710745" y="2359439"/>
              <a:ext cx="2744564"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latin typeface="Roboto"/>
                  <a:ea typeface="Roboto"/>
                  <a:cs typeface="Roboto"/>
                  <a:sym typeface="Roboto"/>
                </a:rPr>
                <a:t>Varying degrees of facial </a:t>
              </a:r>
              <a:r>
                <a:rPr lang="en" sz="1000">
                  <a:latin typeface="Roboto"/>
                  <a:ea typeface="Roboto"/>
                  <a:cs typeface="Roboto"/>
                  <a:sym typeface="Roboto"/>
                </a:rPr>
                <a:t>recognition is highly integrated in today’s technology, from smart phone security, to identification tools used by law enforcement. </a:t>
              </a:r>
              <a:r>
                <a:rPr lang="en" sz="1000">
                  <a:latin typeface="Roboto"/>
                  <a:ea typeface="Roboto"/>
                  <a:cs typeface="Roboto"/>
                  <a:sym typeface="Roboto"/>
                </a:rPr>
                <a:t> </a:t>
              </a:r>
              <a:endParaRPr sz="1000">
                <a:latin typeface="Roboto"/>
                <a:ea typeface="Roboto"/>
                <a:cs typeface="Roboto"/>
                <a:sym typeface="Roboto"/>
              </a:endParaRPr>
            </a:p>
          </p:txBody>
        </p:sp>
      </p:grpSp>
      <p:grpSp>
        <p:nvGrpSpPr>
          <p:cNvPr id="188" name="Google Shape;188;p22"/>
          <p:cNvGrpSpPr/>
          <p:nvPr/>
        </p:nvGrpSpPr>
        <p:grpSpPr>
          <a:xfrm>
            <a:off x="1293736" y="1258050"/>
            <a:ext cx="2863689" cy="2547000"/>
            <a:chOff x="1293736" y="1258050"/>
            <a:chExt cx="2863689" cy="2547000"/>
          </a:xfrm>
        </p:grpSpPr>
        <p:sp>
          <p:nvSpPr>
            <p:cNvPr id="189" name="Google Shape;189;p22"/>
            <p:cNvSpPr/>
            <p:nvPr/>
          </p:nvSpPr>
          <p:spPr>
            <a:xfrm rot="2700000">
              <a:off x="2286374" y="1011412"/>
              <a:ext cx="561726" cy="3040276"/>
            </a:xfrm>
            <a:prstGeom prst="roundRect">
              <a:avLst>
                <a:gd fmla="val 50000" name="adj"/>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FFFFFF"/>
                  </a:solidFill>
                  <a:latin typeface="Roboto"/>
                  <a:ea typeface="Roboto"/>
                  <a:cs typeface="Roboto"/>
                  <a:sym typeface="Roboto"/>
                </a:rPr>
                <a:t>Variability</a:t>
              </a:r>
              <a:endParaRPr b="1" sz="1600">
                <a:solidFill>
                  <a:srgbClr val="FFFFFF"/>
                </a:solidFill>
                <a:latin typeface="Roboto"/>
                <a:ea typeface="Roboto"/>
                <a:cs typeface="Roboto"/>
                <a:sym typeface="Roboto"/>
              </a:endParaRPr>
            </a:p>
          </p:txBody>
        </p:sp>
        <p:sp>
          <p:nvSpPr>
            <p:cNvPr id="191" name="Google Shape;191;p22"/>
            <p:cNvSpPr txBox="1"/>
            <p:nvPr/>
          </p:nvSpPr>
          <p:spPr>
            <a:xfrm rot="-2700000">
              <a:off x="1931255" y="2481991"/>
              <a:ext cx="2397941"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latin typeface="Roboto"/>
                  <a:ea typeface="Roboto"/>
                  <a:cs typeface="Roboto"/>
                  <a:sym typeface="Roboto"/>
                </a:rPr>
                <a:t>Unsure, since our  project does not stream in data real time as it makes predictions.</a:t>
              </a:r>
              <a:endParaRPr b="1" sz="1000">
                <a:latin typeface="Roboto"/>
                <a:ea typeface="Roboto"/>
                <a:cs typeface="Roboto"/>
                <a:sym typeface="Roboto"/>
              </a:endParaRPr>
            </a:p>
          </p:txBody>
        </p:sp>
        <p:sp>
          <p:nvSpPr>
            <p:cNvPr id="192" name="Google Shape;192;p22"/>
            <p:cNvSpPr/>
            <p:nvPr/>
          </p:nvSpPr>
          <p:spPr>
            <a:xfrm>
              <a:off x="151075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2F2F2F"/>
                  </a:solidFill>
                  <a:latin typeface="Roboto"/>
                  <a:ea typeface="Roboto"/>
                  <a:cs typeface="Roboto"/>
                  <a:sym typeface="Roboto"/>
                </a:rPr>
                <a:t>4</a:t>
              </a:r>
              <a:endParaRPr b="1" sz="1200">
                <a:solidFill>
                  <a:srgbClr val="2F2F2F"/>
                </a:solidFill>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pic>
        <p:nvPicPr>
          <p:cNvPr id="198" name="Google Shape;198;p23"/>
          <p:cNvPicPr preferRelativeResize="0"/>
          <p:nvPr/>
        </p:nvPicPr>
        <p:blipFill>
          <a:blip r:embed="rId3">
            <a:alphaModFix/>
          </a:blip>
          <a:stretch>
            <a:fillRect/>
          </a:stretch>
        </p:blipFill>
        <p:spPr>
          <a:xfrm>
            <a:off x="1368225" y="1387225"/>
            <a:ext cx="6407551" cy="36042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Goals</a:t>
            </a:r>
            <a:endParaRPr/>
          </a:p>
        </p:txBody>
      </p:sp>
      <p:sp>
        <p:nvSpPr>
          <p:cNvPr id="64" name="Google Shape;64;p14"/>
          <p:cNvSpPr txBox="1"/>
          <p:nvPr>
            <p:ph idx="1" type="body"/>
          </p:nvPr>
        </p:nvSpPr>
        <p:spPr>
          <a:xfrm>
            <a:off x="311800" y="1222450"/>
            <a:ext cx="8520600" cy="392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t>Goal #1:</a:t>
            </a:r>
            <a:endParaRPr sz="2300"/>
          </a:p>
          <a:p>
            <a:pPr indent="-336550" lvl="0" marL="457200" rtl="0" algn="l">
              <a:spcBef>
                <a:spcPts val="1600"/>
              </a:spcBef>
              <a:spcAft>
                <a:spcPts val="0"/>
              </a:spcAft>
              <a:buSzPts val="1700"/>
              <a:buChar char="●"/>
            </a:pPr>
            <a:r>
              <a:rPr lang="en" sz="1700"/>
              <a:t>Create a Decision Tree Classifier that accurately predicts race as a category</a:t>
            </a:r>
            <a:endParaRPr sz="1700"/>
          </a:p>
          <a:p>
            <a:pPr indent="0" lvl="0" marL="0" rtl="0" algn="l">
              <a:spcBef>
                <a:spcPts val="1600"/>
              </a:spcBef>
              <a:spcAft>
                <a:spcPts val="0"/>
              </a:spcAft>
              <a:buClr>
                <a:schemeClr val="dk1"/>
              </a:buClr>
              <a:buSzPts val="1100"/>
              <a:buFont typeface="Arial"/>
              <a:buNone/>
            </a:pPr>
            <a:r>
              <a:rPr lang="en" sz="2300"/>
              <a:t>Goal #2 (Time permitting):</a:t>
            </a:r>
            <a:endParaRPr sz="2300"/>
          </a:p>
          <a:p>
            <a:pPr indent="-336550" lvl="0" marL="457200" rtl="0" algn="l">
              <a:spcBef>
                <a:spcPts val="1600"/>
              </a:spcBef>
              <a:spcAft>
                <a:spcPts val="0"/>
              </a:spcAft>
              <a:buSzPts val="1700"/>
              <a:buChar char="●"/>
            </a:pPr>
            <a:r>
              <a:rPr lang="en" sz="1700"/>
              <a:t>Implement Goal #1 in a video format</a:t>
            </a:r>
            <a:endParaRPr sz="1700"/>
          </a:p>
          <a:p>
            <a:pPr indent="-336550" lvl="0" marL="457200" rtl="0" algn="l">
              <a:spcBef>
                <a:spcPts val="0"/>
              </a:spcBef>
              <a:spcAft>
                <a:spcPts val="0"/>
              </a:spcAft>
              <a:buSzPts val="1700"/>
              <a:buChar char="●"/>
            </a:pPr>
            <a:r>
              <a:rPr lang="en" sz="1700"/>
              <a:t>This will require Tensorflow object detection and may require an additional model</a:t>
            </a:r>
            <a:endParaRPr sz="1700"/>
          </a:p>
          <a:p>
            <a:pPr indent="0" lvl="0" marL="0" rtl="0" algn="l">
              <a:spcBef>
                <a:spcPts val="1600"/>
              </a:spcBef>
              <a:spcAft>
                <a:spcPts val="0"/>
              </a:spcAft>
              <a:buNone/>
            </a:pPr>
            <a:r>
              <a:rPr lang="en" sz="2300"/>
              <a:t>Goal #3 (Time permitting):</a:t>
            </a:r>
            <a:endParaRPr sz="2300"/>
          </a:p>
          <a:p>
            <a:pPr indent="-336550" lvl="0" marL="457200" rtl="0" algn="l">
              <a:spcBef>
                <a:spcPts val="1600"/>
              </a:spcBef>
              <a:spcAft>
                <a:spcPts val="0"/>
              </a:spcAft>
              <a:buSzPts val="1700"/>
              <a:buChar char="●"/>
            </a:pPr>
            <a:r>
              <a:rPr lang="en" sz="1700"/>
              <a:t>Implement Goal #2 in with Real-Time learning</a:t>
            </a:r>
            <a:endParaRPr sz="1700"/>
          </a:p>
          <a:p>
            <a:pPr indent="-336550" lvl="0" marL="457200" rtl="0" algn="l">
              <a:spcBef>
                <a:spcPts val="0"/>
              </a:spcBef>
              <a:spcAft>
                <a:spcPts val="0"/>
              </a:spcAft>
              <a:buSzPts val="1700"/>
              <a:buChar char="●"/>
            </a:pPr>
            <a:r>
              <a:rPr lang="en" sz="1700"/>
              <a:t>Improving Velocity of Learning</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(Reformat)</a:t>
            </a:r>
            <a:endParaRPr/>
          </a:p>
        </p:txBody>
      </p:sp>
      <p:sp>
        <p:nvSpPr>
          <p:cNvPr id="70" name="Google Shape;70;p15"/>
          <p:cNvSpPr txBox="1"/>
          <p:nvPr>
            <p:ph idx="1" type="body"/>
          </p:nvPr>
        </p:nvSpPr>
        <p:spPr>
          <a:xfrm>
            <a:off x="126425" y="1361825"/>
            <a:ext cx="4260300" cy="34164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en" sz="2000"/>
              <a:t>Forensic Toolkit (FTK), used mostly by police for making certain predictions and investigation based on image</a:t>
            </a:r>
            <a:endParaRPr sz="2000"/>
          </a:p>
          <a:p>
            <a:pPr indent="0" lvl="0" marL="457200" rtl="0" algn="l">
              <a:lnSpc>
                <a:spcPct val="100000"/>
              </a:lnSpc>
              <a:spcBef>
                <a:spcPts val="0"/>
              </a:spcBef>
              <a:spcAft>
                <a:spcPts val="0"/>
              </a:spcAft>
              <a:buNone/>
            </a:pPr>
            <a:r>
              <a:t/>
            </a:r>
            <a:endParaRPr sz="2000"/>
          </a:p>
          <a:p>
            <a:pPr indent="-355600" lvl="0" marL="457200" rtl="0" algn="l">
              <a:lnSpc>
                <a:spcPct val="100000"/>
              </a:lnSpc>
              <a:spcBef>
                <a:spcPts val="0"/>
              </a:spcBef>
              <a:spcAft>
                <a:spcPts val="0"/>
              </a:spcAft>
              <a:buSzPts val="2000"/>
              <a:buChar char="●"/>
            </a:pPr>
            <a:r>
              <a:rPr lang="en" sz="2000"/>
              <a:t>Mobile Technology is becoming increasingly dependent on Face Identification as a security feature</a:t>
            </a:r>
            <a:endParaRPr sz="2000"/>
          </a:p>
        </p:txBody>
      </p:sp>
      <p:pic>
        <p:nvPicPr>
          <p:cNvPr id="71" name="Google Shape;71;p15"/>
          <p:cNvPicPr preferRelativeResize="0"/>
          <p:nvPr/>
        </p:nvPicPr>
        <p:blipFill rotWithShape="1">
          <a:blip r:embed="rId3">
            <a:alphaModFix/>
          </a:blip>
          <a:srcRect b="0" l="0" r="0" t="28114"/>
          <a:stretch/>
        </p:blipFill>
        <p:spPr>
          <a:xfrm>
            <a:off x="4965313" y="649741"/>
            <a:ext cx="3600100" cy="2588009"/>
          </a:xfrm>
          <a:prstGeom prst="rect">
            <a:avLst/>
          </a:prstGeom>
          <a:noFill/>
          <a:ln>
            <a:noFill/>
          </a:ln>
        </p:spPr>
      </p:pic>
      <p:pic>
        <p:nvPicPr>
          <p:cNvPr id="72" name="Google Shape;72;p15"/>
          <p:cNvPicPr preferRelativeResize="0"/>
          <p:nvPr/>
        </p:nvPicPr>
        <p:blipFill>
          <a:blip r:embed="rId4">
            <a:alphaModFix/>
          </a:blip>
          <a:stretch>
            <a:fillRect/>
          </a:stretch>
        </p:blipFill>
        <p:spPr>
          <a:xfrm>
            <a:off x="4386724" y="3313800"/>
            <a:ext cx="4757275" cy="1829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Architecture</a:t>
            </a:r>
            <a:endParaRPr/>
          </a:p>
        </p:txBody>
      </p:sp>
      <p:grpSp>
        <p:nvGrpSpPr>
          <p:cNvPr id="78" name="Google Shape;78;p16"/>
          <p:cNvGrpSpPr/>
          <p:nvPr/>
        </p:nvGrpSpPr>
        <p:grpSpPr>
          <a:xfrm>
            <a:off x="102988" y="1222664"/>
            <a:ext cx="2214600" cy="3217636"/>
            <a:chOff x="0" y="1189989"/>
            <a:chExt cx="2214600" cy="3217636"/>
          </a:xfrm>
        </p:grpSpPr>
        <p:sp>
          <p:nvSpPr>
            <p:cNvPr id="79" name="Google Shape;79;p16"/>
            <p:cNvSpPr/>
            <p:nvPr/>
          </p:nvSpPr>
          <p:spPr>
            <a:xfrm>
              <a:off x="0" y="1189989"/>
              <a:ext cx="2214600" cy="669000"/>
            </a:xfrm>
            <a:prstGeom prst="homePlate">
              <a:avLst>
                <a:gd fmla="val 50000" name="adj"/>
              </a:avLst>
            </a:prstGeom>
            <a:solidFill>
              <a:srgbClr val="2F2F2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Collection</a:t>
              </a:r>
              <a:endParaRPr>
                <a:solidFill>
                  <a:srgbClr val="FFFFFF"/>
                </a:solidFill>
                <a:latin typeface="Roboto"/>
                <a:ea typeface="Roboto"/>
                <a:cs typeface="Roboto"/>
                <a:sym typeface="Roboto"/>
              </a:endParaRPr>
            </a:p>
          </p:txBody>
        </p:sp>
        <p:sp>
          <p:nvSpPr>
            <p:cNvPr id="80" name="Google Shape;80;p16"/>
            <p:cNvSpPr txBox="1"/>
            <p:nvPr/>
          </p:nvSpPr>
          <p:spPr>
            <a:xfrm>
              <a:off x="2950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Web scrape Google Images for portraits by race. (Black, White, Asian, Latino)</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p:txBody>
        </p:sp>
      </p:grpSp>
      <p:grpSp>
        <p:nvGrpSpPr>
          <p:cNvPr id="81" name="Google Shape;81;p16"/>
          <p:cNvGrpSpPr/>
          <p:nvPr/>
        </p:nvGrpSpPr>
        <p:grpSpPr>
          <a:xfrm>
            <a:off x="1941313" y="1222450"/>
            <a:ext cx="2064000" cy="3217850"/>
            <a:chOff x="1838325" y="1189775"/>
            <a:chExt cx="2064000" cy="3217850"/>
          </a:xfrm>
        </p:grpSpPr>
        <p:sp>
          <p:nvSpPr>
            <p:cNvPr id="82" name="Google Shape;82;p16"/>
            <p:cNvSpPr/>
            <p:nvPr/>
          </p:nvSpPr>
          <p:spPr>
            <a:xfrm>
              <a:off x="1838325" y="1189775"/>
              <a:ext cx="2064000" cy="669000"/>
            </a:xfrm>
            <a:prstGeom prst="chevron">
              <a:avLst>
                <a:gd fmla="val 50000" name="adj"/>
              </a:avLst>
            </a:prstGeom>
            <a:solidFill>
              <a:srgbClr val="3D3D3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Storage</a:t>
              </a:r>
              <a:endParaRPr>
                <a:solidFill>
                  <a:srgbClr val="FFFFFF"/>
                </a:solidFill>
                <a:latin typeface="Roboto"/>
                <a:ea typeface="Roboto"/>
                <a:cs typeface="Roboto"/>
                <a:sym typeface="Roboto"/>
              </a:endParaRPr>
            </a:p>
          </p:txBody>
        </p:sp>
        <p:sp>
          <p:nvSpPr>
            <p:cNvPr id="83" name="Google Shape;83;p16"/>
            <p:cNvSpPr txBox="1"/>
            <p:nvPr/>
          </p:nvSpPr>
          <p:spPr>
            <a:xfrm>
              <a:off x="20172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latin typeface="Roboto"/>
                  <a:ea typeface="Roboto"/>
                  <a:cs typeface="Roboto"/>
                  <a:sym typeface="Roboto"/>
                </a:rPr>
                <a:t> Store into MongoDB using pymongo.</a:t>
              </a:r>
              <a:endParaRPr sz="1100">
                <a:latin typeface="Roboto"/>
                <a:ea typeface="Roboto"/>
                <a:cs typeface="Roboto"/>
                <a:sym typeface="Roboto"/>
              </a:endParaRPr>
            </a:p>
          </p:txBody>
        </p:sp>
      </p:grpSp>
      <p:grpSp>
        <p:nvGrpSpPr>
          <p:cNvPr id="84" name="Google Shape;84;p16"/>
          <p:cNvGrpSpPr/>
          <p:nvPr/>
        </p:nvGrpSpPr>
        <p:grpSpPr>
          <a:xfrm>
            <a:off x="3619737" y="1222450"/>
            <a:ext cx="2064000" cy="3217850"/>
            <a:chOff x="3516750" y="1189775"/>
            <a:chExt cx="2064000" cy="3217850"/>
          </a:xfrm>
        </p:grpSpPr>
        <p:sp>
          <p:nvSpPr>
            <p:cNvPr id="85" name="Google Shape;85;p16"/>
            <p:cNvSpPr/>
            <p:nvPr/>
          </p:nvSpPr>
          <p:spPr>
            <a:xfrm>
              <a:off x="3516750" y="1189775"/>
              <a:ext cx="2064000" cy="669000"/>
            </a:xfrm>
            <a:prstGeom prst="chevron">
              <a:avLst>
                <a:gd fmla="val 50000" name="adj"/>
              </a:avLst>
            </a:prstGeom>
            <a:solidFill>
              <a:srgbClr val="41414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Decision Tree Classifier</a:t>
              </a:r>
              <a:endParaRPr>
                <a:solidFill>
                  <a:srgbClr val="FFFFFF"/>
                </a:solidFill>
                <a:latin typeface="Roboto"/>
                <a:ea typeface="Roboto"/>
                <a:cs typeface="Roboto"/>
                <a:sym typeface="Roboto"/>
              </a:endParaRPr>
            </a:p>
          </p:txBody>
        </p:sp>
        <p:sp>
          <p:nvSpPr>
            <p:cNvPr id="86" name="Google Shape;86;p16"/>
            <p:cNvSpPr txBox="1"/>
            <p:nvPr/>
          </p:nvSpPr>
          <p:spPr>
            <a:xfrm>
              <a:off x="37394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Use sklearn Decision Tree Classifier to train image classifier. Target will be race.</a:t>
              </a:r>
              <a:endParaRPr sz="1100">
                <a:latin typeface="Roboto"/>
                <a:ea typeface="Roboto"/>
                <a:cs typeface="Roboto"/>
                <a:sym typeface="Roboto"/>
              </a:endParaRPr>
            </a:p>
            <a:p>
              <a:pPr indent="0" lvl="0" marL="0" rtl="0" algn="l">
                <a:lnSpc>
                  <a:spcPct val="115000"/>
                </a:lnSpc>
                <a:spcBef>
                  <a:spcPts val="0"/>
                </a:spcBef>
                <a:spcAft>
                  <a:spcPts val="0"/>
                </a:spcAft>
                <a:buNone/>
              </a:pPr>
              <a:r>
                <a:rPr lang="en" sz="1100">
                  <a:latin typeface="Roboto"/>
                  <a:ea typeface="Roboto"/>
                  <a:cs typeface="Roboto"/>
                  <a:sym typeface="Roboto"/>
                </a:rPr>
                <a:t> </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p:txBody>
        </p:sp>
      </p:grpSp>
      <p:grpSp>
        <p:nvGrpSpPr>
          <p:cNvPr id="87" name="Google Shape;87;p16"/>
          <p:cNvGrpSpPr/>
          <p:nvPr/>
        </p:nvGrpSpPr>
        <p:grpSpPr>
          <a:xfrm>
            <a:off x="6977012" y="1222450"/>
            <a:ext cx="2064000" cy="3217850"/>
            <a:chOff x="6874025" y="1189775"/>
            <a:chExt cx="2064000" cy="3217850"/>
          </a:xfrm>
        </p:grpSpPr>
        <p:sp>
          <p:nvSpPr>
            <p:cNvPr id="88" name="Google Shape;88;p16"/>
            <p:cNvSpPr/>
            <p:nvPr/>
          </p:nvSpPr>
          <p:spPr>
            <a:xfrm>
              <a:off x="6874025" y="1189775"/>
              <a:ext cx="2064000" cy="669000"/>
            </a:xfrm>
            <a:prstGeom prst="chevron">
              <a:avLst>
                <a:gd fmla="val 50000" name="adj"/>
              </a:avLst>
            </a:prstGeom>
            <a:solidFill>
              <a:srgbClr val="50505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Additional Goals</a:t>
              </a:r>
              <a:endParaRPr>
                <a:solidFill>
                  <a:srgbClr val="FFFFFF"/>
                </a:solidFill>
                <a:latin typeface="Roboto"/>
                <a:ea typeface="Roboto"/>
                <a:cs typeface="Roboto"/>
                <a:sym typeface="Roboto"/>
              </a:endParaRPr>
            </a:p>
          </p:txBody>
        </p:sp>
        <p:sp>
          <p:nvSpPr>
            <p:cNvPr id="89" name="Google Shape;89;p16"/>
            <p:cNvSpPr txBox="1"/>
            <p:nvPr/>
          </p:nvSpPr>
          <p:spPr>
            <a:xfrm>
              <a:off x="71838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Tensor Flow </a:t>
              </a:r>
              <a:r>
                <a:rPr lang="en" sz="1100">
                  <a:latin typeface="Roboto"/>
                  <a:ea typeface="Roboto"/>
                  <a:cs typeface="Roboto"/>
                  <a:sym typeface="Roboto"/>
                </a:rPr>
                <a:t> - </a:t>
              </a:r>
              <a:r>
                <a:rPr lang="en" sz="1100">
                  <a:latin typeface="Roboto"/>
                  <a:ea typeface="Roboto"/>
                  <a:cs typeface="Roboto"/>
                  <a:sym typeface="Roboto"/>
                </a:rPr>
                <a:t>Implement</a:t>
              </a:r>
              <a:r>
                <a:rPr lang="en" sz="1100">
                  <a:latin typeface="Roboto"/>
                  <a:ea typeface="Roboto"/>
                  <a:cs typeface="Roboto"/>
                  <a:sym typeface="Roboto"/>
                </a:rPr>
                <a:t> so that it can be run in video (ML model to </a:t>
              </a:r>
              <a:r>
                <a:rPr lang="en" sz="1100">
                  <a:latin typeface="Roboto"/>
                  <a:ea typeface="Roboto"/>
                  <a:cs typeface="Roboto"/>
                  <a:sym typeface="Roboto"/>
                </a:rPr>
                <a:t>identify</a:t>
              </a:r>
              <a:r>
                <a:rPr lang="en" sz="1100">
                  <a:latin typeface="Roboto"/>
                  <a:ea typeface="Roboto"/>
                  <a:cs typeface="Roboto"/>
                  <a:sym typeface="Roboto"/>
                </a:rPr>
                <a:t> if </a:t>
              </a:r>
              <a:r>
                <a:rPr lang="en" sz="1100">
                  <a:latin typeface="Roboto"/>
                  <a:ea typeface="Roboto"/>
                  <a:cs typeface="Roboto"/>
                  <a:sym typeface="Roboto"/>
                </a:rPr>
                <a:t>portrait</a:t>
              </a:r>
              <a:r>
                <a:rPr lang="en" sz="1100">
                  <a:latin typeface="Roboto"/>
                  <a:ea typeface="Roboto"/>
                  <a:cs typeface="Roboto"/>
                  <a:sym typeface="Roboto"/>
                </a:rPr>
                <a:t> that then triggers ML model to identify race)</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p:txBody>
        </p:sp>
      </p:grpSp>
      <p:grpSp>
        <p:nvGrpSpPr>
          <p:cNvPr id="90" name="Google Shape;90;p16"/>
          <p:cNvGrpSpPr/>
          <p:nvPr/>
        </p:nvGrpSpPr>
        <p:grpSpPr>
          <a:xfrm>
            <a:off x="5298338" y="1222450"/>
            <a:ext cx="2064000" cy="3217850"/>
            <a:chOff x="5195350" y="1189775"/>
            <a:chExt cx="2064000" cy="3217850"/>
          </a:xfrm>
        </p:grpSpPr>
        <p:sp>
          <p:nvSpPr>
            <p:cNvPr id="91" name="Google Shape;91;p16"/>
            <p:cNvSpPr/>
            <p:nvPr/>
          </p:nvSpPr>
          <p:spPr>
            <a:xfrm>
              <a:off x="5195350" y="1189775"/>
              <a:ext cx="2064000" cy="669000"/>
            </a:xfrm>
            <a:prstGeom prst="chevron">
              <a:avLst>
                <a:gd fmla="val 50000" name="adj"/>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Expected Result</a:t>
              </a:r>
              <a:endParaRPr>
                <a:solidFill>
                  <a:srgbClr val="FFFFFF"/>
                </a:solidFill>
                <a:latin typeface="Roboto"/>
                <a:ea typeface="Roboto"/>
                <a:cs typeface="Roboto"/>
                <a:sym typeface="Roboto"/>
              </a:endParaRPr>
            </a:p>
          </p:txBody>
        </p:sp>
        <p:sp>
          <p:nvSpPr>
            <p:cNvPr id="92" name="Google Shape;92;p16"/>
            <p:cNvSpPr txBox="1"/>
            <p:nvPr/>
          </p:nvSpPr>
          <p:spPr>
            <a:xfrm>
              <a:off x="54616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Create a machine learning model that accurately can predict the race of a </a:t>
              </a:r>
              <a:r>
                <a:rPr lang="en" sz="1100">
                  <a:latin typeface="Roboto"/>
                  <a:ea typeface="Roboto"/>
                  <a:cs typeface="Roboto"/>
                  <a:sym typeface="Roboto"/>
                </a:rPr>
                <a:t>portrait</a:t>
              </a:r>
              <a:r>
                <a:rPr lang="en" sz="1100">
                  <a:latin typeface="Roboto"/>
                  <a:ea typeface="Roboto"/>
                  <a:cs typeface="Roboto"/>
                  <a:sym typeface="Roboto"/>
                </a:rPr>
                <a:t>. </a:t>
              </a:r>
              <a:endParaRPr sz="1100">
                <a:latin typeface="Roboto"/>
                <a:ea typeface="Roboto"/>
                <a:cs typeface="Roboto"/>
                <a:sym typeface="Roboto"/>
              </a:endParaRPr>
            </a:p>
          </p:txBody>
        </p:sp>
      </p:grpSp>
      <p:sp>
        <p:nvSpPr>
          <p:cNvPr id="93" name="Google Shape;93;p16"/>
          <p:cNvSpPr/>
          <p:nvPr/>
        </p:nvSpPr>
        <p:spPr>
          <a:xfrm rot="10800000">
            <a:off x="1028575" y="3236100"/>
            <a:ext cx="3889500" cy="1299300"/>
          </a:xfrm>
          <a:prstGeom prst="curvedDownArrow">
            <a:avLst>
              <a:gd fmla="val 13593" name="adj1"/>
              <a:gd fmla="val 31872" name="adj2"/>
              <a:gd fmla="val 25968"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Project Architecture con’t</a:t>
            </a:r>
            <a:endParaRPr/>
          </a:p>
        </p:txBody>
      </p:sp>
      <p:grpSp>
        <p:nvGrpSpPr>
          <p:cNvPr id="99" name="Google Shape;99;p17"/>
          <p:cNvGrpSpPr/>
          <p:nvPr/>
        </p:nvGrpSpPr>
        <p:grpSpPr>
          <a:xfrm>
            <a:off x="231850" y="2775505"/>
            <a:ext cx="1971105" cy="786595"/>
            <a:chOff x="466175" y="2800855"/>
            <a:chExt cx="1971105" cy="786595"/>
          </a:xfrm>
        </p:grpSpPr>
        <p:sp>
          <p:nvSpPr>
            <p:cNvPr id="100" name="Google Shape;100;p17"/>
            <p:cNvSpPr/>
            <p:nvPr/>
          </p:nvSpPr>
          <p:spPr>
            <a:xfrm>
              <a:off x="902781" y="3080265"/>
              <a:ext cx="1534500" cy="133500"/>
            </a:xfrm>
            <a:prstGeom prst="rect">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txBox="1"/>
            <p:nvPr/>
          </p:nvSpPr>
          <p:spPr>
            <a:xfrm>
              <a:off x="466175" y="3216050"/>
              <a:ext cx="9906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Data Collection</a:t>
              </a:r>
              <a:endParaRPr b="1" sz="1200">
                <a:latin typeface="Roboto"/>
                <a:ea typeface="Roboto"/>
                <a:cs typeface="Roboto"/>
                <a:sym typeface="Roboto"/>
              </a:endParaRPr>
            </a:p>
          </p:txBody>
        </p:sp>
        <p:grpSp>
          <p:nvGrpSpPr>
            <p:cNvPr id="102" name="Google Shape;102;p17"/>
            <p:cNvGrpSpPr/>
            <p:nvPr/>
          </p:nvGrpSpPr>
          <p:grpSpPr>
            <a:xfrm>
              <a:off x="851208" y="2800855"/>
              <a:ext cx="92400" cy="411825"/>
              <a:chOff x="845575" y="2563700"/>
              <a:chExt cx="92400" cy="411825"/>
            </a:xfrm>
          </p:grpSpPr>
          <p:cxnSp>
            <p:nvCxnSpPr>
              <p:cNvPr id="103" name="Google Shape;103;p17"/>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04" name="Google Shape;104;p17"/>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5" name="Google Shape;105;p17"/>
          <p:cNvGrpSpPr/>
          <p:nvPr/>
        </p:nvGrpSpPr>
        <p:grpSpPr>
          <a:xfrm>
            <a:off x="1729325" y="2678025"/>
            <a:ext cx="2008130" cy="788708"/>
            <a:chOff x="1963650" y="2703375"/>
            <a:chExt cx="2008130" cy="788708"/>
          </a:xfrm>
        </p:grpSpPr>
        <p:sp>
          <p:nvSpPr>
            <p:cNvPr id="106" name="Google Shape;106;p17"/>
            <p:cNvSpPr/>
            <p:nvPr/>
          </p:nvSpPr>
          <p:spPr>
            <a:xfrm>
              <a:off x="2437281" y="3080265"/>
              <a:ext cx="1534500" cy="133500"/>
            </a:xfrm>
            <a:prstGeom prst="rect">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nvSpPr>
          <p:spPr>
            <a:xfrm>
              <a:off x="1963650" y="2703375"/>
              <a:ext cx="11655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Roboto"/>
                  <a:ea typeface="Roboto"/>
                  <a:cs typeface="Roboto"/>
                  <a:sym typeface="Roboto"/>
                </a:rPr>
                <a:t>Data Storage</a:t>
              </a:r>
              <a:endParaRPr b="1" sz="1200">
                <a:latin typeface="Roboto"/>
                <a:ea typeface="Roboto"/>
                <a:cs typeface="Roboto"/>
                <a:sym typeface="Roboto"/>
              </a:endParaRPr>
            </a:p>
            <a:p>
              <a:pPr indent="0" lvl="0" marL="0" rtl="0" algn="ctr">
                <a:lnSpc>
                  <a:spcPct val="115000"/>
                </a:lnSpc>
                <a:spcBef>
                  <a:spcPts val="1600"/>
                </a:spcBef>
                <a:spcAft>
                  <a:spcPts val="1600"/>
                </a:spcAft>
                <a:buNone/>
              </a:pPr>
              <a:r>
                <a:t/>
              </a:r>
              <a:endParaRPr b="1" sz="1200">
                <a:latin typeface="Roboto"/>
                <a:ea typeface="Roboto"/>
                <a:cs typeface="Roboto"/>
                <a:sym typeface="Roboto"/>
              </a:endParaRPr>
            </a:p>
          </p:txBody>
        </p:sp>
        <p:grpSp>
          <p:nvGrpSpPr>
            <p:cNvPr id="108" name="Google Shape;108;p17"/>
            <p:cNvGrpSpPr/>
            <p:nvPr/>
          </p:nvGrpSpPr>
          <p:grpSpPr>
            <a:xfrm rot="10800000">
              <a:off x="2395183" y="3080258"/>
              <a:ext cx="92400" cy="411825"/>
              <a:chOff x="2070100" y="2563700"/>
              <a:chExt cx="92400" cy="411825"/>
            </a:xfrm>
          </p:grpSpPr>
          <p:cxnSp>
            <p:nvCxnSpPr>
              <p:cNvPr id="109" name="Google Shape;109;p17"/>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10" name="Google Shape;110;p17"/>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1" name="Google Shape;111;p17"/>
          <p:cNvGrpSpPr/>
          <p:nvPr/>
        </p:nvGrpSpPr>
        <p:grpSpPr>
          <a:xfrm>
            <a:off x="3408569" y="2775505"/>
            <a:ext cx="1863384" cy="786595"/>
            <a:chOff x="3642894" y="2800855"/>
            <a:chExt cx="1863384" cy="786595"/>
          </a:xfrm>
        </p:grpSpPr>
        <p:sp>
          <p:nvSpPr>
            <p:cNvPr id="112" name="Google Shape;112;p17"/>
            <p:cNvSpPr/>
            <p:nvPr/>
          </p:nvSpPr>
          <p:spPr>
            <a:xfrm>
              <a:off x="3971778" y="3080265"/>
              <a:ext cx="1534500" cy="133500"/>
            </a:xfrm>
            <a:prstGeom prst="rect">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17"/>
            <p:cNvGrpSpPr/>
            <p:nvPr/>
          </p:nvGrpSpPr>
          <p:grpSpPr>
            <a:xfrm>
              <a:off x="3924544" y="2800855"/>
              <a:ext cx="92400" cy="411825"/>
              <a:chOff x="845575" y="2563700"/>
              <a:chExt cx="92400" cy="411825"/>
            </a:xfrm>
          </p:grpSpPr>
          <p:cxnSp>
            <p:nvCxnSpPr>
              <p:cNvPr id="114" name="Google Shape;114;p17"/>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15" name="Google Shape;115;p17"/>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7"/>
            <p:cNvSpPr txBox="1"/>
            <p:nvPr/>
          </p:nvSpPr>
          <p:spPr>
            <a:xfrm>
              <a:off x="3642894" y="3216050"/>
              <a:ext cx="12219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Decision Tree</a:t>
              </a:r>
              <a:endParaRPr b="1" sz="1200">
                <a:latin typeface="Roboto"/>
                <a:ea typeface="Roboto"/>
                <a:cs typeface="Roboto"/>
                <a:sym typeface="Roboto"/>
              </a:endParaRPr>
            </a:p>
          </p:txBody>
        </p:sp>
      </p:grpSp>
      <p:grpSp>
        <p:nvGrpSpPr>
          <p:cNvPr id="117" name="Google Shape;117;p17"/>
          <p:cNvGrpSpPr/>
          <p:nvPr/>
        </p:nvGrpSpPr>
        <p:grpSpPr>
          <a:xfrm>
            <a:off x="4896985" y="2678025"/>
            <a:ext cx="1909466" cy="788708"/>
            <a:chOff x="5131310" y="2703375"/>
            <a:chExt cx="1909466" cy="788708"/>
          </a:xfrm>
        </p:grpSpPr>
        <p:sp>
          <p:nvSpPr>
            <p:cNvPr id="118" name="Google Shape;118;p17"/>
            <p:cNvSpPr/>
            <p:nvPr/>
          </p:nvSpPr>
          <p:spPr>
            <a:xfrm>
              <a:off x="5506276" y="3080265"/>
              <a:ext cx="1534500" cy="133500"/>
            </a:xfrm>
            <a:prstGeom prst="rect">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7"/>
            <p:cNvGrpSpPr/>
            <p:nvPr/>
          </p:nvGrpSpPr>
          <p:grpSpPr>
            <a:xfrm rot="10800000">
              <a:off x="5455515" y="3080258"/>
              <a:ext cx="92400" cy="411825"/>
              <a:chOff x="2070100" y="2563700"/>
              <a:chExt cx="92400" cy="411825"/>
            </a:xfrm>
          </p:grpSpPr>
          <p:cxnSp>
            <p:nvCxnSpPr>
              <p:cNvPr id="120" name="Google Shape;120;p17"/>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21" name="Google Shape;121;p17"/>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7"/>
            <p:cNvSpPr txBox="1"/>
            <p:nvPr/>
          </p:nvSpPr>
          <p:spPr>
            <a:xfrm>
              <a:off x="5131310" y="2703375"/>
              <a:ext cx="140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Expected Result</a:t>
              </a:r>
              <a:endParaRPr b="1" sz="1200">
                <a:latin typeface="Roboto"/>
                <a:ea typeface="Roboto"/>
                <a:cs typeface="Roboto"/>
                <a:sym typeface="Roboto"/>
              </a:endParaRPr>
            </a:p>
          </p:txBody>
        </p:sp>
      </p:grpSp>
      <p:grpSp>
        <p:nvGrpSpPr>
          <p:cNvPr id="123" name="Google Shape;123;p17"/>
          <p:cNvGrpSpPr/>
          <p:nvPr/>
        </p:nvGrpSpPr>
        <p:grpSpPr>
          <a:xfrm>
            <a:off x="6436704" y="2775505"/>
            <a:ext cx="2475454" cy="786595"/>
            <a:chOff x="6671029" y="2800855"/>
            <a:chExt cx="2475454" cy="786595"/>
          </a:xfrm>
        </p:grpSpPr>
        <p:sp>
          <p:nvSpPr>
            <p:cNvPr id="124" name="Google Shape;124;p17"/>
            <p:cNvSpPr/>
            <p:nvPr/>
          </p:nvSpPr>
          <p:spPr>
            <a:xfrm>
              <a:off x="7040783" y="3080265"/>
              <a:ext cx="2105700" cy="133500"/>
            </a:xfrm>
            <a:prstGeom prst="rect">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17"/>
            <p:cNvGrpSpPr/>
            <p:nvPr/>
          </p:nvGrpSpPr>
          <p:grpSpPr>
            <a:xfrm>
              <a:off x="6994658" y="2800855"/>
              <a:ext cx="92400" cy="411825"/>
              <a:chOff x="845575" y="2563700"/>
              <a:chExt cx="92400" cy="411825"/>
            </a:xfrm>
          </p:grpSpPr>
          <p:cxnSp>
            <p:nvCxnSpPr>
              <p:cNvPr id="126" name="Google Shape;126;p17"/>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27" name="Google Shape;127;p17"/>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17"/>
            <p:cNvSpPr txBox="1"/>
            <p:nvPr/>
          </p:nvSpPr>
          <p:spPr>
            <a:xfrm>
              <a:off x="6671029" y="3216050"/>
              <a:ext cx="14496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Additional Goals</a:t>
              </a:r>
              <a:endParaRPr b="1" sz="1200">
                <a:latin typeface="Roboto"/>
                <a:ea typeface="Roboto"/>
                <a:cs typeface="Roboto"/>
                <a:sym typeface="Roboto"/>
              </a:endParaRPr>
            </a:p>
          </p:txBody>
        </p:sp>
      </p:grpSp>
      <p:pic>
        <p:nvPicPr>
          <p:cNvPr descr="How to optimize your Jupyter Notebook" id="129" name="Google Shape;129;p17"/>
          <p:cNvPicPr preferRelativeResize="0"/>
          <p:nvPr/>
        </p:nvPicPr>
        <p:blipFill>
          <a:blip r:embed="rId3">
            <a:alphaModFix/>
          </a:blip>
          <a:stretch>
            <a:fillRect/>
          </a:stretch>
        </p:blipFill>
        <p:spPr>
          <a:xfrm>
            <a:off x="3408575" y="1988900"/>
            <a:ext cx="1398379" cy="786600"/>
          </a:xfrm>
          <a:prstGeom prst="rect">
            <a:avLst/>
          </a:prstGeom>
          <a:noFill/>
          <a:ln>
            <a:noFill/>
          </a:ln>
        </p:spPr>
      </p:pic>
      <p:pic>
        <p:nvPicPr>
          <p:cNvPr id="130" name="Google Shape;130;p17"/>
          <p:cNvPicPr preferRelativeResize="0"/>
          <p:nvPr/>
        </p:nvPicPr>
        <p:blipFill rotWithShape="1">
          <a:blip r:embed="rId4">
            <a:alphaModFix/>
          </a:blip>
          <a:srcRect b="22934" l="0" r="0" t="22950"/>
          <a:stretch/>
        </p:blipFill>
        <p:spPr>
          <a:xfrm>
            <a:off x="231858" y="2009949"/>
            <a:ext cx="1693268" cy="572701"/>
          </a:xfrm>
          <a:prstGeom prst="rect">
            <a:avLst/>
          </a:prstGeom>
          <a:noFill/>
          <a:ln>
            <a:noFill/>
          </a:ln>
        </p:spPr>
      </p:pic>
      <p:pic>
        <p:nvPicPr>
          <p:cNvPr id="131" name="Google Shape;131;p17"/>
          <p:cNvPicPr preferRelativeResize="0"/>
          <p:nvPr/>
        </p:nvPicPr>
        <p:blipFill rotWithShape="1">
          <a:blip r:embed="rId5">
            <a:alphaModFix/>
          </a:blip>
          <a:srcRect b="22683" l="0" r="0" t="21991"/>
          <a:stretch/>
        </p:blipFill>
        <p:spPr>
          <a:xfrm>
            <a:off x="1729325" y="3562100"/>
            <a:ext cx="1656300" cy="572701"/>
          </a:xfrm>
          <a:prstGeom prst="rect">
            <a:avLst/>
          </a:prstGeom>
          <a:noFill/>
          <a:ln>
            <a:noFill/>
          </a:ln>
        </p:spPr>
      </p:pic>
      <p:pic>
        <p:nvPicPr>
          <p:cNvPr id="132" name="Google Shape;132;p17"/>
          <p:cNvPicPr preferRelativeResize="0"/>
          <p:nvPr/>
        </p:nvPicPr>
        <p:blipFill>
          <a:blip r:embed="rId6">
            <a:alphaModFix/>
          </a:blip>
          <a:stretch>
            <a:fillRect/>
          </a:stretch>
        </p:blipFill>
        <p:spPr>
          <a:xfrm>
            <a:off x="3408576" y="1392626"/>
            <a:ext cx="1398375" cy="506896"/>
          </a:xfrm>
          <a:prstGeom prst="rect">
            <a:avLst/>
          </a:prstGeom>
          <a:noFill/>
          <a:ln>
            <a:noFill/>
          </a:ln>
        </p:spPr>
      </p:pic>
      <p:pic>
        <p:nvPicPr>
          <p:cNvPr id="133" name="Google Shape;133;p17"/>
          <p:cNvPicPr preferRelativeResize="0"/>
          <p:nvPr/>
        </p:nvPicPr>
        <p:blipFill>
          <a:blip r:embed="rId7">
            <a:alphaModFix/>
          </a:blip>
          <a:stretch>
            <a:fillRect/>
          </a:stretch>
        </p:blipFill>
        <p:spPr>
          <a:xfrm>
            <a:off x="6436689" y="2042850"/>
            <a:ext cx="2266712" cy="506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39" name="Google Shape;139;p18"/>
          <p:cNvSpPr txBox="1"/>
          <p:nvPr>
            <p:ph idx="1" type="body"/>
          </p:nvPr>
        </p:nvSpPr>
        <p:spPr>
          <a:xfrm>
            <a:off x="1258050" y="1159100"/>
            <a:ext cx="66279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Data set will be built from web scraping Google Images</a:t>
            </a:r>
            <a:endParaRPr sz="2000"/>
          </a:p>
          <a:p>
            <a:pPr indent="-330200" lvl="1" marL="1371600" rtl="0" algn="l">
              <a:spcBef>
                <a:spcPts val="0"/>
              </a:spcBef>
              <a:spcAft>
                <a:spcPts val="0"/>
              </a:spcAft>
              <a:buSzPts val="1600"/>
              <a:buChar char="○"/>
            </a:pPr>
            <a:r>
              <a:rPr lang="en" sz="1600"/>
              <a:t>Training data size to be determined</a:t>
            </a:r>
            <a:endParaRPr sz="1600"/>
          </a:p>
          <a:p>
            <a:pPr indent="-355600" lvl="0" marL="457200" rtl="0" algn="l">
              <a:spcBef>
                <a:spcPts val="0"/>
              </a:spcBef>
              <a:spcAft>
                <a:spcPts val="0"/>
              </a:spcAft>
              <a:buSzPts val="2000"/>
              <a:buChar char="●"/>
            </a:pPr>
            <a:r>
              <a:rPr lang="en" sz="2000"/>
              <a:t>Queries will be “African American </a:t>
            </a:r>
            <a:r>
              <a:rPr lang="en" sz="2000"/>
              <a:t>Portraits</a:t>
            </a:r>
            <a:r>
              <a:rPr lang="en" sz="2000"/>
              <a:t>”, “Latino </a:t>
            </a:r>
            <a:r>
              <a:rPr lang="en" sz="2000"/>
              <a:t>Portraits</a:t>
            </a:r>
            <a:r>
              <a:rPr lang="en" sz="2000"/>
              <a:t>”, etc.</a:t>
            </a:r>
            <a:endParaRPr sz="2000"/>
          </a:p>
          <a:p>
            <a:pPr indent="-355600" lvl="1" marL="1371600" rtl="0" algn="l">
              <a:spcBef>
                <a:spcPts val="0"/>
              </a:spcBef>
              <a:spcAft>
                <a:spcPts val="0"/>
              </a:spcAft>
              <a:buSzPts val="2000"/>
              <a:buChar char="○"/>
            </a:pPr>
            <a:r>
              <a:rPr lang="en" sz="2000"/>
              <a:t>American Indian, Asian, Black, Latino, Native Hawaiian, White</a:t>
            </a:r>
            <a:endParaRPr sz="2000"/>
          </a:p>
          <a:p>
            <a:pPr indent="-355600" lvl="0" marL="457200" rtl="0" algn="l">
              <a:spcBef>
                <a:spcPts val="0"/>
              </a:spcBef>
              <a:spcAft>
                <a:spcPts val="0"/>
              </a:spcAft>
              <a:buSzPts val="2000"/>
              <a:buChar char="●"/>
            </a:pPr>
            <a:r>
              <a:rPr lang="en" sz="2000"/>
              <a:t>“Cleaning” will be human collaboration to make sure the data is an accurate target label for each photo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MongoDB Architecture</a:t>
            </a:r>
            <a:endParaRPr/>
          </a:p>
        </p:txBody>
      </p:sp>
      <p:sp>
        <p:nvSpPr>
          <p:cNvPr id="145" name="Google Shape;145;p19"/>
          <p:cNvSpPr txBox="1"/>
          <p:nvPr>
            <p:ph idx="1" type="body"/>
          </p:nvPr>
        </p:nvSpPr>
        <p:spPr>
          <a:xfrm>
            <a:off x="311700" y="1222450"/>
            <a:ext cx="3396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Collections</a:t>
            </a:r>
            <a:endParaRPr/>
          </a:p>
          <a:p>
            <a:pPr indent="-317500" lvl="1" marL="914400" rtl="0" algn="l">
              <a:spcBef>
                <a:spcPts val="0"/>
              </a:spcBef>
              <a:spcAft>
                <a:spcPts val="0"/>
              </a:spcAft>
              <a:buSzPts val="1400"/>
              <a:buChar char="○"/>
            </a:pPr>
            <a:r>
              <a:rPr lang="en"/>
              <a:t>Race</a:t>
            </a:r>
            <a:endParaRPr/>
          </a:p>
          <a:p>
            <a:pPr indent="-342900" lvl="0" marL="457200" rtl="0" algn="l">
              <a:spcBef>
                <a:spcPts val="0"/>
              </a:spcBef>
              <a:spcAft>
                <a:spcPts val="0"/>
              </a:spcAft>
              <a:buSzPts val="1800"/>
              <a:buChar char="●"/>
            </a:pPr>
            <a:r>
              <a:rPr lang="en"/>
              <a:t>Documents</a:t>
            </a:r>
            <a:endParaRPr/>
          </a:p>
          <a:p>
            <a:pPr indent="-317500" lvl="1" marL="914400" rtl="0" algn="l">
              <a:spcBef>
                <a:spcPts val="0"/>
              </a:spcBef>
              <a:spcAft>
                <a:spcPts val="0"/>
              </a:spcAft>
              <a:buSzPts val="1400"/>
              <a:buChar char="○"/>
            </a:pPr>
            <a:r>
              <a:rPr lang="en"/>
              <a:t>Image File	</a:t>
            </a:r>
            <a:endParaRPr/>
          </a:p>
          <a:p>
            <a:pPr indent="-342900" lvl="0" marL="457200" rtl="0" algn="l">
              <a:spcBef>
                <a:spcPts val="0"/>
              </a:spcBef>
              <a:spcAft>
                <a:spcPts val="0"/>
              </a:spcAft>
              <a:buSzPts val="1800"/>
              <a:buChar char="●"/>
            </a:pPr>
            <a:r>
              <a:rPr lang="en"/>
              <a:t>Fields</a:t>
            </a:r>
            <a:endParaRPr/>
          </a:p>
          <a:p>
            <a:pPr indent="-317500" lvl="1" marL="914400" rtl="0" algn="l">
              <a:spcBef>
                <a:spcPts val="0"/>
              </a:spcBef>
              <a:spcAft>
                <a:spcPts val="0"/>
              </a:spcAft>
              <a:buSzPts val="1400"/>
              <a:buChar char="○"/>
            </a:pPr>
            <a:r>
              <a:rPr lang="en"/>
              <a:t>Source URL</a:t>
            </a:r>
            <a:endParaRPr/>
          </a:p>
          <a:p>
            <a:pPr indent="-317500" lvl="1" marL="914400" rtl="0" algn="l">
              <a:spcBef>
                <a:spcPts val="0"/>
              </a:spcBef>
              <a:spcAft>
                <a:spcPts val="0"/>
              </a:spcAft>
              <a:buSzPts val="1400"/>
              <a:buChar char="○"/>
            </a:pPr>
            <a:r>
              <a:rPr lang="en"/>
              <a:t>Target Label (Race)</a:t>
            </a:r>
            <a:endParaRPr/>
          </a:p>
          <a:p>
            <a:pPr indent="-317500" lvl="1" marL="914400" rtl="0" algn="l">
              <a:spcBef>
                <a:spcPts val="0"/>
              </a:spcBef>
              <a:spcAft>
                <a:spcPts val="0"/>
              </a:spcAft>
              <a:buSzPts val="1400"/>
              <a:buChar char="○"/>
            </a:pPr>
            <a:r>
              <a:rPr lang="en"/>
              <a:t>Image Data</a:t>
            </a:r>
            <a:endParaRPr/>
          </a:p>
          <a:p>
            <a:pPr indent="0" lvl="0" marL="0" rtl="0" algn="l">
              <a:spcBef>
                <a:spcPts val="1600"/>
              </a:spcBef>
              <a:spcAft>
                <a:spcPts val="1600"/>
              </a:spcAft>
              <a:buNone/>
            </a:pPr>
            <a:r>
              <a:rPr lang="en"/>
              <a:t>Note: Files are images (&gt;16Mb) and will be broken up using GridFS</a:t>
            </a:r>
            <a:endParaRPr/>
          </a:p>
        </p:txBody>
      </p:sp>
      <p:pic>
        <p:nvPicPr>
          <p:cNvPr id="146" name="Google Shape;146;p19"/>
          <p:cNvPicPr preferRelativeResize="0"/>
          <p:nvPr/>
        </p:nvPicPr>
        <p:blipFill>
          <a:blip r:embed="rId3">
            <a:alphaModFix/>
          </a:blip>
          <a:stretch>
            <a:fillRect/>
          </a:stretch>
        </p:blipFill>
        <p:spPr>
          <a:xfrm>
            <a:off x="3707700" y="1222450"/>
            <a:ext cx="5124600"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results </a:t>
            </a:r>
            <a:endParaRPr/>
          </a:p>
        </p:txBody>
      </p:sp>
      <p:sp>
        <p:nvSpPr>
          <p:cNvPr id="152" name="Google Shape;152;p20"/>
          <p:cNvSpPr txBox="1"/>
          <p:nvPr>
            <p:ph idx="1" type="body"/>
          </p:nvPr>
        </p:nvSpPr>
        <p:spPr>
          <a:xfrm>
            <a:off x="906300" y="1222450"/>
            <a:ext cx="73314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As we introduce more races for the model to classify, the accuracy will likely decline</a:t>
            </a:r>
            <a:endParaRPr sz="2000"/>
          </a:p>
          <a:p>
            <a:pPr indent="-355600" lvl="0" marL="457200" rtl="0" algn="l">
              <a:spcBef>
                <a:spcPts val="0"/>
              </a:spcBef>
              <a:spcAft>
                <a:spcPts val="0"/>
              </a:spcAft>
              <a:buSzPts val="2000"/>
              <a:buChar char="●"/>
            </a:pPr>
            <a:r>
              <a:rPr lang="en" sz="2000"/>
              <a:t>It will be a challenge to figure out what a decent sample size would be</a:t>
            </a:r>
            <a:endParaRPr sz="2000"/>
          </a:p>
          <a:p>
            <a:pPr indent="-330200" lvl="1" marL="914400" rtl="0" algn="l">
              <a:spcBef>
                <a:spcPts val="0"/>
              </a:spcBef>
              <a:spcAft>
                <a:spcPts val="0"/>
              </a:spcAft>
              <a:buSzPts val="1600"/>
              <a:buChar char="○"/>
            </a:pPr>
            <a:r>
              <a:rPr lang="en" sz="1600"/>
              <a:t>Will likely start with a sample of ~50 images per race and adjust as needed</a:t>
            </a:r>
            <a:endParaRPr sz="1600"/>
          </a:p>
          <a:p>
            <a:pPr indent="-355600" lvl="0" marL="457200" rtl="0" algn="l">
              <a:spcBef>
                <a:spcPts val="0"/>
              </a:spcBef>
              <a:spcAft>
                <a:spcPts val="0"/>
              </a:spcAft>
              <a:buSzPts val="2000"/>
              <a:buChar char="●"/>
            </a:pPr>
            <a:r>
              <a:rPr lang="en" sz="2000"/>
              <a:t>The model may experience high recall and low precision for groups of color, while it may perform high in both scores for categorizing white portraits.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6 V's of Big Data</a:t>
            </a:r>
            <a:endParaRPr/>
          </a:p>
        </p:txBody>
      </p:sp>
      <p:grpSp>
        <p:nvGrpSpPr>
          <p:cNvPr id="158" name="Google Shape;158;p21"/>
          <p:cNvGrpSpPr/>
          <p:nvPr/>
        </p:nvGrpSpPr>
        <p:grpSpPr>
          <a:xfrm>
            <a:off x="1293736" y="1258050"/>
            <a:ext cx="3123490" cy="2547000"/>
            <a:chOff x="1293736" y="1258050"/>
            <a:chExt cx="3123490" cy="2547000"/>
          </a:xfrm>
        </p:grpSpPr>
        <p:sp>
          <p:nvSpPr>
            <p:cNvPr id="159" name="Google Shape;159;p21"/>
            <p:cNvSpPr/>
            <p:nvPr/>
          </p:nvSpPr>
          <p:spPr>
            <a:xfrm rot="2700000">
              <a:off x="2286374" y="1011412"/>
              <a:ext cx="561726" cy="3040276"/>
            </a:xfrm>
            <a:prstGeom prst="roundRect">
              <a:avLst>
                <a:gd fmla="val 50000" name="adj"/>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p:nvPr/>
          </p:nvSpPr>
          <p:spPr>
            <a:xfrm>
              <a:off x="151075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2F2F2F"/>
                  </a:solidFill>
                  <a:latin typeface="Roboto"/>
                  <a:ea typeface="Roboto"/>
                  <a:cs typeface="Roboto"/>
                  <a:sym typeface="Roboto"/>
                </a:rPr>
                <a:t>1</a:t>
              </a:r>
              <a:endParaRPr b="1" sz="1200">
                <a:solidFill>
                  <a:srgbClr val="2F2F2F"/>
                </a:solidFill>
                <a:latin typeface="Roboto"/>
                <a:ea typeface="Roboto"/>
                <a:cs typeface="Roboto"/>
                <a:sym typeface="Roboto"/>
              </a:endParaRPr>
            </a:p>
          </p:txBody>
        </p:sp>
        <p:sp>
          <p:nvSpPr>
            <p:cNvPr id="161" name="Google Shape;161;p21"/>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FFFFFF"/>
                  </a:solidFill>
                  <a:latin typeface="Roboto"/>
                  <a:ea typeface="Roboto"/>
                  <a:cs typeface="Roboto"/>
                  <a:sym typeface="Roboto"/>
                </a:rPr>
                <a:t>Volume</a:t>
              </a:r>
              <a:endParaRPr b="1" sz="1600">
                <a:solidFill>
                  <a:srgbClr val="FFFFFF"/>
                </a:solidFill>
                <a:latin typeface="Roboto"/>
                <a:ea typeface="Roboto"/>
                <a:cs typeface="Roboto"/>
                <a:sym typeface="Roboto"/>
              </a:endParaRPr>
            </a:p>
          </p:txBody>
        </p:sp>
        <p:sp>
          <p:nvSpPr>
            <p:cNvPr id="162" name="Google Shape;162;p21"/>
            <p:cNvSpPr txBox="1"/>
            <p:nvPr/>
          </p:nvSpPr>
          <p:spPr>
            <a:xfrm rot="-2700000">
              <a:off x="1877449" y="2352092"/>
              <a:ext cx="2765353"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latin typeface="Roboto"/>
                  <a:ea typeface="Roboto"/>
                  <a:cs typeface="Roboto"/>
                  <a:sym typeface="Roboto"/>
                </a:rPr>
                <a:t>Using MongoDB to store a scalable data set of images.</a:t>
              </a:r>
              <a:endParaRPr b="1" sz="1000">
                <a:latin typeface="Roboto"/>
                <a:ea typeface="Roboto"/>
                <a:cs typeface="Roboto"/>
                <a:sym typeface="Roboto"/>
              </a:endParaRPr>
            </a:p>
          </p:txBody>
        </p:sp>
      </p:grpSp>
      <p:grpSp>
        <p:nvGrpSpPr>
          <p:cNvPr id="163" name="Google Shape;163;p21"/>
          <p:cNvGrpSpPr/>
          <p:nvPr/>
        </p:nvGrpSpPr>
        <p:grpSpPr>
          <a:xfrm>
            <a:off x="3203958" y="1258050"/>
            <a:ext cx="3200893" cy="2547000"/>
            <a:chOff x="3203958" y="1258050"/>
            <a:chExt cx="3200893" cy="2547000"/>
          </a:xfrm>
        </p:grpSpPr>
        <p:sp>
          <p:nvSpPr>
            <p:cNvPr id="164" name="Google Shape;164;p21"/>
            <p:cNvSpPr/>
            <p:nvPr/>
          </p:nvSpPr>
          <p:spPr>
            <a:xfrm rot="2700000">
              <a:off x="4196595" y="1011412"/>
              <a:ext cx="561726" cy="3040276"/>
            </a:xfrm>
            <a:prstGeom prst="roundRect">
              <a:avLst>
                <a:gd fmla="val 50000" name="adj"/>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3420974"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414141"/>
                  </a:solidFill>
                  <a:latin typeface="Roboto"/>
                  <a:ea typeface="Roboto"/>
                  <a:cs typeface="Roboto"/>
                  <a:sym typeface="Roboto"/>
                </a:rPr>
                <a:t>2</a:t>
              </a:r>
              <a:endParaRPr b="1" sz="1200">
                <a:solidFill>
                  <a:srgbClr val="414141"/>
                </a:solidFill>
                <a:latin typeface="Roboto"/>
                <a:ea typeface="Roboto"/>
                <a:cs typeface="Roboto"/>
                <a:sym typeface="Roboto"/>
              </a:endParaRPr>
            </a:p>
          </p:txBody>
        </p:sp>
        <p:sp>
          <p:nvSpPr>
            <p:cNvPr id="166" name="Google Shape;166;p21"/>
            <p:cNvSpPr txBox="1"/>
            <p:nvPr/>
          </p:nvSpPr>
          <p:spPr>
            <a:xfrm rot="-2700000">
              <a:off x="3410687" y="2240903"/>
              <a:ext cx="2333877"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FFFFFF"/>
                  </a:solidFill>
                  <a:latin typeface="Roboto"/>
                  <a:ea typeface="Roboto"/>
                  <a:cs typeface="Roboto"/>
                  <a:sym typeface="Roboto"/>
                </a:rPr>
                <a:t>Velocity</a:t>
              </a:r>
              <a:endParaRPr b="1" sz="1600">
                <a:solidFill>
                  <a:srgbClr val="FFFFFF"/>
                </a:solidFill>
                <a:latin typeface="Roboto"/>
                <a:ea typeface="Roboto"/>
                <a:cs typeface="Roboto"/>
                <a:sym typeface="Roboto"/>
              </a:endParaRPr>
            </a:p>
          </p:txBody>
        </p:sp>
        <p:sp>
          <p:nvSpPr>
            <p:cNvPr id="167" name="Google Shape;167;p21"/>
            <p:cNvSpPr txBox="1"/>
            <p:nvPr/>
          </p:nvSpPr>
          <p:spPr>
            <a:xfrm rot="-2700000">
              <a:off x="3771645" y="2313391"/>
              <a:ext cx="2874813"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latin typeface="Roboto"/>
                  <a:ea typeface="Roboto"/>
                  <a:cs typeface="Roboto"/>
                  <a:sym typeface="Roboto"/>
                </a:rPr>
                <a:t>Time permitting, would like to deploy this model in a vide setting,. This </a:t>
              </a:r>
              <a:r>
                <a:rPr lang="en" sz="1000">
                  <a:latin typeface="Roboto"/>
                  <a:ea typeface="Roboto"/>
                  <a:cs typeface="Roboto"/>
                  <a:sym typeface="Roboto"/>
                </a:rPr>
                <a:t>would</a:t>
              </a:r>
              <a:r>
                <a:rPr lang="en" sz="1000">
                  <a:latin typeface="Roboto"/>
                  <a:ea typeface="Roboto"/>
                  <a:cs typeface="Roboto"/>
                  <a:sym typeface="Roboto"/>
                </a:rPr>
                <a:t> require an additional model to first identify a portrait from a video.</a:t>
              </a:r>
              <a:endParaRPr b="1" sz="1000">
                <a:latin typeface="Roboto"/>
                <a:ea typeface="Roboto"/>
                <a:cs typeface="Roboto"/>
                <a:sym typeface="Roboto"/>
              </a:endParaRPr>
            </a:p>
          </p:txBody>
        </p:sp>
      </p:grpSp>
      <p:grpSp>
        <p:nvGrpSpPr>
          <p:cNvPr id="168" name="Google Shape;168;p21"/>
          <p:cNvGrpSpPr/>
          <p:nvPr/>
        </p:nvGrpSpPr>
        <p:grpSpPr>
          <a:xfrm>
            <a:off x="5123977" y="1258050"/>
            <a:ext cx="3140301" cy="2547000"/>
            <a:chOff x="5123977" y="1258050"/>
            <a:chExt cx="3140301" cy="2547000"/>
          </a:xfrm>
        </p:grpSpPr>
        <p:sp>
          <p:nvSpPr>
            <p:cNvPr id="169" name="Google Shape;169;p21"/>
            <p:cNvSpPr/>
            <p:nvPr/>
          </p:nvSpPr>
          <p:spPr>
            <a:xfrm rot="2700000">
              <a:off x="6116614" y="1011412"/>
              <a:ext cx="561726" cy="3040276"/>
            </a:xfrm>
            <a:prstGeom prst="roundRect">
              <a:avLst>
                <a:gd fmla="val 50000" name="adj"/>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
            <p:cNvSpPr/>
            <p:nvPr/>
          </p:nvSpPr>
          <p:spPr>
            <a:xfrm>
              <a:off x="534099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505050"/>
                  </a:solidFill>
                  <a:latin typeface="Roboto"/>
                  <a:ea typeface="Roboto"/>
                  <a:cs typeface="Roboto"/>
                  <a:sym typeface="Roboto"/>
                </a:rPr>
                <a:t>3</a:t>
              </a:r>
              <a:endParaRPr b="1" sz="1200">
                <a:solidFill>
                  <a:srgbClr val="505050"/>
                </a:solidFill>
                <a:latin typeface="Roboto"/>
                <a:ea typeface="Roboto"/>
                <a:cs typeface="Roboto"/>
                <a:sym typeface="Roboto"/>
              </a:endParaRPr>
            </a:p>
          </p:txBody>
        </p:sp>
        <p:sp>
          <p:nvSpPr>
            <p:cNvPr id="171" name="Google Shape;171;p21"/>
            <p:cNvSpPr txBox="1"/>
            <p:nvPr/>
          </p:nvSpPr>
          <p:spPr>
            <a:xfrm rot="-2700000">
              <a:off x="5323969" y="2238203"/>
              <a:ext cx="2341513"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FFFFFF"/>
                  </a:solidFill>
                  <a:latin typeface="Roboto"/>
                  <a:ea typeface="Roboto"/>
                  <a:cs typeface="Roboto"/>
                  <a:sym typeface="Roboto"/>
                </a:rPr>
                <a:t>Variety</a:t>
              </a:r>
              <a:endParaRPr b="1" sz="1600">
                <a:solidFill>
                  <a:srgbClr val="FFFFFF"/>
                </a:solidFill>
                <a:latin typeface="Roboto"/>
                <a:ea typeface="Roboto"/>
                <a:cs typeface="Roboto"/>
                <a:sym typeface="Roboto"/>
              </a:endParaRPr>
            </a:p>
          </p:txBody>
        </p:sp>
        <p:sp>
          <p:nvSpPr>
            <p:cNvPr id="172" name="Google Shape;172;p21"/>
            <p:cNvSpPr txBox="1"/>
            <p:nvPr/>
          </p:nvSpPr>
          <p:spPr>
            <a:xfrm rot="-2700000">
              <a:off x="5704221" y="2343689"/>
              <a:ext cx="2789112"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latin typeface="Roboto"/>
                  <a:ea typeface="Roboto"/>
                  <a:cs typeface="Roboto"/>
                  <a:sym typeface="Roboto"/>
                </a:rPr>
                <a:t>This will be a semi structured dataset. Images will likely have a variable number of pixels.</a:t>
              </a:r>
              <a:endParaRPr b="1" sz="1000">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