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7023100" cy="9309100"/>
  <p:embeddedFontLst>
    <p:embeddedFont>
      <p:font typeface="Source Sans Pro Black"/>
      <p:bold r:id="rId28"/>
      <p:boldItalic r:id="rId29"/>
    </p:embeddedFont>
    <p:embeddedFont>
      <p:font typeface="Helvetica Neue"/>
      <p:regular r:id="rId30"/>
      <p:bold r:id="rId31"/>
      <p:italic r:id="rId32"/>
      <p:boldItalic r:id="rId33"/>
    </p:embeddedFon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48B73F7-FC15-4A88-8519-9018DB6FD761}">
  <a:tblStyle styleId="{248B73F7-FC15-4A88-8519-9018DB6FD761}" styleName="Table_0">
    <a:wholeTbl>
      <a:tcTxStyle b="off" i="off">
        <a:font>
          <a:latin typeface="Microsoft Sans Serif"/>
          <a:ea typeface="Microsoft Sans Serif"/>
          <a:cs typeface="Microsoft Sans Serif"/>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BEC"/>
          </a:solidFill>
        </a:fill>
      </a:tcStyle>
    </a:wholeTbl>
    <a:band1H>
      <a:tcTxStyle/>
      <a:tcStyle>
        <a:fill>
          <a:solidFill>
            <a:srgbClr val="CBD5D8"/>
          </a:solidFill>
        </a:fill>
      </a:tcStyle>
    </a:band1H>
    <a:band2H>
      <a:tcTxStyle/>
    </a:band2H>
    <a:band1V>
      <a:tcTxStyle/>
      <a:tcStyle>
        <a:fill>
          <a:solidFill>
            <a:srgbClr val="CBD5D8"/>
          </a:solidFill>
        </a:fill>
      </a:tcStyle>
    </a:band1V>
    <a:band2V>
      <a:tcTxStyle/>
    </a:band2V>
    <a:lastCol>
      <a:tcTxStyle b="on" i="off">
        <a:font>
          <a:latin typeface="Microsoft Sans Serif"/>
          <a:ea typeface="Microsoft Sans Serif"/>
          <a:cs typeface="Microsoft Sans Serif"/>
        </a:font>
        <a:schemeClr val="lt1"/>
      </a:tcTxStyle>
      <a:tcStyle>
        <a:fill>
          <a:solidFill>
            <a:schemeClr val="accent1"/>
          </a:solidFill>
        </a:fill>
      </a:tcStyle>
    </a:lastCol>
    <a:firstCol>
      <a:tcTxStyle b="on" i="off">
        <a:font>
          <a:latin typeface="Microsoft Sans Serif"/>
          <a:ea typeface="Microsoft Sans Serif"/>
          <a:cs typeface="Microsoft Sans Serif"/>
        </a:font>
        <a:schemeClr val="lt1"/>
      </a:tcTxStyle>
      <a:tcStyle>
        <a:fill>
          <a:solidFill>
            <a:schemeClr val="accent1"/>
          </a:solidFill>
        </a:fill>
      </a:tcStyle>
    </a:firstCol>
    <a:lastRow>
      <a:tcTxStyle b="on" i="off">
        <a:font>
          <a:latin typeface="Microsoft Sans Serif"/>
          <a:ea typeface="Microsoft Sans Serif"/>
          <a:cs typeface="Microsoft Sans Serif"/>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Microsoft Sans Serif"/>
          <a:ea typeface="Microsoft Sans Serif"/>
          <a:cs typeface="Microsoft Sans Serif"/>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32" orient="horz"/>
        <p:guide pos="221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SourceSansProBlack-bold.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SansProBlack-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ArialBlack-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665" cy="464814"/>
          </a:xfrm>
          <a:prstGeom prst="rect">
            <a:avLst/>
          </a:prstGeom>
          <a:noFill/>
          <a:ln>
            <a:noFill/>
          </a:ln>
        </p:spPr>
        <p:txBody>
          <a:bodyPr anchorCtr="0" anchor="ctr" bIns="46650" lIns="93300" spcFirstLastPara="1" rIns="93300" wrap="square" tIns="4665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9436" y="0"/>
            <a:ext cx="3043664" cy="464814"/>
          </a:xfrm>
          <a:prstGeom prst="rect">
            <a:avLst/>
          </a:prstGeom>
          <a:noFill/>
          <a:ln>
            <a:noFill/>
          </a:ln>
        </p:spPr>
        <p:txBody>
          <a:bodyPr anchorCtr="0" anchor="ctr" bIns="46650" lIns="93300" spcFirstLastPara="1" rIns="93300" wrap="square" tIns="4665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770" y="4422144"/>
            <a:ext cx="5151560" cy="4188133"/>
          </a:xfrm>
          <a:prstGeom prst="rect">
            <a:avLst/>
          </a:prstGeom>
          <a:noFill/>
          <a:ln>
            <a:noFill/>
          </a:ln>
        </p:spPr>
        <p:txBody>
          <a:bodyPr anchorCtr="0" anchor="t" bIns="46650" lIns="93300" spcFirstLastPara="1" rIns="93300" wrap="square" tIns="4665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4287"/>
            <a:ext cx="3043665" cy="464814"/>
          </a:xfrm>
          <a:prstGeom prst="rect">
            <a:avLst/>
          </a:prstGeom>
          <a:noFill/>
          <a:ln>
            <a:noFill/>
          </a:ln>
        </p:spPr>
        <p:txBody>
          <a:bodyPr anchorCtr="0" anchor="b" bIns="46650" lIns="93300" spcFirstLastPara="1" rIns="93300" wrap="square" tIns="4665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9436" y="8844287"/>
            <a:ext cx="3043664" cy="464814"/>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notes"/>
          <p:cNvSpPr txBox="1"/>
          <p:nvPr>
            <p:ph idx="12" type="sldNum"/>
          </p:nvPr>
        </p:nvSpPr>
        <p:spPr>
          <a:xfrm>
            <a:off x="3979436" y="8844287"/>
            <a:ext cx="3043664" cy="464814"/>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
        <p:nvSpPr>
          <p:cNvPr id="129" name="Google Shape;129;p1: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notes"/>
          <p:cNvSpPr txBox="1"/>
          <p:nvPr>
            <p:ph idx="1" type="body"/>
          </p:nvPr>
        </p:nvSpPr>
        <p:spPr>
          <a:xfrm>
            <a:off x="935770" y="4422144"/>
            <a:ext cx="5151560" cy="4188133"/>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21" name="Google Shape;221;p10: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41" name="Google Shape;241;p11: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49" name="Google Shape;249;p12: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57" name="Google Shape;257;p13: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65" name="Google Shape;265;p14: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5: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74" name="Google Shape;274;p15: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83" name="Google Shape;283;p16: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7: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91" name="Google Shape;291;p17: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99" name="Google Shape;299;p18: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9: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0" name="Google Shape;310;p19:notes"/>
          <p:cNvSpPr txBox="1"/>
          <p:nvPr>
            <p:ph idx="1" type="body"/>
          </p:nvPr>
        </p:nvSpPr>
        <p:spPr>
          <a:xfrm>
            <a:off x="935770" y="4422144"/>
            <a:ext cx="5151560" cy="4188133"/>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We will try other variable transformations, like logs for volume too interpret as percentages</a:t>
            </a:r>
            <a:endParaRPr b="0" i="0" sz="1200" u="none" cap="none" strike="noStrike">
              <a:solidFill>
                <a:schemeClr val="dk1"/>
              </a:solidFill>
              <a:latin typeface="Arial"/>
              <a:ea typeface="Arial"/>
              <a:cs typeface="Arial"/>
              <a:sym typeface="Arial"/>
            </a:endParaRPr>
          </a:p>
        </p:txBody>
      </p:sp>
      <p:sp>
        <p:nvSpPr>
          <p:cNvPr id="311" name="Google Shape;311;p19:notes"/>
          <p:cNvSpPr txBox="1"/>
          <p:nvPr>
            <p:ph idx="12" type="sldNum"/>
          </p:nvPr>
        </p:nvSpPr>
        <p:spPr>
          <a:xfrm>
            <a:off x="3979436" y="8844287"/>
            <a:ext cx="3043664" cy="464814"/>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Black"/>
                <a:ea typeface="Arial Black"/>
                <a:cs typeface="Arial Black"/>
                <a:sym typeface="Arial Black"/>
              </a:rPr>
              <a:t>‹#›</a:t>
            </a:fld>
            <a:endParaRPr sz="1200">
              <a:solidFill>
                <a:schemeClr val="dk1"/>
              </a:solidFill>
              <a:latin typeface="Arial Black"/>
              <a:ea typeface="Arial Black"/>
              <a:cs typeface="Arial Black"/>
              <a:sym typeface="Arial Black"/>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45fb57e88_0_0:notes"/>
          <p:cNvSpPr txBox="1"/>
          <p:nvPr>
            <p:ph idx="1" type="body"/>
          </p:nvPr>
        </p:nvSpPr>
        <p:spPr>
          <a:xfrm>
            <a:off x="935770" y="4422144"/>
            <a:ext cx="5151600" cy="4188000"/>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143" name="Google Shape;143;g445fb57e88_0_0:notes"/>
          <p:cNvSpPr/>
          <p:nvPr>
            <p:ph idx="2" type="sldImg"/>
          </p:nvPr>
        </p:nvSpPr>
        <p:spPr>
          <a:xfrm>
            <a:off x="1184275" y="698500"/>
            <a:ext cx="46545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0: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322" name="Google Shape;322;p20: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1: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330" name="Google Shape;330;p21: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157" name="Google Shape;157;p3: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165" name="Google Shape;165;p4: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175" name="Google Shape;175;p5: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187" name="Google Shape;187;p6: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197" name="Google Shape;197;p7: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05" name="Google Shape;205;p8: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935770" y="4422144"/>
            <a:ext cx="5151560" cy="4188133"/>
          </a:xfrm>
          <a:prstGeom prst="rect">
            <a:avLst/>
          </a:prstGeom>
        </p:spPr>
        <p:txBody>
          <a:bodyPr anchorCtr="0" anchor="t" bIns="46650" lIns="93300" spcFirstLastPara="1" rIns="93300" wrap="square" tIns="46650">
            <a:noAutofit/>
          </a:bodyPr>
          <a:lstStyle/>
          <a:p>
            <a:pPr indent="0" lvl="0" marL="0" rtl="0" algn="l">
              <a:spcBef>
                <a:spcPts val="360"/>
              </a:spcBef>
              <a:spcAft>
                <a:spcPts val="0"/>
              </a:spcAft>
              <a:buNone/>
            </a:pPr>
            <a:r>
              <a:t/>
            </a:r>
            <a:endParaRPr/>
          </a:p>
        </p:txBody>
      </p:sp>
      <p:sp>
        <p:nvSpPr>
          <p:cNvPr id="213" name="Google Shape;213;p9:notes"/>
          <p:cNvSpPr/>
          <p:nvPr>
            <p:ph idx="2" type="sldImg"/>
          </p:nvPr>
        </p:nvSpPr>
        <p:spPr>
          <a:xfrm>
            <a:off x="1184275"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txBox="1"/>
          <p:nvPr>
            <p:ph type="ctrTitle"/>
          </p:nvPr>
        </p:nvSpPr>
        <p:spPr>
          <a:xfrm>
            <a:off x="457200" y="1828800"/>
            <a:ext cx="6019800" cy="2209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chemeClr val="accent3"/>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0" name="Google Shape;20;p2"/>
          <p:cNvSpPr txBox="1"/>
          <p:nvPr>
            <p:ph idx="1" type="subTitle"/>
          </p:nvPr>
        </p:nvSpPr>
        <p:spPr>
          <a:xfrm>
            <a:off x="457200" y="4267200"/>
            <a:ext cx="6019800" cy="17526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3"/>
              </a:buClr>
              <a:buSzPts val="2400"/>
              <a:buFont typeface="Noto Sans Symbols"/>
              <a:buNone/>
              <a:defRPr b="0" i="0" sz="3200" u="none" cap="none" strike="noStrike">
                <a:solidFill>
                  <a:schemeClr val="accent1"/>
                </a:solidFill>
                <a:latin typeface="Helvetica Neue"/>
                <a:ea typeface="Helvetica Neue"/>
                <a:cs typeface="Helvetica Neue"/>
                <a:sym typeface="Helvetica Neue"/>
              </a:defRPr>
            </a:lvl1pPr>
            <a:lvl2pPr lvl="1"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lvl="2"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9" name="Shape 79"/>
        <p:cNvGrpSpPr/>
        <p:nvPr/>
      </p:nvGrpSpPr>
      <p:grpSpPr>
        <a:xfrm>
          <a:off x="0" y="0"/>
          <a:ext cx="0" cy="0"/>
          <a:chOff x="0" y="0"/>
          <a:chExt cx="0" cy="0"/>
        </a:xfrm>
      </p:grpSpPr>
      <p:sp>
        <p:nvSpPr>
          <p:cNvPr id="80" name="Google Shape;80;p11"/>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32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81" name="Google Shape;81;p11"/>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accent3"/>
              </a:buClr>
              <a:buSzPts val="224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spcBef>
                <a:spcPts val="480"/>
              </a:spcBef>
              <a:spcAft>
                <a:spcPts val="0"/>
              </a:spcAft>
              <a:buClr>
                <a:schemeClr val="accent3"/>
              </a:buClr>
              <a:buSzPts val="1560"/>
              <a:buFont typeface="Arial"/>
              <a:buNone/>
              <a:defRPr b="0" i="0" sz="24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accent3"/>
              </a:buClr>
              <a:buSzPts val="1400"/>
              <a:buFont typeface="Arial"/>
              <a:buNone/>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accent3"/>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9pPr>
          </a:lstStyle>
          <a:p/>
        </p:txBody>
      </p:sp>
      <p:sp>
        <p:nvSpPr>
          <p:cNvPr id="82" name="Google Shape;82;p11"/>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lstStyle>
            <a:lvl1pPr indent="-228600" lvl="0" marL="457200" marR="0" rtl="0" algn="l">
              <a:spcBef>
                <a:spcPts val="320"/>
              </a:spcBef>
              <a:spcAft>
                <a:spcPts val="0"/>
              </a:spcAft>
              <a:buClr>
                <a:schemeClr val="accent3"/>
              </a:buClr>
              <a:buSzPts val="1200"/>
              <a:buFont typeface="Arial"/>
              <a:buNone/>
              <a:defRPr b="0" i="0" sz="1600" u="none" cap="none" strike="noStrike">
                <a:solidFill>
                  <a:schemeClr val="dk1"/>
                </a:solidFill>
                <a:latin typeface="Helvetica Neue"/>
                <a:ea typeface="Helvetica Neue"/>
                <a:cs typeface="Helvetica Neue"/>
                <a:sym typeface="Helvetica Neue"/>
              </a:defRPr>
            </a:lvl1pPr>
            <a:lvl2pPr indent="-228600" lvl="1" marL="914400" marR="0" rtl="0" algn="l">
              <a:spcBef>
                <a:spcPts val="280"/>
              </a:spcBef>
              <a:spcAft>
                <a:spcPts val="0"/>
              </a:spcAft>
              <a:buClr>
                <a:schemeClr val="accent3"/>
              </a:buClr>
              <a:buSzPts val="112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240"/>
              </a:spcBef>
              <a:spcAft>
                <a:spcPts val="0"/>
              </a:spcAft>
              <a:buClr>
                <a:schemeClr val="accent3"/>
              </a:buClr>
              <a:buSzPts val="78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200"/>
              </a:spcBef>
              <a:spcAft>
                <a:spcPts val="0"/>
              </a:spcAft>
              <a:buClr>
                <a:schemeClr val="accent3"/>
              </a:buClr>
              <a:buSzPts val="700"/>
              <a:buFont typeface="Arial"/>
              <a:buNone/>
              <a:defRPr b="0" i="0" sz="1000" u="none" cap="none" strike="noStrike">
                <a:solidFill>
                  <a:schemeClr val="dk1"/>
                </a:solidFill>
                <a:latin typeface="Helvetica Neue"/>
                <a:ea typeface="Helvetica Neue"/>
                <a:cs typeface="Helvetica Neue"/>
                <a:sym typeface="Helvetica Neue"/>
              </a:defRPr>
            </a:lvl4pPr>
            <a:lvl5pPr indent="-228600" lvl="4" marL="2286000" marR="0" rtl="0" algn="l">
              <a:spcBef>
                <a:spcPts val="200"/>
              </a:spcBef>
              <a:spcAft>
                <a:spcPts val="0"/>
              </a:spcAft>
              <a:buClr>
                <a:schemeClr val="accent3"/>
              </a:buClr>
              <a:buSzPts val="1000"/>
              <a:buFont typeface="Arial"/>
              <a:buNone/>
              <a:defRPr b="0" i="0" sz="1000" u="none" cap="none" strike="noStrike">
                <a:solidFill>
                  <a:schemeClr val="dk1"/>
                </a:solidFill>
                <a:latin typeface="Helvetica Neue"/>
                <a:ea typeface="Helvetica Neue"/>
                <a:cs typeface="Helvetica Neue"/>
                <a:sym typeface="Helvetica Neue"/>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9pPr>
          </a:lstStyle>
          <a:p/>
        </p:txBody>
      </p:sp>
      <p:sp>
        <p:nvSpPr>
          <p:cNvPr id="83" name="Google Shape;83;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88" name="Google Shape;88;p12"/>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89" name="Google Shape;89;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3"/>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94" name="Google Shape;94;p13"/>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95" name="Google Shape;95;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lip Art" type="txAndClipArt">
  <p:cSld name="TEXT_AND_CLIPART">
    <p:spTree>
      <p:nvGrpSpPr>
        <p:cNvPr id="98" name="Shape 98"/>
        <p:cNvGrpSpPr/>
        <p:nvPr/>
      </p:nvGrpSpPr>
      <p:grpSpPr>
        <a:xfrm>
          <a:off x="0" y="0"/>
          <a:ext cx="0" cy="0"/>
          <a:chOff x="0" y="0"/>
          <a:chExt cx="0" cy="0"/>
        </a:xfrm>
      </p:grpSpPr>
      <p:sp>
        <p:nvSpPr>
          <p:cNvPr id="99" name="Google Shape;99;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00" name="Google Shape;100;p1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01" name="Google Shape;101;p14"/>
          <p:cNvSpPr/>
          <p:nvPr>
            <p:ph idx="2" type="clipArt"/>
          </p:nvPr>
        </p:nvSpPr>
        <p:spPr>
          <a:xfrm>
            <a:off x="4648200" y="1981200"/>
            <a:ext cx="4038600" cy="38862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lvl="2"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02" name="Google Shape;102;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lip Art and Text" type="clipArtAndTx">
  <p:cSld name="CLIPART_AND_TEXT">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07" name="Google Shape;107;p15"/>
          <p:cNvSpPr/>
          <p:nvPr>
            <p:ph idx="2" type="clipArt"/>
          </p:nvPr>
        </p:nvSpPr>
        <p:spPr>
          <a:xfrm>
            <a:off x="457200" y="1981200"/>
            <a:ext cx="4038600" cy="38862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lvl="2"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08" name="Google Shape;108;p15"/>
          <p:cNvSpPr txBox="1"/>
          <p:nvPr>
            <p:ph idx="1" type="body"/>
          </p:nvPr>
        </p:nvSpPr>
        <p:spPr>
          <a:xfrm>
            <a:off x="4648200" y="1981200"/>
            <a:ext cx="4038600" cy="38862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09" name="Google Shape;109;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Over Content" type="txOverObj">
  <p:cSld name="TEXT_OVER_OBJECT">
    <p:spTree>
      <p:nvGrpSpPr>
        <p:cNvPr id="112" name="Shape 112"/>
        <p:cNvGrpSpPr/>
        <p:nvPr/>
      </p:nvGrpSpPr>
      <p:grpSpPr>
        <a:xfrm>
          <a:off x="0" y="0"/>
          <a:ext cx="0" cy="0"/>
          <a:chOff x="0" y="0"/>
          <a:chExt cx="0" cy="0"/>
        </a:xfrm>
      </p:grpSpPr>
      <p:sp>
        <p:nvSpPr>
          <p:cNvPr id="113" name="Google Shape;113;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14" name="Google Shape;114;p16"/>
          <p:cNvSpPr txBox="1"/>
          <p:nvPr>
            <p:ph idx="1" type="body"/>
          </p:nvPr>
        </p:nvSpPr>
        <p:spPr>
          <a:xfrm>
            <a:off x="457200" y="1981200"/>
            <a:ext cx="8229600" cy="18669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15" name="Google Shape;115;p16"/>
          <p:cNvSpPr txBox="1"/>
          <p:nvPr>
            <p:ph idx="2" type="body"/>
          </p:nvPr>
        </p:nvSpPr>
        <p:spPr>
          <a:xfrm>
            <a:off x="457200" y="4000500"/>
            <a:ext cx="8229600" cy="18669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16" name="Google Shape;116;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7" name="Google Shape;117;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119" name="Shape 119"/>
        <p:cNvGrpSpPr/>
        <p:nvPr/>
      </p:nvGrpSpPr>
      <p:grpSpPr>
        <a:xfrm>
          <a:off x="0" y="0"/>
          <a:ext cx="0" cy="0"/>
          <a:chOff x="0" y="0"/>
          <a:chExt cx="0" cy="0"/>
        </a:xfrm>
      </p:grpSpPr>
      <p:pic>
        <p:nvPicPr>
          <p:cNvPr id="120" name="Google Shape;120;p17"/>
          <p:cNvPicPr preferRelativeResize="0"/>
          <p:nvPr/>
        </p:nvPicPr>
        <p:blipFill rotWithShape="1">
          <a:blip r:embed="rId2">
            <a:alphaModFix/>
          </a:blip>
          <a:srcRect b="0" l="0" r="0" t="0"/>
          <a:stretch/>
        </p:blipFill>
        <p:spPr>
          <a:xfrm>
            <a:off x="-19235" y="280386"/>
            <a:ext cx="2457450" cy="4914900"/>
          </a:xfrm>
          <a:prstGeom prst="rect">
            <a:avLst/>
          </a:prstGeom>
          <a:noFill/>
          <a:ln>
            <a:noFill/>
          </a:ln>
        </p:spPr>
      </p:pic>
      <p:sp>
        <p:nvSpPr>
          <p:cNvPr id="121" name="Google Shape;121;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22" name="Google Shape;122;p1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3" name="Google Shape;123;p17"/>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4" name="Google Shape;124;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5" name="Google Shape;125;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1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19235" y="280386"/>
            <a:ext cx="2457450" cy="4914900"/>
          </a:xfrm>
          <a:prstGeom prst="rect">
            <a:avLst/>
          </a:prstGeom>
          <a:noFill/>
          <a:ln>
            <a:noFill/>
          </a:ln>
        </p:spPr>
      </p:pic>
      <p:sp>
        <p:nvSpPr>
          <p:cNvPr id="23" name="Google Shape;23;p3"/>
          <p:cNvSpPr txBox="1"/>
          <p:nvPr>
            <p:ph type="title"/>
          </p:nvPr>
        </p:nvSpPr>
        <p:spPr>
          <a:xfrm>
            <a:off x="457200" y="457200"/>
            <a:ext cx="66294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chemeClr val="accent3"/>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4" name="Google Shape;24;p3"/>
          <p:cNvSpPr txBox="1"/>
          <p:nvPr>
            <p:ph idx="1" type="body"/>
          </p:nvPr>
        </p:nvSpPr>
        <p:spPr>
          <a:xfrm>
            <a:off x="457200" y="1981200"/>
            <a:ext cx="8229600" cy="22860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accent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5" name="Google Shape;25;p3"/>
          <p:cNvSpPr txBox="1"/>
          <p:nvPr>
            <p:ph idx="2" type="body"/>
          </p:nvPr>
        </p:nvSpPr>
        <p:spPr>
          <a:xfrm>
            <a:off x="457199" y="4813699"/>
            <a:ext cx="3943165" cy="1763915"/>
          </a:xfrm>
          <a:prstGeom prst="rect">
            <a:avLst/>
          </a:prstGeom>
          <a:noFill/>
          <a:ln>
            <a:noFill/>
          </a:ln>
        </p:spPr>
        <p:txBody>
          <a:bodyPr anchorCtr="0" anchor="t" bIns="45700" lIns="91425" spcFirstLastPara="1" rIns="91425" wrap="square" tIns="45700"/>
          <a:lstStyle>
            <a:lvl1pPr indent="-228600" lvl="0" marL="457200" marR="0" rtl="0" algn="l">
              <a:spcBef>
                <a:spcPts val="320"/>
              </a:spcBef>
              <a:spcAft>
                <a:spcPts val="0"/>
              </a:spcAft>
              <a:buClr>
                <a:schemeClr val="accent3"/>
              </a:buClr>
              <a:buSzPts val="1200"/>
              <a:buFont typeface="Arial"/>
              <a:buNone/>
              <a:defRPr b="0" i="0" sz="1600" u="none" cap="none" strike="noStrike">
                <a:solidFill>
                  <a:schemeClr val="dk1"/>
                </a:solidFill>
                <a:latin typeface="Helvetica Neue"/>
                <a:ea typeface="Helvetica Neue"/>
                <a:cs typeface="Helvetica Neue"/>
                <a:sym typeface="Helvetica Neue"/>
              </a:defRPr>
            </a:lvl1pPr>
            <a:lvl2pPr indent="-228600" lvl="1" marL="914400" marR="0" rtl="0" algn="l">
              <a:spcBef>
                <a:spcPts val="560"/>
              </a:spcBef>
              <a:spcAft>
                <a:spcPts val="0"/>
              </a:spcAft>
              <a:buClr>
                <a:schemeClr val="accent3"/>
              </a:buClr>
              <a:buSzPts val="2240"/>
              <a:buFont typeface="Arial"/>
              <a:buNone/>
              <a:defRPr b="0" i="0" sz="2800" u="none" cap="none" strike="noStrike">
                <a:solidFill>
                  <a:schemeClr val="dk1"/>
                </a:solidFill>
                <a:latin typeface="Helvetica Neue"/>
                <a:ea typeface="Helvetica Neue"/>
                <a:cs typeface="Helvetica Neue"/>
                <a:sym typeface="Helvetica Neue"/>
              </a:defRPr>
            </a:lvl2pPr>
            <a:lvl3pPr indent="-228600" lvl="2" marL="1371600" marR="0" rtl="0" algn="l">
              <a:spcBef>
                <a:spcPts val="480"/>
              </a:spcBef>
              <a:spcAft>
                <a:spcPts val="0"/>
              </a:spcAft>
              <a:buClr>
                <a:schemeClr val="accent3"/>
              </a:buClr>
              <a:buSzPts val="1560"/>
              <a:buFont typeface="Arial"/>
              <a:buNone/>
              <a:defRPr b="0" i="0" sz="2400" u="none" cap="none" strike="noStrike">
                <a:solidFill>
                  <a:schemeClr val="dk1"/>
                </a:solidFill>
                <a:latin typeface="Helvetica Neue"/>
                <a:ea typeface="Helvetica Neue"/>
                <a:cs typeface="Helvetica Neue"/>
                <a:sym typeface="Helvetica Neue"/>
              </a:defRPr>
            </a:lvl3pPr>
            <a:lvl4pPr indent="-228600" lvl="3" marL="1828800" marR="0" rtl="0" algn="l">
              <a:spcBef>
                <a:spcPts val="400"/>
              </a:spcBef>
              <a:spcAft>
                <a:spcPts val="0"/>
              </a:spcAft>
              <a:buClr>
                <a:schemeClr val="accent3"/>
              </a:buClr>
              <a:buSzPts val="1400"/>
              <a:buFont typeface="Arial"/>
              <a:buNone/>
              <a:defRPr b="0" i="0" sz="2000" u="none" cap="none" strike="noStrike">
                <a:solidFill>
                  <a:schemeClr val="dk1"/>
                </a:solidFill>
                <a:latin typeface="Helvetica Neue"/>
                <a:ea typeface="Helvetica Neue"/>
                <a:cs typeface="Helvetica Neue"/>
                <a:sym typeface="Helvetica Neue"/>
              </a:defRPr>
            </a:lvl4pPr>
            <a:lvl5pPr indent="-228600" lvl="4" marL="2286000" marR="0" rtl="0" algn="l">
              <a:spcBef>
                <a:spcPts val="400"/>
              </a:spcBef>
              <a:spcAft>
                <a:spcPts val="0"/>
              </a:spcAft>
              <a:buClr>
                <a:schemeClr val="accent3"/>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6" name="Google Shape;26;p3"/>
          <p:cNvSpPr txBox="1"/>
          <p:nvPr>
            <p:ph idx="3" type="body"/>
          </p:nvPr>
        </p:nvSpPr>
        <p:spPr>
          <a:xfrm>
            <a:off x="4743634" y="4819356"/>
            <a:ext cx="3943165" cy="1752600"/>
          </a:xfrm>
          <a:prstGeom prst="rect">
            <a:avLst/>
          </a:prstGeom>
          <a:noFill/>
          <a:ln>
            <a:noFill/>
          </a:ln>
        </p:spPr>
        <p:txBody>
          <a:bodyPr anchorCtr="0" anchor="t" bIns="45700" lIns="91425" spcFirstLastPara="1" rIns="91425" wrap="square" tIns="45700"/>
          <a:lstStyle>
            <a:lvl1pPr indent="-228600" lvl="0" marL="457200" marR="0" rtl="0" algn="l">
              <a:spcBef>
                <a:spcPts val="320"/>
              </a:spcBef>
              <a:spcAft>
                <a:spcPts val="0"/>
              </a:spcAft>
              <a:buClr>
                <a:schemeClr val="accent3"/>
              </a:buClr>
              <a:buSzPts val="1200"/>
              <a:buFont typeface="Arial"/>
              <a:buNone/>
              <a:defRPr b="0" i="0" sz="16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7" name="Google Shape;27;p3"/>
          <p:cNvSpPr/>
          <p:nvPr/>
        </p:nvSpPr>
        <p:spPr>
          <a:xfrm>
            <a:off x="-19235" y="6653815"/>
            <a:ext cx="1162235" cy="204186"/>
          </a:xfrm>
          <a:prstGeom prst="rect">
            <a:avLst/>
          </a:prstGeom>
          <a:solidFill>
            <a:srgbClr val="1E4D2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3"/>
          <p:cNvSpPr/>
          <p:nvPr/>
        </p:nvSpPr>
        <p:spPr>
          <a:xfrm>
            <a:off x="1155032" y="6653814"/>
            <a:ext cx="1162235" cy="204186"/>
          </a:xfrm>
          <a:prstGeom prst="rect">
            <a:avLst/>
          </a:prstGeom>
          <a:solidFill>
            <a:srgbClr val="D7D3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3"/>
          <p:cNvSpPr/>
          <p:nvPr/>
        </p:nvSpPr>
        <p:spPr>
          <a:xfrm>
            <a:off x="2305235" y="6655200"/>
            <a:ext cx="1162235" cy="204186"/>
          </a:xfrm>
          <a:prstGeom prst="rect">
            <a:avLst/>
          </a:prstGeom>
          <a:solidFill>
            <a:srgbClr val="5959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30" name="Shape 30"/>
        <p:cNvGrpSpPr/>
        <p:nvPr/>
      </p:nvGrpSpPr>
      <p:grpSpPr>
        <a:xfrm>
          <a:off x="0" y="0"/>
          <a:ext cx="0" cy="0"/>
          <a:chOff x="0" y="0"/>
          <a:chExt cx="0" cy="0"/>
        </a:xfrm>
      </p:grpSpPr>
      <p:sp>
        <p:nvSpPr>
          <p:cNvPr id="31" name="Google Shape;31;p4"/>
          <p:cNvSpPr/>
          <p:nvPr/>
        </p:nvSpPr>
        <p:spPr>
          <a:xfrm>
            <a:off x="-19235" y="6653815"/>
            <a:ext cx="1162235" cy="204186"/>
          </a:xfrm>
          <a:prstGeom prst="rect">
            <a:avLst/>
          </a:prstGeom>
          <a:solidFill>
            <a:srgbClr val="1E4D2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4"/>
          <p:cNvSpPr/>
          <p:nvPr/>
        </p:nvSpPr>
        <p:spPr>
          <a:xfrm>
            <a:off x="1143000" y="6653814"/>
            <a:ext cx="1162235" cy="204186"/>
          </a:xfrm>
          <a:prstGeom prst="rect">
            <a:avLst/>
          </a:prstGeom>
          <a:solidFill>
            <a:srgbClr val="D7D3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3" name="Google Shape;33;p4"/>
          <p:cNvPicPr preferRelativeResize="0"/>
          <p:nvPr/>
        </p:nvPicPr>
        <p:blipFill rotWithShape="1">
          <a:blip r:embed="rId2">
            <a:alphaModFix/>
          </a:blip>
          <a:srcRect b="0" l="0" r="0" t="0"/>
          <a:stretch/>
        </p:blipFill>
        <p:spPr>
          <a:xfrm>
            <a:off x="-19235" y="280386"/>
            <a:ext cx="2457450" cy="4914900"/>
          </a:xfrm>
          <a:prstGeom prst="rect">
            <a:avLst/>
          </a:prstGeom>
          <a:noFill/>
          <a:ln>
            <a:noFill/>
          </a:ln>
        </p:spPr>
      </p:pic>
      <p:sp>
        <p:nvSpPr>
          <p:cNvPr id="34" name="Google Shape;34;p4"/>
          <p:cNvSpPr txBox="1"/>
          <p:nvPr>
            <p:ph type="title"/>
          </p:nvPr>
        </p:nvSpPr>
        <p:spPr>
          <a:xfrm>
            <a:off x="465220" y="403860"/>
            <a:ext cx="66294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3600" u="none" cap="none" strike="noStrike">
                <a:solidFill>
                  <a:srgbClr val="1E4D2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5" name="Google Shape;35;p4"/>
          <p:cNvSpPr txBox="1"/>
          <p:nvPr>
            <p:ph idx="1" type="body"/>
          </p:nvPr>
        </p:nvSpPr>
        <p:spPr>
          <a:xfrm>
            <a:off x="457200" y="1981200"/>
            <a:ext cx="8229600" cy="22860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rgbClr val="12A4B6"/>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rgbClr val="59595B"/>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rgbClr val="59595B"/>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rgbClr val="59595B"/>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rgbClr val="59595B"/>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36" name="Google Shape;36;p4"/>
          <p:cNvSpPr/>
          <p:nvPr/>
        </p:nvSpPr>
        <p:spPr>
          <a:xfrm>
            <a:off x="2305235" y="6655200"/>
            <a:ext cx="1162235" cy="204186"/>
          </a:xfrm>
          <a:prstGeom prst="rect">
            <a:avLst/>
          </a:prstGeom>
          <a:solidFill>
            <a:srgbClr val="5959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 name="Google Shape;37;p4"/>
          <p:cNvSpPr txBox="1"/>
          <p:nvPr>
            <p:ph idx="2" type="body"/>
          </p:nvPr>
        </p:nvSpPr>
        <p:spPr>
          <a:xfrm>
            <a:off x="457199" y="4843770"/>
            <a:ext cx="3943165" cy="1763915"/>
          </a:xfrm>
          <a:prstGeom prst="rect">
            <a:avLst/>
          </a:prstGeom>
          <a:noFill/>
          <a:ln>
            <a:noFill/>
          </a:ln>
        </p:spPr>
        <p:txBody>
          <a:bodyPr anchorCtr="0" anchor="t" bIns="45700" lIns="91425" spcFirstLastPara="1" rIns="91425" wrap="square" tIns="45700"/>
          <a:lstStyle>
            <a:lvl1pPr indent="-228600" lvl="0" marL="457200" marR="0" rtl="0" algn="l">
              <a:spcBef>
                <a:spcPts val="320"/>
              </a:spcBef>
              <a:spcAft>
                <a:spcPts val="0"/>
              </a:spcAft>
              <a:buClr>
                <a:schemeClr val="accent3"/>
              </a:buClr>
              <a:buSzPts val="1200"/>
              <a:buFont typeface="Arial"/>
              <a:buNone/>
              <a:defRPr b="0" i="0" sz="1600" u="none" cap="none" strike="noStrike">
                <a:solidFill>
                  <a:schemeClr val="dk1"/>
                </a:solidFill>
                <a:latin typeface="Helvetica Neue"/>
                <a:ea typeface="Helvetica Neue"/>
                <a:cs typeface="Helvetica Neue"/>
                <a:sym typeface="Helvetica Neue"/>
              </a:defRPr>
            </a:lvl1pPr>
            <a:lvl2pPr indent="-228600" lvl="1" marL="914400" marR="0" rtl="0" algn="l">
              <a:spcBef>
                <a:spcPts val="560"/>
              </a:spcBef>
              <a:spcAft>
                <a:spcPts val="0"/>
              </a:spcAft>
              <a:buClr>
                <a:schemeClr val="accent3"/>
              </a:buClr>
              <a:buSzPts val="2240"/>
              <a:buFont typeface="Arial"/>
              <a:buNone/>
              <a:defRPr b="0" i="0" sz="2800" u="none" cap="none" strike="noStrike">
                <a:solidFill>
                  <a:schemeClr val="dk1"/>
                </a:solidFill>
                <a:latin typeface="Helvetica Neue"/>
                <a:ea typeface="Helvetica Neue"/>
                <a:cs typeface="Helvetica Neue"/>
                <a:sym typeface="Helvetica Neue"/>
              </a:defRPr>
            </a:lvl2pPr>
            <a:lvl3pPr indent="-228600" lvl="2" marL="1371600" marR="0" rtl="0" algn="l">
              <a:spcBef>
                <a:spcPts val="480"/>
              </a:spcBef>
              <a:spcAft>
                <a:spcPts val="0"/>
              </a:spcAft>
              <a:buClr>
                <a:schemeClr val="accent3"/>
              </a:buClr>
              <a:buSzPts val="1560"/>
              <a:buFont typeface="Arial"/>
              <a:buNone/>
              <a:defRPr b="0" i="0" sz="2400" u="none" cap="none" strike="noStrike">
                <a:solidFill>
                  <a:schemeClr val="dk1"/>
                </a:solidFill>
                <a:latin typeface="Helvetica Neue"/>
                <a:ea typeface="Helvetica Neue"/>
                <a:cs typeface="Helvetica Neue"/>
                <a:sym typeface="Helvetica Neue"/>
              </a:defRPr>
            </a:lvl3pPr>
            <a:lvl4pPr indent="-228600" lvl="3" marL="1828800" marR="0" rtl="0" algn="l">
              <a:spcBef>
                <a:spcPts val="400"/>
              </a:spcBef>
              <a:spcAft>
                <a:spcPts val="0"/>
              </a:spcAft>
              <a:buClr>
                <a:schemeClr val="accent3"/>
              </a:buClr>
              <a:buSzPts val="1400"/>
              <a:buFont typeface="Arial"/>
              <a:buNone/>
              <a:defRPr b="0" i="0" sz="2000" u="none" cap="none" strike="noStrike">
                <a:solidFill>
                  <a:schemeClr val="dk1"/>
                </a:solidFill>
                <a:latin typeface="Helvetica Neue"/>
                <a:ea typeface="Helvetica Neue"/>
                <a:cs typeface="Helvetica Neue"/>
                <a:sym typeface="Helvetica Neue"/>
              </a:defRPr>
            </a:lvl4pPr>
            <a:lvl5pPr indent="-228600" lvl="4" marL="2286000" marR="0" rtl="0" algn="l">
              <a:spcBef>
                <a:spcPts val="400"/>
              </a:spcBef>
              <a:spcAft>
                <a:spcPts val="0"/>
              </a:spcAft>
              <a:buClr>
                <a:schemeClr val="accent3"/>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5"/>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60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0" name="Google Shape;40;p5"/>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lstStyle>
            <a:lvl1pPr indent="-228600" lvl="0" marL="457200" marR="0" rtl="0" algn="l">
              <a:spcBef>
                <a:spcPts val="480"/>
              </a:spcBef>
              <a:spcAft>
                <a:spcPts val="0"/>
              </a:spcAft>
              <a:buClr>
                <a:schemeClr val="accent3"/>
              </a:buClr>
              <a:buSzPts val="1800"/>
              <a:buFont typeface="Arial"/>
              <a:buNone/>
              <a:defRPr b="0" i="0" sz="2400" u="none" cap="none" strike="noStrike">
                <a:solidFill>
                  <a:schemeClr val="dk1"/>
                </a:solidFill>
                <a:latin typeface="Helvetica Neue"/>
                <a:ea typeface="Helvetica Neue"/>
                <a:cs typeface="Helvetica Neue"/>
                <a:sym typeface="Helvetica Neue"/>
              </a:defRPr>
            </a:lvl1pPr>
            <a:lvl2pPr indent="-228600" lvl="1" marL="914400" marR="0" rtl="0" algn="l">
              <a:spcBef>
                <a:spcPts val="400"/>
              </a:spcBef>
              <a:spcAft>
                <a:spcPts val="0"/>
              </a:spcAft>
              <a:buClr>
                <a:schemeClr val="accent3"/>
              </a:buClr>
              <a:buSzPts val="1600"/>
              <a:buFont typeface="Arial"/>
              <a:buNone/>
              <a:defRPr b="0" i="0" sz="2000" u="none" cap="none" strike="noStrike">
                <a:solidFill>
                  <a:schemeClr val="dk1"/>
                </a:solidFill>
                <a:latin typeface="Helvetica Neue"/>
                <a:ea typeface="Helvetica Neue"/>
                <a:cs typeface="Helvetica Neue"/>
                <a:sym typeface="Helvetica Neue"/>
              </a:defRPr>
            </a:lvl2pPr>
            <a:lvl3pPr indent="-228600" lvl="2" marL="1371600" marR="0" rtl="0" algn="l">
              <a:spcBef>
                <a:spcPts val="360"/>
              </a:spcBef>
              <a:spcAft>
                <a:spcPts val="0"/>
              </a:spcAft>
              <a:buClr>
                <a:schemeClr val="accent3"/>
              </a:buClr>
              <a:buSzPts val="1170"/>
              <a:buFont typeface="Arial"/>
              <a:buNone/>
              <a:defRPr b="0"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320"/>
              </a:spcBef>
              <a:spcAft>
                <a:spcPts val="0"/>
              </a:spcAft>
              <a:buClr>
                <a:schemeClr val="accent3"/>
              </a:buClr>
              <a:buSzPts val="1120"/>
              <a:buFont typeface="Arial"/>
              <a:buNone/>
              <a:defRPr b="0"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accent3"/>
              </a:buClr>
              <a:buSzPts val="1600"/>
              <a:buFont typeface="Arial"/>
              <a:buNone/>
              <a:defRPr b="0" i="0" sz="1600" u="none" cap="none" strike="noStrike">
                <a:solidFill>
                  <a:schemeClr val="dk1"/>
                </a:solidFill>
                <a:latin typeface="Helvetica Neue"/>
                <a:ea typeface="Helvetica Neue"/>
                <a:cs typeface="Helvetica Neue"/>
                <a:sym typeface="Helvetica Neue"/>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9pPr>
          </a:lstStyle>
          <a:p/>
        </p:txBody>
      </p:sp>
      <p:sp>
        <p:nvSpPr>
          <p:cNvPr id="41" name="Google Shape;41;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6" name="Google Shape;46;p6"/>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47" name="Google Shape;47;p6"/>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48" name="Google Shape;48;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53" name="Google Shape;53;p7"/>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accent3"/>
              </a:buClr>
              <a:buSzPts val="1800"/>
              <a:buFont typeface="Arial"/>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spcBef>
                <a:spcPts val="400"/>
              </a:spcBef>
              <a:spcAft>
                <a:spcPts val="0"/>
              </a:spcAft>
              <a:buClr>
                <a:schemeClr val="accent3"/>
              </a:buClr>
              <a:buSzPts val="1600"/>
              <a:buFont typeface="Arial"/>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spcBef>
                <a:spcPts val="360"/>
              </a:spcBef>
              <a:spcAft>
                <a:spcPts val="0"/>
              </a:spcAft>
              <a:buClr>
                <a:schemeClr val="accent3"/>
              </a:buClr>
              <a:buSzPts val="1170"/>
              <a:buFont typeface="Arial"/>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320"/>
              </a:spcBef>
              <a:spcAft>
                <a:spcPts val="0"/>
              </a:spcAft>
              <a:buClr>
                <a:schemeClr val="accent3"/>
              </a:buClr>
              <a:buSzPts val="1120"/>
              <a:buFont typeface="Arial"/>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accent3"/>
              </a:buClr>
              <a:buSzPts val="1600"/>
              <a:buFont typeface="Arial"/>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54" name="Google Shape;54;p7"/>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55" name="Google Shape;55;p7"/>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accent3"/>
              </a:buClr>
              <a:buSzPts val="1800"/>
              <a:buFont typeface="Arial"/>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spcBef>
                <a:spcPts val="400"/>
              </a:spcBef>
              <a:spcAft>
                <a:spcPts val="0"/>
              </a:spcAft>
              <a:buClr>
                <a:schemeClr val="accent3"/>
              </a:buClr>
              <a:buSzPts val="1600"/>
              <a:buFont typeface="Arial"/>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spcBef>
                <a:spcPts val="360"/>
              </a:spcBef>
              <a:spcAft>
                <a:spcPts val="0"/>
              </a:spcAft>
              <a:buClr>
                <a:schemeClr val="accent3"/>
              </a:buClr>
              <a:buSzPts val="1170"/>
              <a:buFont typeface="Arial"/>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320"/>
              </a:spcBef>
              <a:spcAft>
                <a:spcPts val="0"/>
              </a:spcAft>
              <a:buClr>
                <a:schemeClr val="accent3"/>
              </a:buClr>
              <a:buSzPts val="1120"/>
              <a:buFont typeface="Arial"/>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accent3"/>
              </a:buClr>
              <a:buSzPts val="1600"/>
              <a:buFont typeface="Arial"/>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56" name="Google Shape;56;p7"/>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57" name="Google Shape;57;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7"/>
          <p:cNvSpPr/>
          <p:nvPr/>
        </p:nvSpPr>
        <p:spPr>
          <a:xfrm>
            <a:off x="-19235" y="6705601"/>
            <a:ext cx="1162235" cy="1523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7"/>
          <p:cNvSpPr/>
          <p:nvPr/>
        </p:nvSpPr>
        <p:spPr>
          <a:xfrm>
            <a:off x="1143000" y="6705600"/>
            <a:ext cx="1162235" cy="15239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 name="Google Shape;62;p7"/>
          <p:cNvSpPr/>
          <p:nvPr/>
        </p:nvSpPr>
        <p:spPr>
          <a:xfrm>
            <a:off x="2305235" y="6706986"/>
            <a:ext cx="1162235" cy="15239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65" name="Google Shape;65;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32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4" name="Google Shape;74;p10"/>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75" name="Google Shape;75;p10"/>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lstStyle>
            <a:lvl1pPr indent="-228600" lvl="0" marL="457200" marR="0" rtl="0" algn="l">
              <a:spcBef>
                <a:spcPts val="320"/>
              </a:spcBef>
              <a:spcAft>
                <a:spcPts val="0"/>
              </a:spcAft>
              <a:buClr>
                <a:schemeClr val="accent3"/>
              </a:buClr>
              <a:buSzPts val="1200"/>
              <a:buFont typeface="Arial"/>
              <a:buNone/>
              <a:defRPr b="0" i="0" sz="1600" u="none" cap="none" strike="noStrike">
                <a:solidFill>
                  <a:schemeClr val="dk1"/>
                </a:solidFill>
                <a:latin typeface="Helvetica Neue"/>
                <a:ea typeface="Helvetica Neue"/>
                <a:cs typeface="Helvetica Neue"/>
                <a:sym typeface="Helvetica Neue"/>
              </a:defRPr>
            </a:lvl1pPr>
            <a:lvl2pPr indent="-228600" lvl="1" marL="914400" marR="0" rtl="0" algn="l">
              <a:spcBef>
                <a:spcPts val="280"/>
              </a:spcBef>
              <a:spcAft>
                <a:spcPts val="0"/>
              </a:spcAft>
              <a:buClr>
                <a:schemeClr val="accent3"/>
              </a:buClr>
              <a:buSzPts val="112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240"/>
              </a:spcBef>
              <a:spcAft>
                <a:spcPts val="0"/>
              </a:spcAft>
              <a:buClr>
                <a:schemeClr val="accent3"/>
              </a:buClr>
              <a:buSzPts val="78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200"/>
              </a:spcBef>
              <a:spcAft>
                <a:spcPts val="0"/>
              </a:spcAft>
              <a:buClr>
                <a:schemeClr val="accent3"/>
              </a:buClr>
              <a:buSzPts val="700"/>
              <a:buFont typeface="Arial"/>
              <a:buNone/>
              <a:defRPr b="0" i="0" sz="1000" u="none" cap="none" strike="noStrike">
                <a:solidFill>
                  <a:schemeClr val="dk1"/>
                </a:solidFill>
                <a:latin typeface="Helvetica Neue"/>
                <a:ea typeface="Helvetica Neue"/>
                <a:cs typeface="Helvetica Neue"/>
                <a:sym typeface="Helvetica Neue"/>
              </a:defRPr>
            </a:lvl4pPr>
            <a:lvl5pPr indent="-228600" lvl="4" marL="2286000" marR="0" rtl="0" algn="l">
              <a:spcBef>
                <a:spcPts val="200"/>
              </a:spcBef>
              <a:spcAft>
                <a:spcPts val="0"/>
              </a:spcAft>
              <a:buClr>
                <a:schemeClr val="accent3"/>
              </a:buClr>
              <a:buSzPts val="1000"/>
              <a:buFont typeface="Arial"/>
              <a:buNone/>
              <a:defRPr b="0" i="0" sz="1000" u="none" cap="none" strike="noStrike">
                <a:solidFill>
                  <a:schemeClr val="dk1"/>
                </a:solidFill>
                <a:latin typeface="Helvetica Neue"/>
                <a:ea typeface="Helvetica Neue"/>
                <a:cs typeface="Helvetica Neue"/>
                <a:sym typeface="Helvetica Neue"/>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9pPr>
          </a:lstStyle>
          <a:p/>
        </p:txBody>
      </p:sp>
      <p:sp>
        <p:nvSpPr>
          <p:cNvPr id="76" name="Google Shape;76;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Black"/>
                <a:ea typeface="Arial Black"/>
                <a:cs typeface="Arial Black"/>
                <a:sym typeface="Arial Black"/>
              </a:defRPr>
            </a:lvl1pPr>
            <a:lvl2pPr indent="0" lvl="1" marL="0" marR="0" rtl="0" algn="r">
              <a:spcBef>
                <a:spcPts val="0"/>
              </a:spcBef>
              <a:spcAft>
                <a:spcPts val="0"/>
              </a:spcAft>
              <a:buNone/>
              <a:defRPr sz="1200">
                <a:solidFill>
                  <a:schemeClr val="dk1"/>
                </a:solidFill>
                <a:latin typeface="Arial Black"/>
                <a:ea typeface="Arial Black"/>
                <a:cs typeface="Arial Black"/>
                <a:sym typeface="Arial Black"/>
              </a:defRPr>
            </a:lvl2pPr>
            <a:lvl3pPr indent="0" lvl="2" marL="0" marR="0" rtl="0" algn="r">
              <a:spcBef>
                <a:spcPts val="0"/>
              </a:spcBef>
              <a:spcAft>
                <a:spcPts val="0"/>
              </a:spcAft>
              <a:buNone/>
              <a:defRPr sz="1200">
                <a:solidFill>
                  <a:schemeClr val="dk1"/>
                </a:solidFill>
                <a:latin typeface="Arial Black"/>
                <a:ea typeface="Arial Black"/>
                <a:cs typeface="Arial Black"/>
                <a:sym typeface="Arial Black"/>
              </a:defRPr>
            </a:lvl3pPr>
            <a:lvl4pPr indent="0" lvl="3" marL="0" marR="0" rtl="0" algn="r">
              <a:spcBef>
                <a:spcPts val="0"/>
              </a:spcBef>
              <a:spcAft>
                <a:spcPts val="0"/>
              </a:spcAft>
              <a:buNone/>
              <a:defRPr sz="1200">
                <a:solidFill>
                  <a:schemeClr val="dk1"/>
                </a:solidFill>
                <a:latin typeface="Arial Black"/>
                <a:ea typeface="Arial Black"/>
                <a:cs typeface="Arial Black"/>
                <a:sym typeface="Arial Black"/>
              </a:defRPr>
            </a:lvl4pPr>
            <a:lvl5pPr indent="0" lvl="4" marL="0" marR="0" rtl="0" algn="r">
              <a:spcBef>
                <a:spcPts val="0"/>
              </a:spcBef>
              <a:spcAft>
                <a:spcPts val="0"/>
              </a:spcAft>
              <a:buNone/>
              <a:defRPr sz="1200">
                <a:solidFill>
                  <a:schemeClr val="dk1"/>
                </a:solidFill>
                <a:latin typeface="Arial Black"/>
                <a:ea typeface="Arial Black"/>
                <a:cs typeface="Arial Black"/>
                <a:sym typeface="Arial Black"/>
              </a:defRPr>
            </a:lvl5pPr>
            <a:lvl6pPr indent="0" lvl="5" marL="0" marR="0" rtl="0" algn="r">
              <a:spcBef>
                <a:spcPts val="0"/>
              </a:spcBef>
              <a:spcAft>
                <a:spcPts val="0"/>
              </a:spcAft>
              <a:buNone/>
              <a:defRPr sz="1200">
                <a:solidFill>
                  <a:schemeClr val="dk1"/>
                </a:solidFill>
                <a:latin typeface="Arial Black"/>
                <a:ea typeface="Arial Black"/>
                <a:cs typeface="Arial Black"/>
                <a:sym typeface="Arial Black"/>
              </a:defRPr>
            </a:lvl6pPr>
            <a:lvl7pPr indent="0" lvl="6" marL="0" marR="0" rtl="0" algn="r">
              <a:spcBef>
                <a:spcPts val="0"/>
              </a:spcBef>
              <a:spcAft>
                <a:spcPts val="0"/>
              </a:spcAft>
              <a:buNone/>
              <a:defRPr sz="1200">
                <a:solidFill>
                  <a:schemeClr val="dk1"/>
                </a:solidFill>
                <a:latin typeface="Arial Black"/>
                <a:ea typeface="Arial Black"/>
                <a:cs typeface="Arial Black"/>
                <a:sym typeface="Arial Black"/>
              </a:defRPr>
            </a:lvl7pPr>
            <a:lvl8pPr indent="0" lvl="7" marL="0" marR="0" rtl="0" algn="r">
              <a:spcBef>
                <a:spcPts val="0"/>
              </a:spcBef>
              <a:spcAft>
                <a:spcPts val="0"/>
              </a:spcAft>
              <a:buNone/>
              <a:defRPr sz="1200">
                <a:solidFill>
                  <a:schemeClr val="dk1"/>
                </a:solidFill>
                <a:latin typeface="Arial Black"/>
                <a:ea typeface="Arial Black"/>
                <a:cs typeface="Arial Black"/>
                <a:sym typeface="Arial Black"/>
              </a:defRPr>
            </a:lvl8pPr>
            <a:lvl9pPr indent="0" lvl="8" marL="0" marR="0" rt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59595B"/>
                </a:solidFill>
                <a:latin typeface="Source Sans Pro Black"/>
                <a:ea typeface="Source Sans Pro Black"/>
                <a:cs typeface="Source Sans Pro Black"/>
                <a:sym typeface="Source Sans Pro Black"/>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3" name="Google Shape;13;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lstStyle>
            <a:lvl1pPr indent="-228600" lvl="0" marL="457200" marR="0" rtl="0" algn="l">
              <a:spcBef>
                <a:spcPts val="640"/>
              </a:spcBef>
              <a:spcAft>
                <a:spcPts val="0"/>
              </a:spcAft>
              <a:buClr>
                <a:schemeClr val="accent3"/>
              </a:buClr>
              <a:buSzPts val="2400"/>
              <a:buFont typeface="Arial"/>
              <a:buNone/>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560"/>
              </a:spcBef>
              <a:spcAft>
                <a:spcPts val="0"/>
              </a:spcAft>
              <a:buClr>
                <a:schemeClr val="accent3"/>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27660" lvl="2" marL="1371600" marR="0" rtl="0" algn="l">
              <a:spcBef>
                <a:spcPts val="480"/>
              </a:spcBef>
              <a:spcAft>
                <a:spcPts val="0"/>
              </a:spcAft>
              <a:buClr>
                <a:schemeClr val="accent3"/>
              </a:buClr>
              <a:buSzPts val="1560"/>
              <a:buFont typeface="Arial"/>
              <a:buChar char="•"/>
              <a:defRPr b="0" i="0" sz="2400" u="none" cap="none" strike="noStrike">
                <a:solidFill>
                  <a:schemeClr val="dk1"/>
                </a:solidFill>
                <a:latin typeface="Helvetica Neue"/>
                <a:ea typeface="Helvetica Neue"/>
                <a:cs typeface="Helvetica Neue"/>
                <a:sym typeface="Helvetica Neue"/>
              </a:defRPr>
            </a:lvl3pPr>
            <a:lvl4pPr indent="-317500" lvl="3" marL="1828800" marR="0" rtl="0" algn="l">
              <a:spcBef>
                <a:spcPts val="400"/>
              </a:spcBef>
              <a:spcAft>
                <a:spcPts val="0"/>
              </a:spcAft>
              <a:buClr>
                <a:schemeClr val="accent3"/>
              </a:buClr>
              <a:buSzPts val="14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accent3"/>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4" name="Google Shape;14;p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ctrTitle"/>
          </p:nvPr>
        </p:nvSpPr>
        <p:spPr>
          <a:xfrm>
            <a:off x="304800" y="457200"/>
            <a:ext cx="3309207" cy="32766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1E4D2B"/>
                </a:solidFill>
                <a:latin typeface="Helvetica Neue"/>
                <a:ea typeface="Helvetica Neue"/>
                <a:cs typeface="Helvetica Neue"/>
                <a:sym typeface="Helvetica Neue"/>
              </a:rPr>
              <a:t>Survey of Small to Mid-sized Colorado Meat Processors:</a:t>
            </a:r>
            <a:br>
              <a:rPr b="0" i="0" lang="en-US" sz="2800" u="none" cap="none" strike="noStrike">
                <a:solidFill>
                  <a:srgbClr val="1E4D2B"/>
                </a:solidFill>
                <a:latin typeface="Helvetica Neue"/>
                <a:ea typeface="Helvetica Neue"/>
                <a:cs typeface="Helvetica Neue"/>
                <a:sym typeface="Helvetica Neue"/>
              </a:rPr>
            </a:br>
            <a:br>
              <a:rPr b="0" i="0" lang="en-US" sz="2800" u="none" cap="none" strike="noStrike">
                <a:solidFill>
                  <a:srgbClr val="59595B"/>
                </a:solidFill>
                <a:latin typeface="Helvetica Neue"/>
                <a:ea typeface="Helvetica Neue"/>
                <a:cs typeface="Helvetica Neue"/>
                <a:sym typeface="Helvetica Neue"/>
              </a:rPr>
            </a:br>
            <a:r>
              <a:rPr b="0" i="0" lang="en-US" sz="2400" u="none" cap="none" strike="noStrike">
                <a:solidFill>
                  <a:srgbClr val="59595B"/>
                </a:solidFill>
                <a:latin typeface="Helvetica Neue"/>
                <a:ea typeface="Helvetica Neue"/>
                <a:cs typeface="Helvetica Neue"/>
                <a:sym typeface="Helvetica Neue"/>
              </a:rPr>
              <a:t>Preliminary Summary &amp; Research Results</a:t>
            </a:r>
            <a:endParaRPr b="0" i="0" sz="2400" u="none" cap="none" strike="noStrike">
              <a:solidFill>
                <a:srgbClr val="59595B"/>
              </a:solidFill>
              <a:latin typeface="Helvetica Neue"/>
              <a:ea typeface="Helvetica Neue"/>
              <a:cs typeface="Helvetica Neue"/>
              <a:sym typeface="Helvetica Neue"/>
            </a:endParaRPr>
          </a:p>
        </p:txBody>
      </p:sp>
      <p:sp>
        <p:nvSpPr>
          <p:cNvPr descr="rectangle" id="133" name="Google Shape;133;p18"/>
          <p:cNvSpPr/>
          <p:nvPr/>
        </p:nvSpPr>
        <p:spPr>
          <a:xfrm>
            <a:off x="3794428" y="0"/>
            <a:ext cx="2444828" cy="2194560"/>
          </a:xfrm>
          <a:prstGeom prst="rect">
            <a:avLst/>
          </a:prstGeom>
          <a:solidFill>
            <a:srgbClr val="1E4D2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descr="rectangle" id="134" name="Google Shape;134;p18"/>
          <p:cNvSpPr/>
          <p:nvPr/>
        </p:nvSpPr>
        <p:spPr>
          <a:xfrm>
            <a:off x="3806786" y="4933749"/>
            <a:ext cx="2444828" cy="1920240"/>
          </a:xfrm>
          <a:prstGeom prst="rect">
            <a:avLst/>
          </a:prstGeom>
          <a:solidFill>
            <a:srgbClr val="D7D3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descr="rectangle" id="135" name="Google Shape;135;p18"/>
          <p:cNvSpPr/>
          <p:nvPr/>
        </p:nvSpPr>
        <p:spPr>
          <a:xfrm>
            <a:off x="6345936" y="2496312"/>
            <a:ext cx="2798064" cy="4361688"/>
          </a:xfrm>
          <a:prstGeom prst="rect">
            <a:avLst/>
          </a:prstGeom>
          <a:solidFill>
            <a:srgbClr val="1E4D2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descr="rectangle" id="136" name="Google Shape;136;p18"/>
          <p:cNvSpPr/>
          <p:nvPr/>
        </p:nvSpPr>
        <p:spPr>
          <a:xfrm>
            <a:off x="6345936" y="-1714"/>
            <a:ext cx="2798064" cy="2414016"/>
          </a:xfrm>
          <a:prstGeom prst="rect">
            <a:avLst/>
          </a:prstGeom>
          <a:solidFill>
            <a:srgbClr val="D7D3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2"/>
              </a:solidFill>
              <a:latin typeface="Arial"/>
              <a:ea typeface="Arial"/>
              <a:cs typeface="Arial"/>
              <a:sym typeface="Arial"/>
            </a:endParaRPr>
          </a:p>
        </p:txBody>
      </p:sp>
      <p:pic>
        <p:nvPicPr>
          <p:cNvPr descr="http://webdoc.agsci.colostate.edu/Marketing_Toolbox/Unit%20Identifiers/DARE-2016/AgResEco-AG-CSU-2-C357.jpg" id="137" name="Google Shape;137;p18"/>
          <p:cNvPicPr preferRelativeResize="0"/>
          <p:nvPr/>
        </p:nvPicPr>
        <p:blipFill rotWithShape="1">
          <a:blip r:embed="rId3">
            <a:alphaModFix/>
          </a:blip>
          <a:srcRect b="0" l="0" r="0" t="0"/>
          <a:stretch/>
        </p:blipFill>
        <p:spPr>
          <a:xfrm>
            <a:off x="685800" y="4873860"/>
            <a:ext cx="2441448" cy="1487886"/>
          </a:xfrm>
          <a:prstGeom prst="rect">
            <a:avLst/>
          </a:prstGeom>
          <a:noFill/>
          <a:ln>
            <a:noFill/>
          </a:ln>
        </p:spPr>
      </p:pic>
      <p:sp>
        <p:nvSpPr>
          <p:cNvPr id="138" name="Google Shape;138;p18"/>
          <p:cNvSpPr txBox="1"/>
          <p:nvPr/>
        </p:nvSpPr>
        <p:spPr>
          <a:xfrm>
            <a:off x="3882746" y="5241594"/>
            <a:ext cx="2268192" cy="107108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3"/>
              </a:buClr>
              <a:buSzPts val="1350"/>
              <a:buFont typeface="Noto Sans Symbols"/>
              <a:buNone/>
            </a:pPr>
            <a:r>
              <a:rPr b="1" i="0" lang="en-US" sz="1800" u="none" cap="none" strike="noStrike">
                <a:solidFill>
                  <a:srgbClr val="1E4D2B"/>
                </a:solidFill>
                <a:latin typeface="Helvetica Neue"/>
                <a:ea typeface="Helvetica Neue"/>
                <a:cs typeface="Helvetica Neue"/>
                <a:sym typeface="Helvetica Neue"/>
              </a:rPr>
              <a:t>Food Systems </a:t>
            </a:r>
            <a:endParaRPr/>
          </a:p>
          <a:p>
            <a:pPr indent="0" lvl="0" marL="0" marR="0" rtl="0" algn="ctr">
              <a:spcBef>
                <a:spcPts val="360"/>
              </a:spcBef>
              <a:spcAft>
                <a:spcPts val="0"/>
              </a:spcAft>
              <a:buClr>
                <a:schemeClr val="accent3"/>
              </a:buClr>
              <a:buSzPts val="1350"/>
              <a:buFont typeface="Noto Sans Symbols"/>
              <a:buNone/>
            </a:pPr>
            <a:r>
              <a:rPr b="1" i="0" lang="en-US" sz="1800" u="none" cap="none" strike="noStrike">
                <a:solidFill>
                  <a:srgbClr val="1E4D2B"/>
                </a:solidFill>
                <a:latin typeface="Helvetica Neue"/>
                <a:ea typeface="Helvetica Neue"/>
                <a:cs typeface="Helvetica Neue"/>
                <a:sym typeface="Helvetica Neue"/>
              </a:rPr>
              <a:t>Lab</a:t>
            </a:r>
            <a:endParaRPr b="1" i="0" sz="1800" u="none" cap="none" strike="noStrike">
              <a:solidFill>
                <a:srgbClr val="1E4D2B"/>
              </a:solidFill>
              <a:latin typeface="Helvetica Neue"/>
              <a:ea typeface="Helvetica Neue"/>
              <a:cs typeface="Helvetica Neue"/>
              <a:sym typeface="Helvetica Neue"/>
            </a:endParaRPr>
          </a:p>
          <a:p>
            <a:pPr indent="0" lvl="0" marL="0" marR="0" rtl="0" algn="l">
              <a:spcBef>
                <a:spcPts val="160"/>
              </a:spcBef>
              <a:spcAft>
                <a:spcPts val="0"/>
              </a:spcAft>
              <a:buClr>
                <a:schemeClr val="accent3"/>
              </a:buClr>
              <a:buSzPts val="600"/>
              <a:buFont typeface="Noto Sans Symbols"/>
              <a:buNone/>
            </a:pPr>
            <a:r>
              <a:t/>
            </a:r>
            <a:endParaRPr b="0" i="0" sz="800" u="none" cap="none" strike="noStrike">
              <a:solidFill>
                <a:srgbClr val="1E4D2B"/>
              </a:solidFill>
              <a:latin typeface="Helvetica Neue"/>
              <a:ea typeface="Helvetica Neue"/>
              <a:cs typeface="Helvetica Neue"/>
              <a:sym typeface="Helvetica Neue"/>
            </a:endParaRPr>
          </a:p>
          <a:p>
            <a:pPr indent="0" lvl="0" marL="0" marR="0" rtl="0" algn="ctr">
              <a:spcBef>
                <a:spcPts val="280"/>
              </a:spcBef>
              <a:spcAft>
                <a:spcPts val="0"/>
              </a:spcAft>
              <a:buClr>
                <a:schemeClr val="accent3"/>
              </a:buClr>
              <a:buSzPts val="1050"/>
              <a:buFont typeface="Noto Sans Symbols"/>
              <a:buNone/>
            </a:pPr>
            <a:r>
              <a:rPr b="0" i="0" lang="en-US" sz="1400" u="none" cap="none" strike="noStrike">
                <a:solidFill>
                  <a:srgbClr val="1E4D2B"/>
                </a:solidFill>
                <a:latin typeface="Helvetica Neue"/>
                <a:ea typeface="Helvetica Neue"/>
                <a:cs typeface="Helvetica Neue"/>
                <a:sym typeface="Helvetica Neue"/>
              </a:rPr>
              <a:t>Oct. 12, 2018</a:t>
            </a:r>
            <a:endParaRPr b="0" i="0" sz="1400" u="none" cap="none" strike="noStrike">
              <a:solidFill>
                <a:srgbClr val="1E4D2B"/>
              </a:solidFill>
              <a:latin typeface="Helvetica Neue"/>
              <a:ea typeface="Helvetica Neue"/>
              <a:cs typeface="Helvetica Neue"/>
              <a:sym typeface="Helvetica Neue"/>
            </a:endParaRPr>
          </a:p>
          <a:p>
            <a:pPr indent="0" lvl="0" marL="0" marR="0" rtl="0" algn="ctr">
              <a:spcBef>
                <a:spcPts val="200"/>
              </a:spcBef>
              <a:spcAft>
                <a:spcPts val="0"/>
              </a:spcAft>
              <a:buClr>
                <a:schemeClr val="accent3"/>
              </a:buClr>
              <a:buSzPts val="750"/>
              <a:buFont typeface="Noto Sans Symbols"/>
              <a:buNone/>
            </a:pPr>
            <a:r>
              <a:t/>
            </a:r>
            <a:endParaRPr b="0" i="0" sz="1000" u="none" cap="none" strike="noStrike">
              <a:solidFill>
                <a:srgbClr val="1E4D2B"/>
              </a:solidFill>
              <a:latin typeface="Helvetica Neue"/>
              <a:ea typeface="Helvetica Neue"/>
              <a:cs typeface="Helvetica Neue"/>
              <a:sym typeface="Helvetica Neue"/>
            </a:endParaRPr>
          </a:p>
          <a:p>
            <a:pPr indent="0" lvl="0" marL="0" marR="0" rtl="0" algn="l">
              <a:spcBef>
                <a:spcPts val="200"/>
              </a:spcBef>
              <a:spcAft>
                <a:spcPts val="0"/>
              </a:spcAft>
              <a:buClr>
                <a:schemeClr val="accent3"/>
              </a:buClr>
              <a:buSzPts val="750"/>
              <a:buFont typeface="Noto Sans Symbols"/>
              <a:buNone/>
            </a:pPr>
            <a:r>
              <a:t/>
            </a:r>
            <a:endParaRPr b="0" i="0" sz="1000" u="none" cap="none" strike="noStrike">
              <a:solidFill>
                <a:srgbClr val="1E4D2B"/>
              </a:solidFill>
              <a:latin typeface="Helvetica Neue"/>
              <a:ea typeface="Helvetica Neue"/>
              <a:cs typeface="Helvetica Neue"/>
              <a:sym typeface="Helvetica Neue"/>
            </a:endParaRPr>
          </a:p>
        </p:txBody>
      </p:sp>
      <p:sp>
        <p:nvSpPr>
          <p:cNvPr id="139" name="Google Shape;139;p18"/>
          <p:cNvSpPr txBox="1"/>
          <p:nvPr>
            <p:ph idx="1" type="subTitle"/>
          </p:nvPr>
        </p:nvSpPr>
        <p:spPr>
          <a:xfrm>
            <a:off x="6448814" y="3581400"/>
            <a:ext cx="2592307" cy="30872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3"/>
              </a:buClr>
              <a:buSzPts val="1350"/>
              <a:buFont typeface="Noto Sans Symbols"/>
              <a:buNone/>
            </a:pPr>
            <a:r>
              <a:rPr b="1" i="0" lang="en-US" sz="1800" u="none" cap="none" strike="noStrike">
                <a:solidFill>
                  <a:srgbClr val="12A4B6"/>
                </a:solidFill>
                <a:latin typeface="Helvetica Neue"/>
                <a:ea typeface="Helvetica Neue"/>
                <a:cs typeface="Helvetica Neue"/>
                <a:sym typeface="Helvetica Neue"/>
              </a:rPr>
              <a:t>Miles Rollison</a:t>
            </a:r>
            <a:endParaRPr/>
          </a:p>
          <a:p>
            <a:pPr indent="0" lvl="0" marL="0" marR="0" rtl="0" algn="ctr">
              <a:spcBef>
                <a:spcPts val="360"/>
              </a:spcBef>
              <a:spcAft>
                <a:spcPts val="0"/>
              </a:spcAft>
              <a:buClr>
                <a:schemeClr val="accent3"/>
              </a:buClr>
              <a:buSzPts val="1350"/>
              <a:buFont typeface="Noto Sans Symbols"/>
              <a:buNone/>
            </a:pPr>
            <a:r>
              <a:rPr b="1" i="0" lang="en-US" sz="1800" u="none" cap="none" strike="noStrike">
                <a:solidFill>
                  <a:srgbClr val="12A4B6"/>
                </a:solidFill>
                <a:latin typeface="Helvetica Neue"/>
                <a:ea typeface="Helvetica Neue"/>
                <a:cs typeface="Helvetica Neue"/>
                <a:sym typeface="Helvetica Neue"/>
              </a:rPr>
              <a:t>Daniel Mooney </a:t>
            </a:r>
            <a:endParaRPr/>
          </a:p>
          <a:p>
            <a:pPr indent="0" lvl="0" marL="0" marR="0" rtl="0" algn="ctr">
              <a:spcBef>
                <a:spcPts val="40"/>
              </a:spcBef>
              <a:spcAft>
                <a:spcPts val="0"/>
              </a:spcAft>
              <a:buClr>
                <a:schemeClr val="accent3"/>
              </a:buClr>
              <a:buSzPts val="150"/>
              <a:buFont typeface="Noto Sans Symbols"/>
              <a:buNone/>
            </a:pPr>
            <a:r>
              <a:t/>
            </a:r>
            <a:endParaRPr b="0" i="0" sz="200" u="none" cap="none" strike="noStrike">
              <a:solidFill>
                <a:srgbClr val="12A4B6"/>
              </a:solidFill>
              <a:latin typeface="Helvetica Neue"/>
              <a:ea typeface="Helvetica Neue"/>
              <a:cs typeface="Helvetica Neue"/>
              <a:sym typeface="Helvetica Neue"/>
            </a:endParaRPr>
          </a:p>
          <a:p>
            <a:pPr indent="0" lvl="0" marL="0" marR="0" rtl="0" algn="ctr">
              <a:spcBef>
                <a:spcPts val="280"/>
              </a:spcBef>
              <a:spcAft>
                <a:spcPts val="0"/>
              </a:spcAft>
              <a:buClr>
                <a:schemeClr val="accent3"/>
              </a:buClr>
              <a:buSzPts val="1050"/>
              <a:buFont typeface="Noto Sans Symbols"/>
              <a:buNone/>
            </a:pPr>
            <a:r>
              <a:rPr b="0" i="0" lang="en-US" sz="1400" u="none" cap="none" strike="noStrike">
                <a:solidFill>
                  <a:srgbClr val="12A4B6"/>
                </a:solidFill>
                <a:latin typeface="Helvetica Neue"/>
                <a:ea typeface="Helvetica Neue"/>
                <a:cs typeface="Helvetica Neue"/>
                <a:sym typeface="Helvetica Neue"/>
              </a:rPr>
              <a:t>Agricultural and Resource Economics </a:t>
            </a:r>
            <a:endParaRPr b="0" i="0" sz="1400" u="none" cap="none" strike="noStrike">
              <a:solidFill>
                <a:srgbClr val="12A4B6"/>
              </a:solidFill>
              <a:latin typeface="Helvetica Neue"/>
              <a:ea typeface="Helvetica Neue"/>
              <a:cs typeface="Helvetica Neue"/>
              <a:sym typeface="Helvetica Neue"/>
            </a:endParaRPr>
          </a:p>
          <a:p>
            <a:pPr indent="0" lvl="0" marL="0" marR="0" rtl="0" algn="ctr">
              <a:spcBef>
                <a:spcPts val="280"/>
              </a:spcBef>
              <a:spcAft>
                <a:spcPts val="0"/>
              </a:spcAft>
              <a:buClr>
                <a:schemeClr val="accent3"/>
              </a:buClr>
              <a:buSzPts val="1050"/>
              <a:buFont typeface="Noto Sans Symbols"/>
              <a:buNone/>
            </a:pPr>
            <a:r>
              <a:rPr b="0" i="0" lang="en-US" sz="1400" u="none" cap="none" strike="noStrike">
                <a:solidFill>
                  <a:srgbClr val="12A4B6"/>
                </a:solidFill>
                <a:latin typeface="Helvetica Neue"/>
                <a:ea typeface="Helvetica Neue"/>
                <a:cs typeface="Helvetica Neue"/>
                <a:sym typeface="Helvetica Neue"/>
              </a:rPr>
              <a:t>Colorado State University</a:t>
            </a:r>
            <a:endParaRPr/>
          </a:p>
          <a:p>
            <a:pPr indent="0" lvl="0" marL="0" marR="0" rtl="0" algn="ctr">
              <a:spcBef>
                <a:spcPts val="280"/>
              </a:spcBef>
              <a:spcAft>
                <a:spcPts val="0"/>
              </a:spcAft>
              <a:buClr>
                <a:schemeClr val="accent3"/>
              </a:buClr>
              <a:buSzPts val="1050"/>
              <a:buFont typeface="Noto Sans Symbols"/>
              <a:buNone/>
            </a:pPr>
            <a:r>
              <a:t/>
            </a:r>
            <a:endParaRPr b="0" i="0" sz="1400" u="none" cap="none" strike="noStrike">
              <a:solidFill>
                <a:srgbClr val="12A4B6"/>
              </a:solidFill>
              <a:latin typeface="Helvetica Neue"/>
              <a:ea typeface="Helvetica Neue"/>
              <a:cs typeface="Helvetica Neue"/>
              <a:sym typeface="Helvetica Neue"/>
            </a:endParaRPr>
          </a:p>
          <a:p>
            <a:pPr indent="0" lvl="0" marL="0" marR="0" rtl="0" algn="ctr">
              <a:spcBef>
                <a:spcPts val="360"/>
              </a:spcBef>
              <a:spcAft>
                <a:spcPts val="0"/>
              </a:spcAft>
              <a:buClr>
                <a:schemeClr val="accent3"/>
              </a:buClr>
              <a:buSzPts val="1350"/>
              <a:buFont typeface="Noto Sans Symbols"/>
              <a:buNone/>
            </a:pPr>
            <a:r>
              <a:rPr b="1" i="0" lang="en-US" sz="1800" u="none" cap="none" strike="noStrike">
                <a:solidFill>
                  <a:srgbClr val="12A4B6"/>
                </a:solidFill>
                <a:latin typeface="Helvetica Neue"/>
                <a:ea typeface="Helvetica Neue"/>
                <a:cs typeface="Helvetica Neue"/>
                <a:sym typeface="Helvetica Neue"/>
              </a:rPr>
              <a:t>Martha Sullins</a:t>
            </a:r>
            <a:endParaRPr b="0" i="0" sz="200" u="none" cap="none" strike="noStrike">
              <a:solidFill>
                <a:srgbClr val="12A4B6"/>
              </a:solidFill>
              <a:latin typeface="Helvetica Neue"/>
              <a:ea typeface="Helvetica Neue"/>
              <a:cs typeface="Helvetica Neue"/>
              <a:sym typeface="Helvetica Neue"/>
            </a:endParaRPr>
          </a:p>
          <a:p>
            <a:pPr indent="0" lvl="0" marL="0" marR="0" rtl="0" algn="ctr">
              <a:spcBef>
                <a:spcPts val="280"/>
              </a:spcBef>
              <a:spcAft>
                <a:spcPts val="0"/>
              </a:spcAft>
              <a:buClr>
                <a:schemeClr val="accent3"/>
              </a:buClr>
              <a:buSzPts val="1050"/>
              <a:buFont typeface="Noto Sans Symbols"/>
              <a:buNone/>
            </a:pPr>
            <a:r>
              <a:rPr b="0" i="0" lang="en-US" sz="1400" u="none" cap="none" strike="noStrike">
                <a:solidFill>
                  <a:srgbClr val="12A4B6"/>
                </a:solidFill>
                <a:latin typeface="Helvetica Neue"/>
                <a:ea typeface="Helvetica Neue"/>
                <a:cs typeface="Helvetica Neue"/>
                <a:sym typeface="Helvetica Neue"/>
              </a:rPr>
              <a:t>Food Systems &amp; Business Management Extension </a:t>
            </a:r>
            <a:endParaRPr b="0" i="0" sz="1400" u="none" cap="none" strike="noStrike">
              <a:solidFill>
                <a:srgbClr val="12A4B6"/>
              </a:solidFill>
              <a:latin typeface="Helvetica Neue"/>
              <a:ea typeface="Helvetica Neue"/>
              <a:cs typeface="Helvetica Neue"/>
              <a:sym typeface="Helvetica Neue"/>
            </a:endParaRPr>
          </a:p>
          <a:p>
            <a:pPr indent="0" lvl="0" marL="0" marR="0" rtl="0" algn="ctr">
              <a:spcBef>
                <a:spcPts val="280"/>
              </a:spcBef>
              <a:spcAft>
                <a:spcPts val="0"/>
              </a:spcAft>
              <a:buClr>
                <a:schemeClr val="accent3"/>
              </a:buClr>
              <a:buSzPts val="1050"/>
              <a:buFont typeface="Noto Sans Symbols"/>
              <a:buNone/>
            </a:pPr>
            <a:r>
              <a:rPr b="0" i="0" lang="en-US" sz="1400" u="none" cap="none" strike="noStrike">
                <a:solidFill>
                  <a:srgbClr val="12A4B6"/>
                </a:solidFill>
                <a:latin typeface="Helvetica Neue"/>
                <a:ea typeface="Helvetica Neue"/>
                <a:cs typeface="Helvetica Neue"/>
                <a:sym typeface="Helvetica Neue"/>
              </a:rPr>
              <a:t>Colorado State University</a:t>
            </a:r>
            <a:endParaRPr/>
          </a:p>
          <a:p>
            <a:pPr indent="0" lvl="0" marL="0" marR="0" rtl="0" algn="ctr">
              <a:spcBef>
                <a:spcPts val="280"/>
              </a:spcBef>
              <a:spcAft>
                <a:spcPts val="0"/>
              </a:spcAft>
              <a:buClr>
                <a:schemeClr val="accent3"/>
              </a:buClr>
              <a:buSzPts val="1050"/>
              <a:buFont typeface="Noto Sans Symbols"/>
              <a:buNone/>
            </a:pPr>
            <a:r>
              <a:t/>
            </a:r>
            <a:endParaRPr b="0" i="0" sz="1400" u="none" cap="none" strike="noStrike">
              <a:solidFill>
                <a:srgbClr val="12A4B6"/>
              </a:solidFill>
              <a:latin typeface="Helvetica Neue"/>
              <a:ea typeface="Helvetica Neue"/>
              <a:cs typeface="Helvetica Neue"/>
              <a:sym typeface="Helvetica Neue"/>
            </a:endParaRPr>
          </a:p>
        </p:txBody>
      </p:sp>
      <p:pic>
        <p:nvPicPr>
          <p:cNvPr descr="Related image" id="140" name="Google Shape;140;p18"/>
          <p:cNvPicPr preferRelativeResize="0"/>
          <p:nvPr/>
        </p:nvPicPr>
        <p:blipFill rotWithShape="1">
          <a:blip r:embed="rId4">
            <a:alphaModFix/>
          </a:blip>
          <a:srcRect b="0" l="35257" r="22957" t="0"/>
          <a:stretch/>
        </p:blipFill>
        <p:spPr>
          <a:xfrm>
            <a:off x="3809999" y="2284656"/>
            <a:ext cx="2438401" cy="2560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7"/>
          <p:cNvPicPr preferRelativeResize="0"/>
          <p:nvPr/>
        </p:nvPicPr>
        <p:blipFill rotWithShape="1">
          <a:blip r:embed="rId3">
            <a:alphaModFix/>
          </a:blip>
          <a:srcRect b="0" l="0" r="0" t="0"/>
          <a:stretch/>
        </p:blipFill>
        <p:spPr>
          <a:xfrm>
            <a:off x="661160" y="990600"/>
            <a:ext cx="7627764" cy="5577840"/>
          </a:xfrm>
          <a:prstGeom prst="rect">
            <a:avLst/>
          </a:prstGeom>
          <a:noFill/>
          <a:ln cap="flat" cmpd="sng" w="9525">
            <a:solidFill>
              <a:schemeClr val="dk1"/>
            </a:solidFill>
            <a:prstDash val="solid"/>
            <a:round/>
            <a:headEnd len="sm" w="sm" type="none"/>
            <a:tailEnd len="sm" w="sm" type="none"/>
          </a:ln>
        </p:spPr>
      </p:pic>
      <p:sp>
        <p:nvSpPr>
          <p:cNvPr id="224" name="Google Shape;224;p27"/>
          <p:cNvSpPr txBox="1"/>
          <p:nvPr/>
        </p:nvSpPr>
        <p:spPr>
          <a:xfrm>
            <a:off x="1447800" y="5867400"/>
            <a:ext cx="6583680" cy="369332"/>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225" name="Google Shape;225;p27"/>
          <p:cNvSpPr txBox="1"/>
          <p:nvPr/>
        </p:nvSpPr>
        <p:spPr>
          <a:xfrm>
            <a:off x="1905000" y="5943762"/>
            <a:ext cx="4572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0</a:t>
            </a:r>
            <a:endParaRPr sz="1400">
              <a:solidFill>
                <a:schemeClr val="dk1"/>
              </a:solidFill>
              <a:latin typeface="Arial"/>
              <a:ea typeface="Arial"/>
              <a:cs typeface="Arial"/>
              <a:sym typeface="Arial"/>
            </a:endParaRPr>
          </a:p>
        </p:txBody>
      </p:sp>
      <p:sp>
        <p:nvSpPr>
          <p:cNvPr id="226" name="Google Shape;226;p27"/>
          <p:cNvSpPr txBox="1"/>
          <p:nvPr/>
        </p:nvSpPr>
        <p:spPr>
          <a:xfrm>
            <a:off x="2797900" y="5943760"/>
            <a:ext cx="808538"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800 </a:t>
            </a:r>
            <a:endParaRPr/>
          </a:p>
        </p:txBody>
      </p:sp>
      <p:sp>
        <p:nvSpPr>
          <p:cNvPr id="227" name="Google Shape;227;p27"/>
          <p:cNvSpPr txBox="1"/>
          <p:nvPr/>
        </p:nvSpPr>
        <p:spPr>
          <a:xfrm>
            <a:off x="3939261" y="5937188"/>
            <a:ext cx="808538"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1600 </a:t>
            </a:r>
            <a:endParaRPr/>
          </a:p>
        </p:txBody>
      </p:sp>
      <p:sp>
        <p:nvSpPr>
          <p:cNvPr id="228" name="Google Shape;228;p27"/>
          <p:cNvSpPr txBox="1"/>
          <p:nvPr/>
        </p:nvSpPr>
        <p:spPr>
          <a:xfrm>
            <a:off x="5011248" y="5944332"/>
            <a:ext cx="808538"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2400 </a:t>
            </a:r>
            <a:endParaRPr/>
          </a:p>
        </p:txBody>
      </p:sp>
      <p:sp>
        <p:nvSpPr>
          <p:cNvPr id="229" name="Google Shape;229;p27"/>
          <p:cNvSpPr txBox="1"/>
          <p:nvPr/>
        </p:nvSpPr>
        <p:spPr>
          <a:xfrm>
            <a:off x="6087139" y="5944331"/>
            <a:ext cx="808538"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3200 </a:t>
            </a:r>
            <a:endParaRPr/>
          </a:p>
        </p:txBody>
      </p:sp>
      <p:sp>
        <p:nvSpPr>
          <p:cNvPr id="230" name="Google Shape;230;p27"/>
          <p:cNvSpPr txBox="1"/>
          <p:nvPr/>
        </p:nvSpPr>
        <p:spPr>
          <a:xfrm>
            <a:off x="7228500" y="5943827"/>
            <a:ext cx="808538"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&gt; 4000 </a:t>
            </a:r>
            <a:endParaRPr/>
          </a:p>
        </p:txBody>
      </p:sp>
      <p:sp>
        <p:nvSpPr>
          <p:cNvPr id="231" name="Google Shape;231;p27"/>
          <p:cNvSpPr txBox="1"/>
          <p:nvPr/>
        </p:nvSpPr>
        <p:spPr>
          <a:xfrm>
            <a:off x="3743655" y="6259254"/>
            <a:ext cx="2198491"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Processing Volume</a:t>
            </a:r>
            <a:endParaRPr/>
          </a:p>
        </p:txBody>
      </p:sp>
      <p:sp>
        <p:nvSpPr>
          <p:cNvPr id="232" name="Google Shape;232;p27"/>
          <p:cNvSpPr txBox="1"/>
          <p:nvPr/>
        </p:nvSpPr>
        <p:spPr>
          <a:xfrm>
            <a:off x="1729331" y="5483650"/>
            <a:ext cx="808538" cy="2308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0 </a:t>
            </a:r>
            <a:endParaRPr/>
          </a:p>
        </p:txBody>
      </p:sp>
      <p:sp>
        <p:nvSpPr>
          <p:cNvPr id="233" name="Google Shape;233;p27"/>
          <p:cNvSpPr txBox="1"/>
          <p:nvPr/>
        </p:nvSpPr>
        <p:spPr>
          <a:xfrm>
            <a:off x="2241231" y="5483650"/>
            <a:ext cx="808538" cy="2308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1 - 399 </a:t>
            </a:r>
            <a:endParaRPr/>
          </a:p>
        </p:txBody>
      </p:sp>
      <p:sp>
        <p:nvSpPr>
          <p:cNvPr id="234" name="Google Shape;234;p27"/>
          <p:cNvSpPr txBox="1"/>
          <p:nvPr/>
        </p:nvSpPr>
        <p:spPr>
          <a:xfrm>
            <a:off x="2819400" y="5483650"/>
            <a:ext cx="808538" cy="2308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400 - 799 </a:t>
            </a:r>
            <a:endParaRPr/>
          </a:p>
        </p:txBody>
      </p:sp>
      <p:sp>
        <p:nvSpPr>
          <p:cNvPr id="235" name="Google Shape;235;p27"/>
          <p:cNvSpPr txBox="1"/>
          <p:nvPr>
            <p:ph type="title"/>
          </p:nvPr>
        </p:nvSpPr>
        <p:spPr>
          <a:xfrm>
            <a:off x="3724346" y="1828800"/>
            <a:ext cx="3504154" cy="2168132"/>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1E4D2B"/>
                </a:solidFill>
                <a:latin typeface="Helvetica Neue"/>
                <a:ea typeface="Helvetica Neue"/>
                <a:cs typeface="Helvetica Neue"/>
                <a:sym typeface="Helvetica Neue"/>
              </a:rPr>
              <a:t>Stated Processing Volume </a:t>
            </a:r>
            <a:br>
              <a:rPr b="0" i="0" lang="en-US" sz="1800" u="none" cap="none" strike="noStrike">
                <a:solidFill>
                  <a:srgbClr val="1E4D2B"/>
                </a:solidFill>
                <a:latin typeface="Helvetica Neue"/>
                <a:ea typeface="Helvetica Neue"/>
                <a:cs typeface="Helvetica Neue"/>
                <a:sym typeface="Helvetica Neue"/>
              </a:rPr>
            </a:br>
            <a:r>
              <a:rPr b="0" i="0" lang="en-US" sz="1800" u="none" cap="none" strike="noStrike">
                <a:solidFill>
                  <a:srgbClr val="1E4D2B"/>
                </a:solidFill>
                <a:latin typeface="Helvetica Neue"/>
                <a:ea typeface="Helvetica Neue"/>
                <a:cs typeface="Helvetica Neue"/>
                <a:sym typeface="Helvetica Neue"/>
              </a:rPr>
              <a:t>Commitment (n = 48)</a:t>
            </a:r>
            <a:br>
              <a:rPr b="0" i="0" lang="en-US" sz="1800" u="none" cap="none" strike="noStrike">
                <a:solidFill>
                  <a:srgbClr val="1E4D2B"/>
                </a:solidFill>
                <a:latin typeface="Helvetica Neue"/>
                <a:ea typeface="Helvetica Neue"/>
                <a:cs typeface="Helvetica Neue"/>
                <a:sym typeface="Helvetica Neue"/>
              </a:rPr>
            </a:br>
            <a:br>
              <a:rPr b="0" i="0" lang="en-US" sz="1800" u="none" cap="none" strike="noStrike">
                <a:solidFill>
                  <a:srgbClr val="1E4D2B"/>
                </a:solidFill>
                <a:latin typeface="Helvetica Neue"/>
                <a:ea typeface="Helvetica Neue"/>
                <a:cs typeface="Helvetica Neue"/>
                <a:sym typeface="Helvetica Neue"/>
              </a:rPr>
            </a:br>
            <a:r>
              <a:rPr b="0" i="0" lang="en-US" sz="1800" u="none" cap="none" strike="noStrike">
                <a:solidFill>
                  <a:srgbClr val="59595B"/>
                </a:solidFill>
                <a:latin typeface="Helvetica Neue"/>
                <a:ea typeface="Helvetica Neue"/>
                <a:cs typeface="Helvetica Neue"/>
                <a:sym typeface="Helvetica Neue"/>
              </a:rPr>
              <a:t>Y</a:t>
            </a:r>
            <a:r>
              <a:rPr b="0" baseline="-25000" i="0" lang="en-US" sz="1800" u="none" cap="none" strike="noStrike">
                <a:solidFill>
                  <a:srgbClr val="59595B"/>
                </a:solidFill>
                <a:latin typeface="Source Sans Pro Black"/>
                <a:ea typeface="Source Sans Pro Black"/>
                <a:cs typeface="Source Sans Pro Black"/>
                <a:sym typeface="Source Sans Pro Black"/>
              </a:rPr>
              <a:t>i</a:t>
            </a:r>
            <a:r>
              <a:rPr b="0" i="0" lang="en-US" sz="1800" u="none" cap="none" strike="noStrike">
                <a:solidFill>
                  <a:srgbClr val="59595B"/>
                </a:solidFill>
                <a:latin typeface="Helvetica Neue"/>
                <a:ea typeface="Helvetica Neue"/>
                <a:cs typeface="Helvetica Neue"/>
                <a:sym typeface="Helvetica Neue"/>
              </a:rPr>
              <a:t> = 0, Not consider (n=17)</a:t>
            </a:r>
            <a:br>
              <a:rPr b="0" i="0" lang="en-US" sz="1800" u="none" cap="none" strike="noStrike">
                <a:solidFill>
                  <a:srgbClr val="59595B"/>
                </a:solidFill>
                <a:latin typeface="Helvetica Neue"/>
                <a:ea typeface="Helvetica Neue"/>
                <a:cs typeface="Helvetica Neue"/>
                <a:sym typeface="Helvetica Neue"/>
              </a:rPr>
            </a:br>
            <a:r>
              <a:rPr b="0" i="0" lang="en-US" sz="1800" u="none" cap="none" strike="noStrike">
                <a:solidFill>
                  <a:srgbClr val="59595B"/>
                </a:solidFill>
                <a:latin typeface="Helvetica Neue"/>
                <a:ea typeface="Helvetica Neue"/>
                <a:cs typeface="Helvetica Neue"/>
                <a:sym typeface="Helvetica Neue"/>
              </a:rPr>
              <a:t>Y</a:t>
            </a:r>
            <a:r>
              <a:rPr b="0" baseline="-25000" i="0" lang="en-US" sz="1800" u="none" cap="none" strike="noStrike">
                <a:solidFill>
                  <a:srgbClr val="59595B"/>
                </a:solidFill>
                <a:latin typeface="Source Sans Pro Black"/>
                <a:ea typeface="Source Sans Pro Black"/>
                <a:cs typeface="Source Sans Pro Black"/>
                <a:sym typeface="Source Sans Pro Black"/>
              </a:rPr>
              <a:t>i</a:t>
            </a:r>
            <a:r>
              <a:rPr b="0" i="0" lang="en-US" sz="1800" u="none" cap="none" strike="noStrike">
                <a:solidFill>
                  <a:srgbClr val="59595B"/>
                </a:solidFill>
                <a:latin typeface="Helvetica Neue"/>
                <a:ea typeface="Helvetica Neue"/>
                <a:cs typeface="Helvetica Neue"/>
                <a:sym typeface="Helvetica Neue"/>
              </a:rPr>
              <a:t> = 0, Inadequate terms (n = 2)</a:t>
            </a:r>
            <a:br>
              <a:rPr b="0" i="0" lang="en-US" sz="1800" u="none" cap="none" strike="noStrike">
                <a:solidFill>
                  <a:srgbClr val="59595B"/>
                </a:solidFill>
                <a:latin typeface="Helvetica Neue"/>
                <a:ea typeface="Helvetica Neue"/>
                <a:cs typeface="Helvetica Neue"/>
                <a:sym typeface="Helvetica Neue"/>
              </a:rPr>
            </a:br>
            <a:r>
              <a:rPr b="0" i="0" lang="en-US" sz="1800" u="none" cap="none" strike="noStrike">
                <a:solidFill>
                  <a:srgbClr val="59595B"/>
                </a:solidFill>
                <a:latin typeface="Helvetica Neue"/>
                <a:ea typeface="Helvetica Neue"/>
                <a:cs typeface="Helvetica Neue"/>
                <a:sym typeface="Helvetica Neue"/>
              </a:rPr>
              <a:t>Y</a:t>
            </a:r>
            <a:r>
              <a:rPr b="0" baseline="-25000" i="0" lang="en-US" sz="1800" u="none" cap="none" strike="noStrike">
                <a:solidFill>
                  <a:srgbClr val="59595B"/>
                </a:solidFill>
                <a:latin typeface="Helvetica Neue"/>
                <a:ea typeface="Helvetica Neue"/>
                <a:cs typeface="Helvetica Neue"/>
                <a:sym typeface="Helvetica Neue"/>
              </a:rPr>
              <a:t>i</a:t>
            </a:r>
            <a:r>
              <a:rPr b="0" i="0" lang="en-US" sz="1800" u="none" cap="none" strike="noStrike">
                <a:solidFill>
                  <a:srgbClr val="59595B"/>
                </a:solidFill>
                <a:latin typeface="Helvetica Neue"/>
                <a:ea typeface="Helvetica Neue"/>
                <a:cs typeface="Helvetica Neue"/>
                <a:sym typeface="Helvetica Neue"/>
              </a:rPr>
              <a:t> &gt; 0 (n = 29)</a:t>
            </a:r>
            <a:endParaRPr b="0" i="0" sz="1800" u="none" cap="none" strike="noStrike">
              <a:solidFill>
                <a:srgbClr val="59595B"/>
              </a:solidFill>
              <a:latin typeface="Helvetica Neue"/>
              <a:ea typeface="Helvetica Neue"/>
              <a:cs typeface="Helvetica Neue"/>
              <a:sym typeface="Helvetica Neue"/>
            </a:endParaRPr>
          </a:p>
        </p:txBody>
      </p:sp>
      <p:sp>
        <p:nvSpPr>
          <p:cNvPr id="236" name="Google Shape;236;p27"/>
          <p:cNvSpPr txBox="1"/>
          <p:nvPr/>
        </p:nvSpPr>
        <p:spPr>
          <a:xfrm>
            <a:off x="518725" y="76200"/>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Helvetica Neue"/>
                <a:ea typeface="Helvetica Neue"/>
                <a:cs typeface="Helvetica Neue"/>
                <a:sym typeface="Helvetica Neue"/>
              </a:rPr>
              <a:t>Survey Data - Empirical Distribution of </a:t>
            </a:r>
            <a:r>
              <a:rPr i="1" lang="en-US" sz="2800">
                <a:solidFill>
                  <a:schemeClr val="dk1"/>
                </a:solidFill>
                <a:latin typeface="Helvetica Neue"/>
                <a:ea typeface="Helvetica Neue"/>
                <a:cs typeface="Helvetica Neue"/>
                <a:sym typeface="Helvetica Neue"/>
              </a:rPr>
              <a:t>Y</a:t>
            </a:r>
            <a:r>
              <a:rPr baseline="-25000" lang="en-US" sz="2800">
                <a:solidFill>
                  <a:schemeClr val="dk1"/>
                </a:solidFill>
                <a:latin typeface="Helvetica Neue"/>
                <a:ea typeface="Helvetica Neue"/>
                <a:cs typeface="Helvetica Neue"/>
                <a:sym typeface="Helvetica Neue"/>
              </a:rPr>
              <a:t>i</a:t>
            </a:r>
            <a:endParaRPr baseline="-25000" sz="2800">
              <a:solidFill>
                <a:schemeClr val="dk1"/>
              </a:solidFill>
              <a:latin typeface="Helvetica Neue"/>
              <a:ea typeface="Helvetica Neue"/>
              <a:cs typeface="Helvetica Neue"/>
              <a:sym typeface="Helvetica Neue"/>
            </a:endParaRPr>
          </a:p>
        </p:txBody>
      </p:sp>
      <p:sp>
        <p:nvSpPr>
          <p:cNvPr id="237" name="Google Shape;237;p27"/>
          <p:cNvSpPr txBox="1"/>
          <p:nvPr/>
        </p:nvSpPr>
        <p:spPr>
          <a:xfrm>
            <a:off x="1729331" y="1633536"/>
            <a:ext cx="808538" cy="7848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N = 19</a:t>
            </a:r>
            <a:endParaRPr/>
          </a:p>
          <a:p>
            <a:pPr indent="0" lvl="0" marL="0" marR="0" rtl="0" algn="ctr">
              <a:spcBef>
                <a:spcPts val="0"/>
              </a:spcBef>
              <a:spcAft>
                <a:spcPts val="0"/>
              </a:spcAft>
              <a:buNone/>
            </a:pPr>
            <a:r>
              <a:t/>
            </a:r>
            <a:endParaRPr sz="900">
              <a:solidFill>
                <a:schemeClr val="dk1"/>
              </a:solidFill>
              <a:latin typeface="Arial"/>
              <a:ea typeface="Arial"/>
              <a:cs typeface="Arial"/>
              <a:sym typeface="Arial"/>
            </a:endParaRPr>
          </a:p>
          <a:p>
            <a:pPr indent="0" lvl="0" marL="0" marR="0" rtl="0" algn="ctr">
              <a:spcBef>
                <a:spcPts val="0"/>
              </a:spcBef>
              <a:spcAft>
                <a:spcPts val="0"/>
              </a:spcAft>
              <a:buNone/>
            </a:pPr>
            <a:r>
              <a:rPr lang="en-US" sz="900">
                <a:solidFill>
                  <a:schemeClr val="dk1"/>
                </a:solidFill>
                <a:latin typeface="Arial"/>
                <a:ea typeface="Arial"/>
                <a:cs typeface="Arial"/>
                <a:sym typeface="Arial"/>
              </a:rPr>
              <a:t>40% </a:t>
            </a:r>
            <a:endParaRPr/>
          </a:p>
          <a:p>
            <a:pPr indent="0" lvl="0" marL="0" marR="0" rtl="0" algn="ctr">
              <a:spcBef>
                <a:spcPts val="0"/>
              </a:spcBef>
              <a:spcAft>
                <a:spcPts val="0"/>
              </a:spcAft>
              <a:buNone/>
            </a:pPr>
            <a:r>
              <a:rPr lang="en-US" sz="900">
                <a:solidFill>
                  <a:schemeClr val="dk1"/>
                </a:solidFill>
                <a:latin typeface="Arial"/>
                <a:ea typeface="Arial"/>
                <a:cs typeface="Arial"/>
                <a:sym typeface="Arial"/>
              </a:rPr>
              <a:t>of </a:t>
            </a:r>
            <a:endParaRPr/>
          </a:p>
          <a:p>
            <a:pPr indent="0" lvl="0" marL="0" marR="0" rtl="0" algn="ctr">
              <a:spcBef>
                <a:spcPts val="0"/>
              </a:spcBef>
              <a:spcAft>
                <a:spcPts val="0"/>
              </a:spcAft>
              <a:buNone/>
            </a:pPr>
            <a:r>
              <a:rPr lang="en-US" sz="900">
                <a:solidFill>
                  <a:schemeClr val="dk1"/>
                </a:solidFill>
                <a:latin typeface="Arial"/>
                <a:ea typeface="Arial"/>
                <a:cs typeface="Arial"/>
                <a:sym typeface="Arial"/>
              </a:rPr>
              <a:t>responses</a:t>
            </a:r>
            <a:endParaRPr/>
          </a:p>
        </p:txBody>
      </p:sp>
      <p:sp>
        <p:nvSpPr>
          <p:cNvPr id="238" name="Google Shape;238;p27"/>
          <p:cNvSpPr txBox="1"/>
          <p:nvPr/>
        </p:nvSpPr>
        <p:spPr>
          <a:xfrm>
            <a:off x="3373248" y="5424488"/>
            <a:ext cx="808538"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 . .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507099" y="304800"/>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“Naïve” Conceptual Model</a:t>
            </a:r>
            <a:endParaRPr b="0" i="0" sz="2800" u="none" cap="none" strike="noStrike">
              <a:solidFill>
                <a:schemeClr val="dk1"/>
              </a:solidFill>
              <a:latin typeface="Helvetica Neue"/>
              <a:ea typeface="Helvetica Neue"/>
              <a:cs typeface="Helvetica Neue"/>
              <a:sym typeface="Helvetica Neue"/>
            </a:endParaRPr>
          </a:p>
        </p:txBody>
      </p:sp>
      <p:sp>
        <p:nvSpPr>
          <p:cNvPr id="244" name="Google Shape;244;p28"/>
          <p:cNvSpPr txBox="1"/>
          <p:nvPr>
            <p:ph idx="1" type="body"/>
          </p:nvPr>
        </p:nvSpPr>
        <p:spPr>
          <a:xfrm>
            <a:off x="507099" y="1600200"/>
            <a:ext cx="7848600" cy="4718314"/>
          </a:xfrm>
          <a:prstGeom prst="rect">
            <a:avLst/>
          </a:prstGeom>
          <a:blipFill rotWithShape="1">
            <a:blip r:embed="rId3">
              <a:alphaModFix/>
            </a:blip>
            <a:stretch>
              <a:fillRect b="0" l="-232" r="0" t="-77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2400"/>
              <a:buFont typeface="Arial"/>
              <a:buNone/>
            </a:pPr>
            <a:r>
              <a:rPr b="0" i="0" lang="en-US" sz="3200" u="none" cap="none" strike="noStrike">
                <a:latin typeface="Helvetica Neue"/>
                <a:ea typeface="Helvetica Neue"/>
                <a:cs typeface="Helvetica Neue"/>
                <a:sym typeface="Helvetica Neue"/>
              </a:rPr>
              <a:t> </a:t>
            </a:r>
            <a:endParaRPr/>
          </a:p>
        </p:txBody>
      </p:sp>
      <p:sp>
        <p:nvSpPr>
          <p:cNvPr id="245" name="Google Shape;245;p28"/>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46" name="Google Shape;246;p28"/>
          <p:cNvPicPr preferRelativeResize="0"/>
          <p:nvPr/>
        </p:nvPicPr>
        <p:blipFill rotWithShape="1">
          <a:blip r:embed="rId4">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546903" y="304800"/>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“Two-Stage” Conceptual Model</a:t>
            </a:r>
            <a:endParaRPr b="0" i="0" sz="2800" u="none" cap="none" strike="noStrike">
              <a:solidFill>
                <a:schemeClr val="dk1"/>
              </a:solidFill>
              <a:latin typeface="Helvetica Neue"/>
              <a:ea typeface="Helvetica Neue"/>
              <a:cs typeface="Helvetica Neue"/>
              <a:sym typeface="Helvetica Neue"/>
            </a:endParaRPr>
          </a:p>
        </p:txBody>
      </p:sp>
      <p:sp>
        <p:nvSpPr>
          <p:cNvPr id="252" name="Google Shape;252;p29"/>
          <p:cNvSpPr txBox="1"/>
          <p:nvPr>
            <p:ph idx="1" type="body"/>
          </p:nvPr>
        </p:nvSpPr>
        <p:spPr>
          <a:xfrm>
            <a:off x="449949" y="1665841"/>
            <a:ext cx="8008251" cy="4409117"/>
          </a:xfrm>
          <a:prstGeom prst="rect">
            <a:avLst/>
          </a:prstGeom>
          <a:blipFill rotWithShape="1">
            <a:blip r:embed="rId3">
              <a:alphaModFix/>
            </a:blip>
            <a:stretch>
              <a:fillRect b="-13949" l="-227" r="0" t="-69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2400"/>
              <a:buFont typeface="Arial"/>
              <a:buNone/>
            </a:pPr>
            <a:r>
              <a:rPr b="0" i="0" lang="en-US" sz="3200" u="none" cap="none" strike="noStrike">
                <a:latin typeface="Helvetica Neue"/>
                <a:ea typeface="Helvetica Neue"/>
                <a:cs typeface="Helvetica Neue"/>
                <a:sym typeface="Helvetica Neue"/>
              </a:rPr>
              <a:t> </a:t>
            </a:r>
            <a:endParaRPr/>
          </a:p>
        </p:txBody>
      </p:sp>
      <p:sp>
        <p:nvSpPr>
          <p:cNvPr id="253" name="Google Shape;253;p29"/>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54" name="Google Shape;254;p29"/>
          <p:cNvPicPr preferRelativeResize="0"/>
          <p:nvPr/>
        </p:nvPicPr>
        <p:blipFill rotWithShape="1">
          <a:blip r:embed="rId4">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556695" y="304800"/>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“Two-Stage” Estimation Strategy</a:t>
            </a:r>
            <a:endParaRPr b="0" i="0" sz="2800" u="none" cap="none" strike="noStrike">
              <a:solidFill>
                <a:schemeClr val="dk1"/>
              </a:solidFill>
              <a:latin typeface="Helvetica Neue"/>
              <a:ea typeface="Helvetica Neue"/>
              <a:cs typeface="Helvetica Neue"/>
              <a:sym typeface="Helvetica Neue"/>
            </a:endParaRPr>
          </a:p>
        </p:txBody>
      </p:sp>
      <p:sp>
        <p:nvSpPr>
          <p:cNvPr id="260" name="Google Shape;260;p30"/>
          <p:cNvSpPr txBox="1"/>
          <p:nvPr>
            <p:ph idx="1" type="body"/>
          </p:nvPr>
        </p:nvSpPr>
        <p:spPr>
          <a:xfrm>
            <a:off x="457200" y="1502811"/>
            <a:ext cx="8077200" cy="4516989"/>
          </a:xfrm>
          <a:prstGeom prst="rect">
            <a:avLst/>
          </a:prstGeom>
          <a:blipFill rotWithShape="1">
            <a:blip r:embed="rId3">
              <a:alphaModFix/>
            </a:blip>
            <a:stretch>
              <a:fillRect b="0" l="-225" r="0" t="-80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2400"/>
              <a:buFont typeface="Arial"/>
              <a:buNone/>
            </a:pPr>
            <a:r>
              <a:rPr b="0" i="0" lang="en-US" sz="3200" u="none" cap="none" strike="noStrike">
                <a:latin typeface="Helvetica Neue"/>
                <a:ea typeface="Helvetica Neue"/>
                <a:cs typeface="Helvetica Neue"/>
                <a:sym typeface="Helvetica Neue"/>
              </a:rPr>
              <a:t> </a:t>
            </a:r>
            <a:endParaRPr/>
          </a:p>
        </p:txBody>
      </p:sp>
      <p:sp>
        <p:nvSpPr>
          <p:cNvPr id="261" name="Google Shape;261;p30"/>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62" name="Google Shape;262;p30"/>
          <p:cNvPicPr preferRelativeResize="0"/>
          <p:nvPr/>
        </p:nvPicPr>
        <p:blipFill rotWithShape="1">
          <a:blip r:embed="rId4">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553529" y="245942"/>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Elicit Stated ‘Consideration’ Decisions</a:t>
            </a:r>
            <a:endParaRPr b="0" i="0" sz="2800" u="none" cap="none" strike="noStrike">
              <a:solidFill>
                <a:schemeClr val="dk1"/>
              </a:solidFill>
              <a:latin typeface="Helvetica Neue"/>
              <a:ea typeface="Helvetica Neue"/>
              <a:cs typeface="Helvetica Neue"/>
              <a:sym typeface="Helvetica Neue"/>
            </a:endParaRPr>
          </a:p>
        </p:txBody>
      </p:sp>
      <p:sp>
        <p:nvSpPr>
          <p:cNvPr id="268" name="Google Shape;268;p31"/>
          <p:cNvSpPr txBox="1"/>
          <p:nvPr>
            <p:ph idx="1" type="body"/>
          </p:nvPr>
        </p:nvSpPr>
        <p:spPr>
          <a:xfrm>
            <a:off x="454034" y="1143000"/>
            <a:ext cx="7848600" cy="231715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1E4D2B"/>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Survey posed three hypothetical scenarios</a:t>
            </a:r>
            <a:endParaRPr/>
          </a:p>
          <a:p>
            <a:pPr indent="-342900" lvl="1" marL="1085850" marR="0" rtl="0" algn="l">
              <a:spcBef>
                <a:spcPts val="620"/>
              </a:spcBef>
              <a:spcAft>
                <a:spcPts val="0"/>
              </a:spcAft>
              <a:buClr>
                <a:srgbClr val="59595B"/>
              </a:buClr>
              <a:buSzPts val="1280"/>
              <a:buFont typeface="Noto Sans Symbols"/>
              <a:buChar char="▪"/>
            </a:pPr>
            <a:r>
              <a:rPr b="0" i="0" lang="en-US" sz="1600" u="none" cap="none" strike="noStrike">
                <a:solidFill>
                  <a:srgbClr val="59595B"/>
                </a:solidFill>
                <a:latin typeface="Helvetica Neue"/>
                <a:ea typeface="Helvetica Neue"/>
                <a:cs typeface="Helvetica Neue"/>
                <a:sym typeface="Helvetica Neue"/>
              </a:rPr>
              <a:t>Custom Exempt Inspection</a:t>
            </a:r>
            <a:endParaRPr/>
          </a:p>
          <a:p>
            <a:pPr indent="-342900" lvl="1" marL="1085850" marR="0" rtl="0" algn="l">
              <a:spcBef>
                <a:spcPts val="620"/>
              </a:spcBef>
              <a:spcAft>
                <a:spcPts val="0"/>
              </a:spcAft>
              <a:buClr>
                <a:srgbClr val="59595B"/>
              </a:buClr>
              <a:buSzPts val="1280"/>
              <a:buFont typeface="Noto Sans Symbols"/>
              <a:buChar char="▪"/>
            </a:pPr>
            <a:r>
              <a:rPr b="0" i="0" lang="en-US" sz="1600" u="none" cap="none" strike="noStrike">
                <a:solidFill>
                  <a:srgbClr val="59595B"/>
                </a:solidFill>
                <a:latin typeface="Helvetica Neue"/>
                <a:ea typeface="Helvetica Neue"/>
                <a:cs typeface="Helvetica Neue"/>
                <a:sym typeface="Helvetica Neue"/>
              </a:rPr>
              <a:t>USDA Inspection</a:t>
            </a:r>
            <a:endParaRPr/>
          </a:p>
          <a:p>
            <a:pPr indent="-342900" lvl="1" marL="1085850" marR="0" rtl="0" algn="l">
              <a:spcBef>
                <a:spcPts val="620"/>
              </a:spcBef>
              <a:spcAft>
                <a:spcPts val="0"/>
              </a:spcAft>
              <a:buClr>
                <a:srgbClr val="59595B"/>
              </a:buClr>
              <a:buSzPts val="1280"/>
              <a:buFont typeface="Noto Sans Symbols"/>
              <a:buChar char="▪"/>
            </a:pPr>
            <a:r>
              <a:rPr b="0" i="0" lang="en-US" sz="1600" u="none" cap="none" strike="noStrike">
                <a:solidFill>
                  <a:srgbClr val="59595B"/>
                </a:solidFill>
                <a:latin typeface="Helvetica Neue"/>
                <a:ea typeface="Helvetica Neue"/>
                <a:cs typeface="Helvetica Neue"/>
                <a:sym typeface="Helvetica Neue"/>
              </a:rPr>
              <a:t>Further processing of carcasses or boxed meat</a:t>
            </a:r>
            <a:endParaRPr b="0" i="0" sz="1600" u="none" cap="none" strike="noStrike">
              <a:solidFill>
                <a:srgbClr val="59595B"/>
              </a:solidFill>
              <a:latin typeface="Helvetica Neue"/>
              <a:ea typeface="Helvetica Neue"/>
              <a:cs typeface="Helvetica Neue"/>
              <a:sym typeface="Helvetica Neue"/>
            </a:endParaRPr>
          </a:p>
          <a:p>
            <a:pPr indent="-247650" lvl="0" marL="342900" marR="0" rtl="0" algn="l">
              <a:spcBef>
                <a:spcPts val="700"/>
              </a:spcBef>
              <a:spcAft>
                <a:spcPts val="0"/>
              </a:spcAft>
              <a:buClr>
                <a:schemeClr val="accent3"/>
              </a:buClr>
              <a:buSzPts val="1500"/>
              <a:buFont typeface="Arial"/>
              <a:buNone/>
            </a:pPr>
            <a:r>
              <a:t/>
            </a:r>
            <a:endParaRPr b="0" i="0" sz="2000" u="none" cap="none" strike="noStrike">
              <a:solidFill>
                <a:srgbClr val="009999"/>
              </a:solidFill>
              <a:latin typeface="Helvetica Neue"/>
              <a:ea typeface="Helvetica Neue"/>
              <a:cs typeface="Helvetica Neue"/>
              <a:sym typeface="Helvetica Neue"/>
            </a:endParaRPr>
          </a:p>
          <a:p>
            <a:pPr indent="-257175" lvl="0" marL="342900" marR="0" rtl="0" algn="l">
              <a:spcBef>
                <a:spcPts val="66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257175" lvl="0" marL="342900" marR="0" rtl="0" algn="l">
              <a:spcBef>
                <a:spcPts val="66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0" lvl="0" marL="0" marR="0" rtl="0" algn="l">
              <a:spcBef>
                <a:spcPts val="660"/>
              </a:spcBef>
              <a:spcAft>
                <a:spcPts val="0"/>
              </a:spcAft>
              <a:buClr>
                <a:schemeClr val="accent3"/>
              </a:buClr>
              <a:buSzPts val="1350"/>
              <a:buFont typeface="Arial"/>
              <a:buNone/>
            </a:pPr>
            <a:r>
              <a:t/>
            </a:r>
            <a:endParaRPr b="0" i="0" sz="1800" u="none" cap="none" strike="noStrike">
              <a:solidFill>
                <a:schemeClr val="accent1"/>
              </a:solidFill>
              <a:latin typeface="Helvetica Neue"/>
              <a:ea typeface="Helvetica Neue"/>
              <a:cs typeface="Helvetica Neue"/>
              <a:sym typeface="Helvetica Neue"/>
            </a:endParaRPr>
          </a:p>
        </p:txBody>
      </p:sp>
      <p:sp>
        <p:nvSpPr>
          <p:cNvPr id="269" name="Google Shape;269;p31"/>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70" name="Google Shape;270;p31"/>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pic>
        <p:nvPicPr>
          <p:cNvPr id="271" name="Google Shape;271;p31"/>
          <p:cNvPicPr preferRelativeResize="0"/>
          <p:nvPr/>
        </p:nvPicPr>
        <p:blipFill rotWithShape="1">
          <a:blip r:embed="rId4">
            <a:alphaModFix/>
          </a:blip>
          <a:srcRect b="0" l="0" r="0" t="0"/>
          <a:stretch/>
        </p:blipFill>
        <p:spPr>
          <a:xfrm>
            <a:off x="915996" y="2819400"/>
            <a:ext cx="6924675" cy="32575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553529" y="245942"/>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Elicit Stated ‘Volume’ Decisions</a:t>
            </a:r>
            <a:endParaRPr b="0" i="0" sz="2800" u="none" cap="none" strike="noStrike">
              <a:solidFill>
                <a:schemeClr val="dk1"/>
              </a:solidFill>
              <a:latin typeface="Helvetica Neue"/>
              <a:ea typeface="Helvetica Neue"/>
              <a:cs typeface="Helvetica Neue"/>
              <a:sym typeface="Helvetica Neue"/>
            </a:endParaRPr>
          </a:p>
        </p:txBody>
      </p:sp>
      <p:sp>
        <p:nvSpPr>
          <p:cNvPr id="277" name="Google Shape;277;p32"/>
          <p:cNvSpPr txBox="1"/>
          <p:nvPr>
            <p:ph idx="1" type="body"/>
          </p:nvPr>
        </p:nvSpPr>
        <p:spPr>
          <a:xfrm>
            <a:off x="454034" y="1143000"/>
            <a:ext cx="7848600" cy="231715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1E4D2B"/>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Assign a price premium at random</a:t>
            </a:r>
            <a:endParaRPr/>
          </a:p>
          <a:p>
            <a:pPr indent="-342900" lvl="1" marL="1085850" marR="0" rtl="0" algn="l">
              <a:spcBef>
                <a:spcPts val="620"/>
              </a:spcBef>
              <a:spcAft>
                <a:spcPts val="0"/>
              </a:spcAft>
              <a:buClr>
                <a:srgbClr val="59595B"/>
              </a:buClr>
              <a:buSzPts val="1280"/>
              <a:buFont typeface="Noto Sans Symbols"/>
              <a:buChar char="▪"/>
            </a:pPr>
            <a:r>
              <a:rPr b="0" i="0" lang="en-US" sz="1600" u="none" cap="none" strike="noStrike">
                <a:solidFill>
                  <a:srgbClr val="59595B"/>
                </a:solidFill>
                <a:latin typeface="Helvetica Neue"/>
                <a:ea typeface="Helvetica Neue"/>
                <a:cs typeface="Helvetica Neue"/>
                <a:sym typeface="Helvetica Neue"/>
              </a:rPr>
              <a:t>Premiums offered: $0.10/lb, $0.05/lb, none ($0.00) </a:t>
            </a:r>
            <a:endParaRPr b="0" i="0" sz="1600" u="none" cap="none" strike="noStrike">
              <a:solidFill>
                <a:srgbClr val="59595B"/>
              </a:solidFill>
              <a:latin typeface="Helvetica Neue"/>
              <a:ea typeface="Helvetica Neue"/>
              <a:cs typeface="Helvetica Neue"/>
              <a:sym typeface="Helvetica Neue"/>
            </a:endParaRPr>
          </a:p>
          <a:p>
            <a:pPr indent="-342900" lvl="1" marL="1085850" marR="0" rtl="0" algn="l">
              <a:spcBef>
                <a:spcPts val="620"/>
              </a:spcBef>
              <a:spcAft>
                <a:spcPts val="0"/>
              </a:spcAft>
              <a:buClr>
                <a:srgbClr val="59595B"/>
              </a:buClr>
              <a:buSzPts val="1280"/>
              <a:buFont typeface="Noto Sans Symbols"/>
              <a:buChar char="▪"/>
            </a:pPr>
            <a:r>
              <a:rPr b="0" i="0" lang="en-US" sz="1600" u="none" cap="none" strike="noStrike">
                <a:solidFill>
                  <a:srgbClr val="59595B"/>
                </a:solidFill>
                <a:latin typeface="Helvetica Neue"/>
                <a:ea typeface="Helvetica Neue"/>
                <a:cs typeface="Helvetica Neue"/>
                <a:sym typeface="Helvetica Neue"/>
              </a:rPr>
              <a:t>Each respondent received one premium at random</a:t>
            </a:r>
            <a:endParaRPr/>
          </a:p>
          <a:p>
            <a:pPr indent="-342900" lvl="1" marL="1085850" marR="0" rtl="0" algn="l">
              <a:spcBef>
                <a:spcPts val="620"/>
              </a:spcBef>
              <a:spcAft>
                <a:spcPts val="0"/>
              </a:spcAft>
              <a:buClr>
                <a:srgbClr val="59595B"/>
              </a:buClr>
              <a:buSzPts val="1280"/>
              <a:buFont typeface="Noto Sans Symbols"/>
              <a:buChar char="▪"/>
            </a:pPr>
            <a:r>
              <a:rPr b="0" i="0" lang="en-US" sz="1600" u="none" cap="none" strike="noStrike">
                <a:solidFill>
                  <a:srgbClr val="59595B"/>
                </a:solidFill>
                <a:latin typeface="Helvetica Neue"/>
                <a:ea typeface="Helvetica Neue"/>
                <a:cs typeface="Helvetica Neue"/>
                <a:sym typeface="Helvetica Neue"/>
              </a:rPr>
              <a:t>Premiums constant across scenarios</a:t>
            </a:r>
            <a:endParaRPr b="0" i="0" sz="1600" u="none" cap="none" strike="noStrike">
              <a:solidFill>
                <a:srgbClr val="59595B"/>
              </a:solidFill>
              <a:latin typeface="Helvetica Neue"/>
              <a:ea typeface="Helvetica Neue"/>
              <a:cs typeface="Helvetica Neue"/>
              <a:sym typeface="Helvetica Neue"/>
            </a:endParaRPr>
          </a:p>
          <a:p>
            <a:pPr indent="-247650" lvl="0" marL="342900" marR="0" rtl="0" algn="l">
              <a:spcBef>
                <a:spcPts val="700"/>
              </a:spcBef>
              <a:spcAft>
                <a:spcPts val="0"/>
              </a:spcAft>
              <a:buClr>
                <a:schemeClr val="accent3"/>
              </a:buClr>
              <a:buSzPts val="1500"/>
              <a:buFont typeface="Arial"/>
              <a:buNone/>
            </a:pPr>
            <a:r>
              <a:t/>
            </a:r>
            <a:endParaRPr b="0" i="0" sz="2000" u="none" cap="none" strike="noStrike">
              <a:solidFill>
                <a:srgbClr val="009999"/>
              </a:solidFill>
              <a:latin typeface="Helvetica Neue"/>
              <a:ea typeface="Helvetica Neue"/>
              <a:cs typeface="Helvetica Neue"/>
              <a:sym typeface="Helvetica Neue"/>
            </a:endParaRPr>
          </a:p>
          <a:p>
            <a:pPr indent="-257175" lvl="0" marL="342900" marR="0" rtl="0" algn="l">
              <a:spcBef>
                <a:spcPts val="66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257175" lvl="0" marL="342900" marR="0" rtl="0" algn="l">
              <a:spcBef>
                <a:spcPts val="66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0" lvl="0" marL="0" marR="0" rtl="0" algn="l">
              <a:spcBef>
                <a:spcPts val="660"/>
              </a:spcBef>
              <a:spcAft>
                <a:spcPts val="0"/>
              </a:spcAft>
              <a:buClr>
                <a:schemeClr val="accent3"/>
              </a:buClr>
              <a:buSzPts val="1350"/>
              <a:buFont typeface="Arial"/>
              <a:buNone/>
            </a:pPr>
            <a:r>
              <a:t/>
            </a:r>
            <a:endParaRPr b="0" i="0" sz="1800" u="none" cap="none" strike="noStrike">
              <a:solidFill>
                <a:schemeClr val="accent1"/>
              </a:solidFill>
              <a:latin typeface="Helvetica Neue"/>
              <a:ea typeface="Helvetica Neue"/>
              <a:cs typeface="Helvetica Neue"/>
              <a:sym typeface="Helvetica Neue"/>
            </a:endParaRPr>
          </a:p>
        </p:txBody>
      </p:sp>
      <p:sp>
        <p:nvSpPr>
          <p:cNvPr id="278" name="Google Shape;278;p32"/>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79" name="Google Shape;279;p32"/>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pic>
        <p:nvPicPr>
          <p:cNvPr id="280" name="Google Shape;280;p32"/>
          <p:cNvPicPr preferRelativeResize="0"/>
          <p:nvPr/>
        </p:nvPicPr>
        <p:blipFill rotWithShape="1">
          <a:blip r:embed="rId4">
            <a:alphaModFix/>
          </a:blip>
          <a:srcRect b="0" l="0" r="0" t="0"/>
          <a:stretch/>
        </p:blipFill>
        <p:spPr>
          <a:xfrm>
            <a:off x="1161990" y="2743200"/>
            <a:ext cx="6432687" cy="347472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553529" y="409636"/>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Data – Explanatory Variables (n = 48)</a:t>
            </a:r>
            <a:endParaRPr b="0" i="0" sz="2800" u="none" cap="none" strike="noStrike">
              <a:solidFill>
                <a:schemeClr val="dk1"/>
              </a:solidFill>
              <a:latin typeface="Helvetica Neue"/>
              <a:ea typeface="Helvetica Neue"/>
              <a:cs typeface="Helvetica Neue"/>
              <a:sym typeface="Helvetica Neue"/>
            </a:endParaRPr>
          </a:p>
        </p:txBody>
      </p:sp>
      <p:sp>
        <p:nvSpPr>
          <p:cNvPr id="286" name="Google Shape;286;p33"/>
          <p:cNvSpPr txBox="1"/>
          <p:nvPr>
            <p:ph idx="1" type="body"/>
          </p:nvPr>
        </p:nvSpPr>
        <p:spPr>
          <a:xfrm>
            <a:off x="454033" y="1752600"/>
            <a:ext cx="8347435" cy="3657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1E4D2B"/>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Capacity 	</a:t>
            </a:r>
            <a:r>
              <a:rPr b="0" i="0" lang="en-US" sz="2000" u="none" cap="none" strike="noStrike">
                <a:solidFill>
                  <a:srgbClr val="59595B"/>
                </a:solidFill>
                <a:latin typeface="Helvetica Neue"/>
                <a:ea typeface="Helvetica Neue"/>
                <a:cs typeface="Helvetica Neue"/>
                <a:sym typeface="Helvetica Neue"/>
              </a:rPr>
              <a:t>= Processing volume capacity (Animals/Year)</a:t>
            </a:r>
            <a:endParaRPr/>
          </a:p>
          <a:p>
            <a:pPr indent="-342900" lvl="0" marL="342900" marR="0" rtl="0" algn="l">
              <a:spcBef>
                <a:spcPts val="2100"/>
              </a:spcBef>
              <a:spcAft>
                <a:spcPts val="0"/>
              </a:spcAft>
              <a:buClr>
                <a:srgbClr val="1E4D2B"/>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Slaughter 	</a:t>
            </a:r>
            <a:r>
              <a:rPr b="0" i="0" lang="en-US" sz="2000" u="none" cap="none" strike="noStrike">
                <a:solidFill>
                  <a:srgbClr val="59595B"/>
                </a:solidFill>
                <a:latin typeface="Helvetica Neue"/>
                <a:ea typeface="Helvetica Neue"/>
                <a:cs typeface="Helvetica Neue"/>
                <a:sym typeface="Helvetica Neue"/>
              </a:rPr>
              <a:t>= Processor slaughters domestic livestock (Yes/No)</a:t>
            </a:r>
            <a:endParaRPr/>
          </a:p>
          <a:p>
            <a:pPr indent="-342900" lvl="0" marL="342900" marR="0" rtl="0" algn="l">
              <a:spcBef>
                <a:spcPts val="2100"/>
              </a:spcBef>
              <a:spcAft>
                <a:spcPts val="0"/>
              </a:spcAft>
              <a:buClr>
                <a:srgbClr val="1E4D2B"/>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Specialized 	</a:t>
            </a:r>
            <a:r>
              <a:rPr b="0" i="0" lang="en-US" sz="2000" u="none" cap="none" strike="noStrike">
                <a:solidFill>
                  <a:srgbClr val="59595B"/>
                </a:solidFill>
                <a:latin typeface="Helvetica Neue"/>
                <a:ea typeface="Helvetica Neue"/>
                <a:cs typeface="Helvetica Neue"/>
                <a:sym typeface="Helvetica Neue"/>
              </a:rPr>
              <a:t>= Processor specialized in only one enterprises 				(Yes/No)</a:t>
            </a:r>
            <a:endParaRPr/>
          </a:p>
          <a:p>
            <a:pPr indent="-342900" lvl="0" marL="342900" marR="0" rtl="0" algn="l">
              <a:spcBef>
                <a:spcPts val="2100"/>
              </a:spcBef>
              <a:spcAft>
                <a:spcPts val="0"/>
              </a:spcAft>
              <a:buClr>
                <a:srgbClr val="1E4D2B"/>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ScheduleLag </a:t>
            </a:r>
            <a:r>
              <a:rPr b="0" i="0" lang="en-US" sz="2000" u="none" cap="none" strike="noStrike">
                <a:solidFill>
                  <a:srgbClr val="59595B"/>
                </a:solidFill>
                <a:latin typeface="Helvetica Neue"/>
                <a:ea typeface="Helvetica Neue"/>
                <a:cs typeface="Helvetica Neue"/>
                <a:sym typeface="Helvetica Neue"/>
              </a:rPr>
              <a:t>= Demand for processing services (Days in advance a 			producer needs to schedule)</a:t>
            </a:r>
            <a:endParaRPr/>
          </a:p>
          <a:p>
            <a:pPr indent="-342900" lvl="0" marL="342900" marR="0" rtl="0" algn="l">
              <a:spcBef>
                <a:spcPts val="2100"/>
              </a:spcBef>
              <a:spcAft>
                <a:spcPts val="0"/>
              </a:spcAft>
              <a:buClr>
                <a:srgbClr val="1E4D2B"/>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YearsOwned </a:t>
            </a:r>
            <a:r>
              <a:rPr b="0" i="0" lang="en-US" sz="2000" u="none" cap="none" strike="noStrike">
                <a:solidFill>
                  <a:srgbClr val="59595B"/>
                </a:solidFill>
                <a:latin typeface="Helvetica Neue"/>
                <a:ea typeface="Helvetica Neue"/>
                <a:cs typeface="Helvetica Neue"/>
                <a:sym typeface="Helvetica Neue"/>
              </a:rPr>
              <a:t>= Number of years processor has operated under 			current owners</a:t>
            </a:r>
            <a:r>
              <a:rPr b="0" i="0" lang="en-US" sz="2000" u="none" cap="none" strike="noStrike">
                <a:solidFill>
                  <a:srgbClr val="1E4D2B"/>
                </a:solidFill>
                <a:latin typeface="Helvetica Neue"/>
                <a:ea typeface="Helvetica Neue"/>
                <a:cs typeface="Helvetica Neue"/>
                <a:sym typeface="Helvetica Neue"/>
              </a:rPr>
              <a:t> </a:t>
            </a:r>
            <a:endParaRPr b="0" i="0" sz="2000" u="none" cap="none" strike="noStrike">
              <a:solidFill>
                <a:srgbClr val="009999"/>
              </a:solidFill>
              <a:latin typeface="Helvetica Neue"/>
              <a:ea typeface="Helvetica Neue"/>
              <a:cs typeface="Helvetica Neue"/>
              <a:sym typeface="Helvetica Neue"/>
            </a:endParaRPr>
          </a:p>
          <a:p>
            <a:pPr indent="-257175" lvl="0" marL="342900" marR="0" rtl="0" algn="l">
              <a:spcBef>
                <a:spcPts val="210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257175" lvl="0" marL="342900" marR="0" rtl="0" algn="l">
              <a:spcBef>
                <a:spcPts val="210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0" lvl="0" marL="0" marR="0" rtl="0" algn="l">
              <a:spcBef>
                <a:spcPts val="2100"/>
              </a:spcBef>
              <a:spcAft>
                <a:spcPts val="0"/>
              </a:spcAft>
              <a:buClr>
                <a:schemeClr val="accent3"/>
              </a:buClr>
              <a:buSzPts val="1350"/>
              <a:buFont typeface="Arial"/>
              <a:buNone/>
            </a:pPr>
            <a:r>
              <a:t/>
            </a:r>
            <a:endParaRPr b="0" i="0" sz="1800" u="none" cap="none" strike="noStrike">
              <a:solidFill>
                <a:schemeClr val="accent1"/>
              </a:solidFill>
              <a:latin typeface="Helvetica Neue"/>
              <a:ea typeface="Helvetica Neue"/>
              <a:cs typeface="Helvetica Neue"/>
              <a:sym typeface="Helvetica Neue"/>
            </a:endParaRPr>
          </a:p>
        </p:txBody>
      </p:sp>
      <p:sp>
        <p:nvSpPr>
          <p:cNvPr id="287" name="Google Shape;287;p33"/>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88" name="Google Shape;288;p33"/>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556695" y="304800"/>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Empirical Work in Progress</a:t>
            </a:r>
            <a:endParaRPr b="0" i="0" sz="2800" u="none" cap="none" strike="noStrike">
              <a:solidFill>
                <a:schemeClr val="dk1"/>
              </a:solidFill>
              <a:latin typeface="Helvetica Neue"/>
              <a:ea typeface="Helvetica Neue"/>
              <a:cs typeface="Helvetica Neue"/>
              <a:sym typeface="Helvetica Neue"/>
            </a:endParaRPr>
          </a:p>
        </p:txBody>
      </p:sp>
      <p:sp>
        <p:nvSpPr>
          <p:cNvPr id="294" name="Google Shape;294;p34"/>
          <p:cNvSpPr txBox="1"/>
          <p:nvPr>
            <p:ph idx="1" type="body"/>
          </p:nvPr>
        </p:nvSpPr>
        <p:spPr>
          <a:xfrm>
            <a:off x="457200" y="1457670"/>
            <a:ext cx="7848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3"/>
              </a:buClr>
              <a:buSzPts val="1500"/>
              <a:buFont typeface="Arial"/>
              <a:buChar char="•"/>
            </a:pPr>
            <a:r>
              <a:rPr b="0" i="0" lang="en-US" sz="2000" u="none" cap="none" strike="noStrike">
                <a:solidFill>
                  <a:srgbClr val="1E4D2B"/>
                </a:solidFill>
                <a:latin typeface="Helvetica Neue"/>
                <a:ea typeface="Helvetica Neue"/>
                <a:cs typeface="Helvetica Neue"/>
                <a:sym typeface="Helvetica Neue"/>
              </a:rPr>
              <a:t>Improving survey reach</a:t>
            </a:r>
            <a:endParaRPr/>
          </a:p>
          <a:p>
            <a:pPr indent="-342900" lvl="1" marL="1085850" marR="0" rtl="0" algn="l">
              <a:spcBef>
                <a:spcPts val="1300"/>
              </a:spcBef>
              <a:spcAft>
                <a:spcPts val="0"/>
              </a:spcAft>
              <a:buClr>
                <a:schemeClr val="accent3"/>
              </a:buClr>
              <a:buSzPts val="1440"/>
              <a:buFont typeface="Arial"/>
              <a:buChar char="•"/>
            </a:pPr>
            <a:r>
              <a:rPr b="0" i="0" lang="en-US" sz="1800" u="none" cap="none" strike="noStrike">
                <a:solidFill>
                  <a:srgbClr val="59595B"/>
                </a:solidFill>
                <a:latin typeface="Helvetica Neue"/>
                <a:ea typeface="Helvetica Neue"/>
                <a:cs typeface="Helvetica Neue"/>
                <a:sym typeface="Helvetica Neue"/>
              </a:rPr>
              <a:t>Increase sample size</a:t>
            </a:r>
            <a:endParaRPr/>
          </a:p>
          <a:p>
            <a:pPr indent="-342900" lvl="1" marL="1085850" marR="0" rtl="0" algn="l">
              <a:spcBef>
                <a:spcPts val="1300"/>
              </a:spcBef>
              <a:spcAft>
                <a:spcPts val="0"/>
              </a:spcAft>
              <a:buClr>
                <a:schemeClr val="accent3"/>
              </a:buClr>
              <a:buSzPts val="1440"/>
              <a:buFont typeface="Arial"/>
              <a:buChar char="•"/>
            </a:pPr>
            <a:r>
              <a:rPr b="0" i="0" lang="en-US" sz="1800" u="none" cap="none" strike="noStrike">
                <a:solidFill>
                  <a:srgbClr val="59595B"/>
                </a:solidFill>
                <a:latin typeface="Helvetica Neue"/>
                <a:ea typeface="Helvetica Neue"/>
                <a:cs typeface="Helvetica Neue"/>
                <a:sym typeface="Helvetica Neue"/>
              </a:rPr>
              <a:t>Increase response rate</a:t>
            </a:r>
            <a:endParaRPr/>
          </a:p>
          <a:p>
            <a:pPr indent="-342900" lvl="0" marL="342900" marR="0" rtl="0" algn="l">
              <a:spcBef>
                <a:spcPts val="1300"/>
              </a:spcBef>
              <a:spcAft>
                <a:spcPts val="0"/>
              </a:spcAft>
              <a:buClr>
                <a:schemeClr val="accent3"/>
              </a:buClr>
              <a:buSzPts val="1500"/>
              <a:buFont typeface="Arial"/>
              <a:buChar char="•"/>
            </a:pPr>
            <a:r>
              <a:rPr b="0" i="0" lang="en-US" sz="2000" u="none" cap="none" strike="noStrike">
                <a:solidFill>
                  <a:srgbClr val="1E4D2B"/>
                </a:solidFill>
                <a:latin typeface="Helvetica Neue"/>
                <a:ea typeface="Helvetica Neue"/>
                <a:cs typeface="Helvetica Neue"/>
                <a:sym typeface="Helvetica Neue"/>
              </a:rPr>
              <a:t>Empirical estimation</a:t>
            </a:r>
            <a:endParaRPr/>
          </a:p>
          <a:p>
            <a:pPr indent="-342900" lvl="1" marL="1085850" marR="0" rtl="0" algn="l">
              <a:spcBef>
                <a:spcPts val="1300"/>
              </a:spcBef>
              <a:spcAft>
                <a:spcPts val="0"/>
              </a:spcAft>
              <a:buClr>
                <a:schemeClr val="accent3"/>
              </a:buClr>
              <a:buSzPts val="1440"/>
              <a:buFont typeface="Arial"/>
              <a:buChar char="•"/>
            </a:pPr>
            <a:r>
              <a:rPr b="0" i="0" lang="en-US" sz="1800" u="none" cap="none" strike="noStrike">
                <a:solidFill>
                  <a:srgbClr val="59595B"/>
                </a:solidFill>
                <a:latin typeface="Helvetica Neue"/>
                <a:ea typeface="Helvetica Neue"/>
                <a:cs typeface="Helvetica Neue"/>
                <a:sym typeface="Helvetica Neue"/>
              </a:rPr>
              <a:t>Probit models for the ‘Consideration’ decision (participation)</a:t>
            </a:r>
            <a:endParaRPr/>
          </a:p>
          <a:p>
            <a:pPr indent="-342900" lvl="1" marL="1085850" marR="0" rtl="0" algn="l">
              <a:spcBef>
                <a:spcPts val="1300"/>
              </a:spcBef>
              <a:spcAft>
                <a:spcPts val="0"/>
              </a:spcAft>
              <a:buClr>
                <a:schemeClr val="accent3"/>
              </a:buClr>
              <a:buSzPts val="1440"/>
              <a:buFont typeface="Arial"/>
              <a:buChar char="•"/>
            </a:pPr>
            <a:r>
              <a:rPr b="0" i="0" lang="en-US" sz="1800" u="none" cap="none" strike="noStrike">
                <a:solidFill>
                  <a:srgbClr val="59595B"/>
                </a:solidFill>
                <a:latin typeface="Helvetica Neue"/>
                <a:ea typeface="Helvetica Neue"/>
                <a:cs typeface="Helvetica Neue"/>
                <a:sym typeface="Helvetica Neue"/>
              </a:rPr>
              <a:t>Tobit models for the ‘Commitment’ decision (intensity)</a:t>
            </a:r>
            <a:endParaRPr/>
          </a:p>
          <a:p>
            <a:pPr indent="-342900" lvl="1" marL="1085850" marR="0" rtl="0" algn="l">
              <a:spcBef>
                <a:spcPts val="1300"/>
              </a:spcBef>
              <a:spcAft>
                <a:spcPts val="0"/>
              </a:spcAft>
              <a:buClr>
                <a:schemeClr val="accent3"/>
              </a:buClr>
              <a:buSzPts val="1440"/>
              <a:buFont typeface="Arial"/>
              <a:buChar char="•"/>
            </a:pPr>
            <a:r>
              <a:rPr b="0" i="0" lang="en-US" sz="1800" u="none" cap="none" strike="noStrike">
                <a:solidFill>
                  <a:srgbClr val="59595B"/>
                </a:solidFill>
                <a:latin typeface="Helvetica Neue"/>
                <a:ea typeface="Helvetica Neue"/>
                <a:cs typeface="Helvetica Neue"/>
                <a:sym typeface="Helvetica Neue"/>
              </a:rPr>
              <a:t>Craggit models for joint estimation of the ‘Consideration’ and ‘Commitment’ decisions</a:t>
            </a:r>
            <a:endParaRPr/>
          </a:p>
          <a:p>
            <a:pPr indent="-342900" lvl="1" marL="1085850" marR="0" rtl="0" algn="l">
              <a:spcBef>
                <a:spcPts val="1300"/>
              </a:spcBef>
              <a:spcAft>
                <a:spcPts val="0"/>
              </a:spcAft>
              <a:buClr>
                <a:schemeClr val="accent3"/>
              </a:buClr>
              <a:buSzPts val="1440"/>
              <a:buFont typeface="Arial"/>
              <a:buChar char="•"/>
            </a:pPr>
            <a:r>
              <a:rPr b="0" i="0" lang="en-US" sz="1800" u="none" cap="none" strike="noStrike">
                <a:solidFill>
                  <a:srgbClr val="59595B"/>
                </a:solidFill>
                <a:latin typeface="Helvetica Neue"/>
                <a:ea typeface="Helvetica Neue"/>
                <a:cs typeface="Helvetica Neue"/>
                <a:sym typeface="Helvetica Neue"/>
              </a:rPr>
              <a:t>Test for difference in effects across 3 processing scenarios</a:t>
            </a:r>
            <a:endParaRPr/>
          </a:p>
          <a:p>
            <a:pPr indent="-342900" lvl="0" marL="342900" marR="0" rtl="0" algn="l">
              <a:spcBef>
                <a:spcPts val="1300"/>
              </a:spcBef>
              <a:spcAft>
                <a:spcPts val="0"/>
              </a:spcAft>
              <a:buClr>
                <a:schemeClr val="accent3"/>
              </a:buClr>
              <a:buSzPts val="1500"/>
              <a:buFont typeface="Arial"/>
              <a:buChar char="•"/>
            </a:pPr>
            <a:r>
              <a:rPr b="0" i="0" lang="en-US" sz="2000" u="none" cap="none" strike="noStrike">
                <a:solidFill>
                  <a:srgbClr val="1E4D2B"/>
                </a:solidFill>
                <a:latin typeface="Helvetica Neue"/>
                <a:ea typeface="Helvetica Neue"/>
                <a:cs typeface="Helvetica Neue"/>
                <a:sym typeface="Helvetica Neue"/>
              </a:rPr>
              <a:t>Written summaries for stakeholder audiences </a:t>
            </a:r>
            <a:endParaRPr b="0" i="0" sz="2000" u="none" cap="none" strike="noStrike">
              <a:solidFill>
                <a:srgbClr val="1E4D2B"/>
              </a:solidFill>
              <a:latin typeface="Helvetica Neue"/>
              <a:ea typeface="Helvetica Neue"/>
              <a:cs typeface="Helvetica Neue"/>
              <a:sym typeface="Helvetica Neue"/>
            </a:endParaRPr>
          </a:p>
          <a:p>
            <a:pPr indent="-342900" lvl="0" marL="342900" marR="0" rtl="0" algn="l">
              <a:spcBef>
                <a:spcPts val="1300"/>
              </a:spcBef>
              <a:spcAft>
                <a:spcPts val="0"/>
              </a:spcAft>
              <a:buClr>
                <a:schemeClr val="accent3"/>
              </a:buClr>
              <a:buSzPts val="1500"/>
              <a:buFont typeface="Arial"/>
              <a:buNone/>
            </a:pPr>
            <a:r>
              <a:t/>
            </a:r>
            <a:endParaRPr b="0" i="0" sz="2000" u="none" cap="none" strike="noStrike">
              <a:solidFill>
                <a:srgbClr val="1E4D2B"/>
              </a:solidFill>
              <a:latin typeface="Helvetica Neue"/>
              <a:ea typeface="Helvetica Neue"/>
              <a:cs typeface="Helvetica Neue"/>
              <a:sym typeface="Helvetica Neue"/>
            </a:endParaRPr>
          </a:p>
          <a:p>
            <a:pPr indent="-247650" lvl="0" marL="342900" marR="0" rtl="0" algn="l">
              <a:spcBef>
                <a:spcPts val="1300"/>
              </a:spcBef>
              <a:spcAft>
                <a:spcPts val="0"/>
              </a:spcAft>
              <a:buClr>
                <a:schemeClr val="accent3"/>
              </a:buClr>
              <a:buSzPts val="1500"/>
              <a:buFont typeface="Arial"/>
              <a:buNone/>
            </a:pPr>
            <a:r>
              <a:t/>
            </a:r>
            <a:endParaRPr b="0" i="0" sz="2000" u="none" cap="none" strike="noStrike">
              <a:solidFill>
                <a:srgbClr val="009999"/>
              </a:solidFill>
              <a:latin typeface="Helvetica Neue"/>
              <a:ea typeface="Helvetica Neue"/>
              <a:cs typeface="Helvetica Neue"/>
              <a:sym typeface="Helvetica Neue"/>
            </a:endParaRPr>
          </a:p>
          <a:p>
            <a:pPr indent="-247650" lvl="0" marL="342900" marR="0" rtl="0" algn="l">
              <a:spcBef>
                <a:spcPts val="1300"/>
              </a:spcBef>
              <a:spcAft>
                <a:spcPts val="0"/>
              </a:spcAft>
              <a:buClr>
                <a:schemeClr val="accent3"/>
              </a:buClr>
              <a:buSzPts val="1500"/>
              <a:buFont typeface="Arial"/>
              <a:buNone/>
            </a:pPr>
            <a:r>
              <a:t/>
            </a:r>
            <a:endParaRPr b="0" i="0" sz="2000" u="none" cap="none" strike="noStrike">
              <a:solidFill>
                <a:srgbClr val="009999"/>
              </a:solidFill>
              <a:latin typeface="Helvetica Neue"/>
              <a:ea typeface="Helvetica Neue"/>
              <a:cs typeface="Helvetica Neue"/>
              <a:sym typeface="Helvetica Neue"/>
            </a:endParaRPr>
          </a:p>
          <a:p>
            <a:pPr indent="-247650" lvl="0" marL="342900" marR="0" rtl="0" algn="l">
              <a:spcBef>
                <a:spcPts val="1300"/>
              </a:spcBef>
              <a:spcAft>
                <a:spcPts val="0"/>
              </a:spcAft>
              <a:buClr>
                <a:schemeClr val="accent3"/>
              </a:buClr>
              <a:buSzPts val="1500"/>
              <a:buFont typeface="Arial"/>
              <a:buNone/>
            </a:pPr>
            <a:r>
              <a:t/>
            </a:r>
            <a:endParaRPr b="0" i="0" sz="2000" u="none" cap="none" strike="noStrike">
              <a:solidFill>
                <a:srgbClr val="009999"/>
              </a:solidFill>
              <a:latin typeface="Helvetica Neue"/>
              <a:ea typeface="Helvetica Neue"/>
              <a:cs typeface="Helvetica Neue"/>
              <a:sym typeface="Helvetica Neue"/>
            </a:endParaRPr>
          </a:p>
          <a:p>
            <a:pPr indent="-292893" lvl="0" marL="342900" marR="0" rtl="0" algn="l">
              <a:spcBef>
                <a:spcPts val="1300"/>
              </a:spcBef>
              <a:spcAft>
                <a:spcPts val="0"/>
              </a:spcAft>
              <a:buClr>
                <a:schemeClr val="accent3"/>
              </a:buClr>
              <a:buSzPts val="788"/>
              <a:buFont typeface="Arial"/>
              <a:buNone/>
            </a:pPr>
            <a:r>
              <a:t/>
            </a:r>
            <a:endParaRPr b="0" i="0" sz="1050" u="none" cap="none" strike="noStrike">
              <a:solidFill>
                <a:srgbClr val="009999"/>
              </a:solidFill>
              <a:latin typeface="Helvetica Neue"/>
              <a:ea typeface="Helvetica Neue"/>
              <a:cs typeface="Helvetica Neue"/>
              <a:sym typeface="Helvetica Neue"/>
            </a:endParaRPr>
          </a:p>
          <a:p>
            <a:pPr indent="-257175" lvl="0" marL="342900" marR="0" rtl="0" algn="l">
              <a:spcBef>
                <a:spcPts val="130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257175" lvl="0" marL="342900" marR="0" rtl="0" algn="l">
              <a:spcBef>
                <a:spcPts val="130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257175" lvl="0" marL="342900" marR="0" rtl="0" algn="l">
              <a:spcBef>
                <a:spcPts val="130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257175" lvl="0" marL="342900" marR="0" rtl="0" algn="l">
              <a:spcBef>
                <a:spcPts val="130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257175" lvl="0" marL="342900" marR="0" rtl="0" algn="l">
              <a:spcBef>
                <a:spcPts val="1300"/>
              </a:spcBef>
              <a:spcAft>
                <a:spcPts val="0"/>
              </a:spcAft>
              <a:buClr>
                <a:schemeClr val="accent3"/>
              </a:buClr>
              <a:buSzPts val="1350"/>
              <a:buFont typeface="Arial"/>
              <a:buNone/>
            </a:pPr>
            <a:r>
              <a:t/>
            </a:r>
            <a:endParaRPr b="0" i="0" sz="1800" u="none" cap="none" strike="noStrike">
              <a:solidFill>
                <a:srgbClr val="009999"/>
              </a:solidFill>
              <a:latin typeface="Helvetica Neue"/>
              <a:ea typeface="Helvetica Neue"/>
              <a:cs typeface="Helvetica Neue"/>
              <a:sym typeface="Helvetica Neue"/>
            </a:endParaRPr>
          </a:p>
          <a:p>
            <a:pPr indent="0" lvl="0" marL="0" marR="0" rtl="0" algn="l">
              <a:spcBef>
                <a:spcPts val="1300"/>
              </a:spcBef>
              <a:spcAft>
                <a:spcPts val="0"/>
              </a:spcAft>
              <a:buClr>
                <a:schemeClr val="accent3"/>
              </a:buClr>
              <a:buSzPts val="1350"/>
              <a:buFont typeface="Arial"/>
              <a:buNone/>
            </a:pPr>
            <a:r>
              <a:t/>
            </a:r>
            <a:endParaRPr b="0" i="0" sz="1800" u="none" cap="none" strike="noStrike">
              <a:solidFill>
                <a:schemeClr val="accent1"/>
              </a:solidFill>
              <a:latin typeface="Helvetica Neue"/>
              <a:ea typeface="Helvetica Neue"/>
              <a:cs typeface="Helvetica Neue"/>
              <a:sym typeface="Helvetica Neue"/>
            </a:endParaRPr>
          </a:p>
        </p:txBody>
      </p:sp>
      <p:sp>
        <p:nvSpPr>
          <p:cNvPr id="295" name="Google Shape;295;p34"/>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96" name="Google Shape;296;p34"/>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553529" y="285769"/>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Prelim. Results – ‘Consideration Decision’</a:t>
            </a:r>
            <a:endParaRPr b="0" i="0" sz="2800" u="none" cap="none" strike="noStrike">
              <a:solidFill>
                <a:schemeClr val="dk1"/>
              </a:solidFill>
              <a:latin typeface="Helvetica Neue"/>
              <a:ea typeface="Helvetica Neue"/>
              <a:cs typeface="Helvetica Neue"/>
              <a:sym typeface="Helvetica Neue"/>
            </a:endParaRPr>
          </a:p>
        </p:txBody>
      </p:sp>
      <p:sp>
        <p:nvSpPr>
          <p:cNvPr id="302" name="Google Shape;302;p35"/>
          <p:cNvSpPr txBox="1"/>
          <p:nvPr>
            <p:ph idx="1" type="body"/>
          </p:nvPr>
        </p:nvSpPr>
        <p:spPr>
          <a:xfrm>
            <a:off x="381000" y="1295400"/>
            <a:ext cx="8232766" cy="231715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3"/>
              </a:buClr>
              <a:buSzPts val="1500"/>
              <a:buFont typeface="Arial"/>
              <a:buChar char="•"/>
            </a:pPr>
            <a:r>
              <a:rPr b="0" i="0" lang="en-US" sz="2000" u="none" cap="none" strike="noStrike">
                <a:solidFill>
                  <a:srgbClr val="59595B"/>
                </a:solidFill>
                <a:latin typeface="Helvetica Neue"/>
                <a:ea typeface="Helvetica Neue"/>
                <a:cs typeface="Helvetica Neue"/>
                <a:sym typeface="Helvetica Neue"/>
              </a:rPr>
              <a:t>Whether processor slaughters </a:t>
            </a:r>
            <a:r>
              <a:rPr b="0" i="1" lang="en-US" sz="2000" u="none" cap="none" strike="noStrike">
                <a:solidFill>
                  <a:srgbClr val="59595B"/>
                </a:solidFill>
                <a:latin typeface="Helvetica Neue"/>
                <a:ea typeface="Helvetica Neue"/>
                <a:cs typeface="Helvetica Neue"/>
                <a:sym typeface="Helvetica Neue"/>
              </a:rPr>
              <a:t>livestock</a:t>
            </a:r>
            <a:r>
              <a:rPr b="0" i="0" lang="en-US" sz="2000" u="none" cap="none" strike="noStrike">
                <a:solidFill>
                  <a:srgbClr val="59595B"/>
                </a:solidFill>
                <a:latin typeface="Helvetica Neue"/>
                <a:ea typeface="Helvetica Neue"/>
                <a:cs typeface="Helvetica Neue"/>
                <a:sym typeface="Helvetica Neue"/>
              </a:rPr>
              <a:t> is most important variable</a:t>
            </a:r>
            <a:endParaRPr/>
          </a:p>
          <a:p>
            <a:pPr indent="-342900" lvl="0" marL="342900" marR="0" rtl="0" algn="l">
              <a:spcBef>
                <a:spcPts val="700"/>
              </a:spcBef>
              <a:spcAft>
                <a:spcPts val="0"/>
              </a:spcAft>
              <a:buClr>
                <a:schemeClr val="accent3"/>
              </a:buClr>
              <a:buSzPts val="1500"/>
              <a:buFont typeface="Arial"/>
              <a:buChar char="•"/>
            </a:pPr>
            <a:r>
              <a:rPr b="0" i="0" lang="en-US" sz="2000" u="none" cap="none" strike="noStrike">
                <a:solidFill>
                  <a:srgbClr val="59595B"/>
                </a:solidFill>
                <a:latin typeface="Helvetica Neue"/>
                <a:ea typeface="Helvetica Neue"/>
                <a:cs typeface="Helvetica Neue"/>
                <a:sym typeface="Helvetica Neue"/>
              </a:rPr>
              <a:t>Quantified as binary dummy for custom exempt or USDA inspection </a:t>
            </a:r>
            <a:endParaRPr b="0" i="0" sz="2000" u="none" cap="none" strike="noStrike">
              <a:solidFill>
                <a:srgbClr val="59595B"/>
              </a:solidFill>
              <a:latin typeface="Helvetica Neue"/>
              <a:ea typeface="Helvetica Neue"/>
              <a:cs typeface="Helvetica Neue"/>
              <a:sym typeface="Helvetica Neue"/>
            </a:endParaRPr>
          </a:p>
          <a:p>
            <a:pPr indent="-342900" lvl="0" marL="342900" marR="0" rtl="0" algn="l">
              <a:spcBef>
                <a:spcPts val="700"/>
              </a:spcBef>
              <a:spcAft>
                <a:spcPts val="0"/>
              </a:spcAft>
              <a:buClr>
                <a:schemeClr val="accent3"/>
              </a:buClr>
              <a:buSzPts val="1500"/>
              <a:buFont typeface="Arial"/>
              <a:buChar char="•"/>
            </a:pPr>
            <a:r>
              <a:rPr b="0" i="0" lang="en-US" sz="2000" u="none" cap="none" strike="noStrike">
                <a:solidFill>
                  <a:srgbClr val="59595B"/>
                </a:solidFill>
                <a:latin typeface="Helvetica Neue"/>
                <a:ea typeface="Helvetica Neue"/>
                <a:cs typeface="Helvetica Neue"/>
                <a:sym typeface="Helvetica Neue"/>
              </a:rPr>
              <a:t>Probit results show it, but Craggit currently drops it from estimation</a:t>
            </a:r>
            <a:endParaRPr b="0" i="0" sz="2000" u="none" cap="none" strike="noStrike">
              <a:solidFill>
                <a:srgbClr val="59595B"/>
              </a:solidFill>
              <a:latin typeface="Helvetica Neue"/>
              <a:ea typeface="Helvetica Neue"/>
              <a:cs typeface="Helvetica Neue"/>
              <a:sym typeface="Helvetica Neue"/>
            </a:endParaRPr>
          </a:p>
        </p:txBody>
      </p:sp>
      <p:sp>
        <p:nvSpPr>
          <p:cNvPr id="303" name="Google Shape;303;p35"/>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304" name="Google Shape;304;p35"/>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graphicFrame>
        <p:nvGraphicFramePr>
          <p:cNvPr id="305" name="Google Shape;305;p35"/>
          <p:cNvGraphicFramePr/>
          <p:nvPr/>
        </p:nvGraphicFramePr>
        <p:xfrm>
          <a:off x="839783" y="2514600"/>
          <a:ext cx="3000000" cy="3000000"/>
        </p:xfrm>
        <a:graphic>
          <a:graphicData uri="http://schemas.openxmlformats.org/drawingml/2006/table">
            <a:tbl>
              <a:tblPr bandRow="1" firstRow="1">
                <a:noFill/>
                <a:tableStyleId>{248B73F7-FC15-4A88-8519-9018DB6FD761}</a:tableStyleId>
              </a:tblPr>
              <a:tblGrid>
                <a:gridCol w="1401725"/>
                <a:gridCol w="1182700"/>
                <a:gridCol w="1530400"/>
                <a:gridCol w="304800"/>
                <a:gridCol w="1447800"/>
                <a:gridCol w="1447800"/>
              </a:tblGrid>
              <a:tr h="203200">
                <a:tc>
                  <a:txBody>
                    <a:bodyPr>
                      <a:noAutofit/>
                    </a:bodyPr>
                    <a:lstStyle/>
                    <a:p>
                      <a:pPr indent="0" lvl="0" marL="0" marR="0" rtl="0" algn="l">
                        <a:spcBef>
                          <a:spcPts val="0"/>
                        </a:spcBef>
                        <a:spcAft>
                          <a:spcPts val="0"/>
                        </a:spcAft>
                        <a:buNone/>
                      </a:pPr>
                      <a:r>
                        <a:t/>
                      </a:r>
                      <a:endParaRPr b="0" sz="1600"/>
                    </a:p>
                  </a:txBody>
                  <a:tcPr marT="45725" marB="45725" marR="91450" marL="91450"/>
                </a:tc>
                <a:tc gridSpan="2">
                  <a:txBody>
                    <a:bodyPr>
                      <a:noAutofit/>
                    </a:bodyPr>
                    <a:lstStyle/>
                    <a:p>
                      <a:pPr indent="0" lvl="0" marL="0" marR="0" rtl="0" algn="ctr">
                        <a:spcBef>
                          <a:spcPts val="0"/>
                        </a:spcBef>
                        <a:spcAft>
                          <a:spcPts val="0"/>
                        </a:spcAft>
                        <a:buNone/>
                      </a:pPr>
                      <a:r>
                        <a:rPr b="0" lang="en-US" sz="1600"/>
                        <a:t>Model I:</a:t>
                      </a:r>
                      <a:r>
                        <a:rPr b="0" lang="en-US" sz="1600"/>
                        <a:t> Probit</a:t>
                      </a:r>
                      <a:endParaRPr b="0" sz="1600"/>
                    </a:p>
                  </a:txBody>
                  <a:tcPr marT="45725" marB="45725" marR="91450" marL="91450"/>
                </a:tc>
                <a:tc hMerge="1"/>
                <a:tc>
                  <a:txBody>
                    <a:bodyPr>
                      <a:noAutofit/>
                    </a:bodyPr>
                    <a:lstStyle/>
                    <a:p>
                      <a:pPr indent="0" lvl="0" marL="0" marR="0" rtl="0" algn="l">
                        <a:spcBef>
                          <a:spcPts val="0"/>
                        </a:spcBef>
                        <a:spcAft>
                          <a:spcPts val="0"/>
                        </a:spcAft>
                        <a:buNone/>
                      </a:pPr>
                      <a:r>
                        <a:t/>
                      </a:r>
                      <a:endParaRPr b="0" sz="1600"/>
                    </a:p>
                  </a:txBody>
                  <a:tcPr marT="45725" marB="45725" marR="91450" marL="91450"/>
                </a:tc>
                <a:tc gridSpan="2">
                  <a:txBody>
                    <a:bodyPr>
                      <a:noAutofit/>
                    </a:bodyPr>
                    <a:lstStyle/>
                    <a:p>
                      <a:pPr indent="0" lvl="0" marL="0" marR="0" rtl="0" algn="ctr">
                        <a:spcBef>
                          <a:spcPts val="0"/>
                        </a:spcBef>
                        <a:spcAft>
                          <a:spcPts val="0"/>
                        </a:spcAft>
                        <a:buNone/>
                      </a:pPr>
                      <a:r>
                        <a:rPr b="0" lang="en-US" sz="1600"/>
                        <a:t>Model II: Craggit</a:t>
                      </a:r>
                      <a:endParaRPr b="0" sz="1600"/>
                    </a:p>
                  </a:txBody>
                  <a:tcPr marT="45725" marB="45725" marR="91450" marL="91450"/>
                </a:tc>
                <a:tc hMerge="1"/>
              </a:tr>
              <a:tr h="203200">
                <a:tc>
                  <a:txBody>
                    <a:bodyPr>
                      <a:noAutofit/>
                    </a:bodyPr>
                    <a:lstStyle/>
                    <a:p>
                      <a:pPr indent="0" lvl="0" marL="0" marR="0" rtl="0" algn="l">
                        <a:spcBef>
                          <a:spcPts val="0"/>
                        </a:spcBef>
                        <a:spcAft>
                          <a:spcPts val="0"/>
                        </a:spcAft>
                        <a:buNone/>
                      </a:pPr>
                      <a:r>
                        <a:rPr b="0" lang="en-US" sz="1600"/>
                        <a:t>Explanatory</a:t>
                      </a:r>
                      <a:r>
                        <a:rPr b="0" lang="en-US" sz="1600"/>
                        <a:t> Variable</a:t>
                      </a:r>
                      <a:endParaRPr b="0" sz="1600"/>
                    </a:p>
                  </a:txBody>
                  <a:tcPr marT="45725" marB="45725" marR="91450" marL="91450"/>
                </a:tc>
                <a:tc>
                  <a:txBody>
                    <a:bodyPr>
                      <a:noAutofit/>
                    </a:bodyPr>
                    <a:lstStyle/>
                    <a:p>
                      <a:pPr indent="0" lvl="0" marL="0" marR="0" rtl="0" algn="ctr">
                        <a:spcBef>
                          <a:spcPts val="0"/>
                        </a:spcBef>
                        <a:spcAft>
                          <a:spcPts val="0"/>
                        </a:spcAft>
                        <a:buNone/>
                      </a:pPr>
                      <a:r>
                        <a:rPr b="0" lang="en-US" sz="1600"/>
                        <a:t>Coefficient</a:t>
                      </a:r>
                      <a:r>
                        <a:rPr b="0" lang="en-US" sz="1600"/>
                        <a:t> Estimate</a:t>
                      </a:r>
                      <a:endParaRPr b="0" sz="1600"/>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1600"/>
                        <a:buFont typeface="Helvetica Neue"/>
                        <a:buNone/>
                      </a:pPr>
                      <a:r>
                        <a:rPr b="0" lang="en-US" sz="1600"/>
                        <a:t>Standard </a:t>
                      </a:r>
                      <a:endParaRPr/>
                    </a:p>
                    <a:p>
                      <a:pPr indent="0" lvl="0" marL="0" marR="0" rtl="0" algn="ctr">
                        <a:lnSpc>
                          <a:spcPct val="100000"/>
                        </a:lnSpc>
                        <a:spcBef>
                          <a:spcPts val="0"/>
                        </a:spcBef>
                        <a:spcAft>
                          <a:spcPts val="0"/>
                        </a:spcAft>
                        <a:buClr>
                          <a:schemeClr val="dk1"/>
                        </a:buClr>
                        <a:buSzPts val="1600"/>
                        <a:buFont typeface="Helvetica Neue"/>
                        <a:buNone/>
                      </a:pPr>
                      <a:r>
                        <a:rPr b="0" lang="en-US" sz="1600"/>
                        <a:t>Error</a:t>
                      </a:r>
                      <a:endParaRPr/>
                    </a:p>
                  </a:txBody>
                  <a:tcPr marT="45725" marB="45725" marR="91450" marL="91450"/>
                </a:tc>
                <a:tc>
                  <a:txBody>
                    <a:bodyPr>
                      <a:noAutofit/>
                    </a:bodyPr>
                    <a:lstStyle/>
                    <a:p>
                      <a:pPr indent="0" lvl="0" marL="0" marR="0" rtl="0" algn="ctr">
                        <a:spcBef>
                          <a:spcPts val="0"/>
                        </a:spcBef>
                        <a:spcAft>
                          <a:spcPts val="0"/>
                        </a:spcAft>
                        <a:buNone/>
                      </a:pPr>
                      <a:r>
                        <a:t/>
                      </a:r>
                      <a:endParaRPr b="0" sz="1600"/>
                    </a:p>
                  </a:txBody>
                  <a:tcPr marT="45725" marB="45725" marR="91450" marL="91450"/>
                </a:tc>
                <a:tc>
                  <a:txBody>
                    <a:bodyPr>
                      <a:noAutofit/>
                    </a:bodyPr>
                    <a:lstStyle/>
                    <a:p>
                      <a:pPr indent="0" lvl="0" marL="0" marR="0" rtl="0" algn="ctr">
                        <a:spcBef>
                          <a:spcPts val="0"/>
                        </a:spcBef>
                        <a:spcAft>
                          <a:spcPts val="0"/>
                        </a:spcAft>
                        <a:buNone/>
                      </a:pPr>
                      <a:r>
                        <a:rPr b="0" lang="en-US" sz="1600"/>
                        <a:t>Coefficient</a:t>
                      </a:r>
                      <a:r>
                        <a:rPr b="0" lang="en-US" sz="1600"/>
                        <a:t> </a:t>
                      </a:r>
                      <a:endParaRPr b="0" sz="1600"/>
                    </a:p>
                    <a:p>
                      <a:pPr indent="0" lvl="0" marL="0" marR="0" rtl="0" algn="ctr">
                        <a:spcBef>
                          <a:spcPts val="0"/>
                        </a:spcBef>
                        <a:spcAft>
                          <a:spcPts val="0"/>
                        </a:spcAft>
                        <a:buNone/>
                      </a:pPr>
                      <a:r>
                        <a:rPr b="0" lang="en-US" sz="1600"/>
                        <a:t>Estimate</a:t>
                      </a:r>
                      <a:endParaRPr b="0" sz="1600"/>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1600"/>
                        <a:buFont typeface="Helvetica Neue"/>
                        <a:buNone/>
                      </a:pPr>
                      <a:r>
                        <a:rPr b="0" lang="en-US" sz="1600"/>
                        <a:t>Standard </a:t>
                      </a:r>
                      <a:endParaRPr/>
                    </a:p>
                    <a:p>
                      <a:pPr indent="0" lvl="0" marL="0" marR="0" rtl="0" algn="ctr">
                        <a:lnSpc>
                          <a:spcPct val="100000"/>
                        </a:lnSpc>
                        <a:spcBef>
                          <a:spcPts val="0"/>
                        </a:spcBef>
                        <a:spcAft>
                          <a:spcPts val="0"/>
                        </a:spcAft>
                        <a:buClr>
                          <a:schemeClr val="dk1"/>
                        </a:buClr>
                        <a:buSzPts val="1600"/>
                        <a:buFont typeface="Helvetica Neue"/>
                        <a:buNone/>
                      </a:pPr>
                      <a:r>
                        <a:rPr b="0" lang="en-US" sz="1600"/>
                        <a:t>Error</a:t>
                      </a:r>
                      <a:endParaRPr b="0" sz="1600"/>
                    </a:p>
                  </a:txBody>
                  <a:tcPr marT="45725" marB="45725" marR="91450" marL="91450"/>
                </a:tc>
              </a:tr>
              <a:tr h="203200">
                <a:tc gridSpan="6">
                  <a:txBody>
                    <a:bodyPr>
                      <a:noAutofit/>
                    </a:bodyPr>
                    <a:lstStyle/>
                    <a:p>
                      <a:pPr indent="0" lvl="0" marL="0" marR="0" rtl="0" algn="l">
                        <a:lnSpc>
                          <a:spcPct val="100000"/>
                        </a:lnSpc>
                        <a:spcBef>
                          <a:spcPts val="0"/>
                        </a:spcBef>
                        <a:spcAft>
                          <a:spcPts val="0"/>
                        </a:spcAft>
                        <a:buClr>
                          <a:schemeClr val="dk1"/>
                        </a:buClr>
                        <a:buSzPts val="1600"/>
                        <a:buFont typeface="Helvetica Neue"/>
                        <a:buNone/>
                      </a:pPr>
                      <a:r>
                        <a:rPr b="1" lang="en-US" sz="1600"/>
                        <a:t>Specification 1</a:t>
                      </a:r>
                      <a:r>
                        <a:rPr b="0" lang="en-US" sz="1600"/>
                        <a:t> </a:t>
                      </a:r>
                      <a:r>
                        <a:rPr b="0" lang="en-US" sz="1600"/>
                        <a:t>(Wald Chi-square: ***; LL = -24.33; n=48)</a:t>
                      </a:r>
                      <a:endParaRPr b="0" sz="1600"/>
                    </a:p>
                  </a:txBody>
                  <a:tcPr marT="45725" marB="45725" marR="91450" marL="91450">
                    <a:solidFill>
                      <a:srgbClr val="D7D392"/>
                    </a:solidFill>
                  </a:tcPr>
                </a:tc>
                <a:tc hMerge="1"/>
                <a:tc hMerge="1"/>
                <a:tc hMerge="1"/>
                <a:tc hMerge="1"/>
                <a:tc hMerge="1"/>
              </a:tr>
              <a:tr h="203200">
                <a:tc>
                  <a:txBody>
                    <a:bodyPr>
                      <a:noAutofit/>
                    </a:bodyPr>
                    <a:lstStyle/>
                    <a:p>
                      <a:pPr indent="0" lvl="0" marL="0" marR="0" rtl="0" algn="l">
                        <a:spcBef>
                          <a:spcPts val="0"/>
                        </a:spcBef>
                        <a:spcAft>
                          <a:spcPts val="0"/>
                        </a:spcAft>
                        <a:buNone/>
                      </a:pPr>
                      <a:r>
                        <a:rPr b="0" i="1" lang="en-US" sz="1600"/>
                        <a:t>Slaughter</a:t>
                      </a:r>
                      <a:endParaRPr b="0" i="1"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600"/>
                        <a:t>1.126**</a:t>
                      </a:r>
                      <a:endParaRPr/>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600"/>
                        <a:t>(0.498)</a:t>
                      </a:r>
                      <a:endParaRPr b="0"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600"/>
                        <a:t>n.a.</a:t>
                      </a:r>
                      <a:endParaRPr b="0" sz="1600"/>
                    </a:p>
                  </a:txBody>
                  <a:tcPr marT="45725" marB="45725" marR="91450" marL="91450">
                    <a:solidFill>
                      <a:srgbClr val="D7D392"/>
                    </a:solidFill>
                  </a:tcPr>
                </a:tc>
                <a:tc>
                  <a:txBody>
                    <a:bodyPr>
                      <a:noAutofit/>
                    </a:bodyPr>
                    <a:lstStyle/>
                    <a:p>
                      <a:pPr indent="0" lvl="0" marL="0" marR="0" rtl="0" algn="ctr">
                        <a:lnSpc>
                          <a:spcPct val="100000"/>
                        </a:lnSpc>
                        <a:spcBef>
                          <a:spcPts val="0"/>
                        </a:spcBef>
                        <a:spcAft>
                          <a:spcPts val="0"/>
                        </a:spcAft>
                        <a:buClr>
                          <a:schemeClr val="dk1"/>
                        </a:buClr>
                        <a:buSzPts val="1600"/>
                        <a:buFont typeface="Helvetica Neue"/>
                        <a:buNone/>
                      </a:pPr>
                      <a:r>
                        <a:rPr b="0" lang="en-US" sz="1600"/>
                        <a:t>n.a.</a:t>
                      </a:r>
                      <a:endParaRPr/>
                    </a:p>
                  </a:txBody>
                  <a:tcPr marT="45725" marB="45725" marR="91450" marL="91450">
                    <a:solidFill>
                      <a:srgbClr val="D7D392"/>
                    </a:solidFill>
                  </a:tcPr>
                </a:tc>
              </a:tr>
              <a:tr h="203200">
                <a:tc>
                  <a:txBody>
                    <a:bodyPr>
                      <a:noAutofit/>
                    </a:bodyPr>
                    <a:lstStyle/>
                    <a:p>
                      <a:pPr indent="0" lvl="0" marL="0" marR="0" rtl="0" algn="l">
                        <a:spcBef>
                          <a:spcPts val="0"/>
                        </a:spcBef>
                        <a:spcAft>
                          <a:spcPts val="0"/>
                        </a:spcAft>
                        <a:buNone/>
                      </a:pPr>
                      <a:r>
                        <a:rPr b="0" i="1" lang="en-US" sz="1600"/>
                        <a:t>Specialized</a:t>
                      </a:r>
                      <a:endParaRPr b="0" i="1"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600"/>
                        <a:t>—0.958*</a:t>
                      </a:r>
                      <a:endParaRPr/>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600"/>
                        <a:t>(0.566)</a:t>
                      </a:r>
                      <a:endParaRPr b="0"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600"/>
                        <a:t>n.a.</a:t>
                      </a:r>
                      <a:endParaRPr b="0" sz="1600"/>
                    </a:p>
                  </a:txBody>
                  <a:tcPr marT="45725" marB="45725" marR="91450" marL="91450">
                    <a:solidFill>
                      <a:srgbClr val="D7D392"/>
                    </a:solidFill>
                  </a:tcPr>
                </a:tc>
                <a:tc>
                  <a:txBody>
                    <a:bodyPr>
                      <a:noAutofit/>
                    </a:bodyPr>
                    <a:lstStyle/>
                    <a:p>
                      <a:pPr indent="0" lvl="0" marL="0" marR="0" rtl="0" algn="ctr">
                        <a:lnSpc>
                          <a:spcPct val="100000"/>
                        </a:lnSpc>
                        <a:spcBef>
                          <a:spcPts val="0"/>
                        </a:spcBef>
                        <a:spcAft>
                          <a:spcPts val="0"/>
                        </a:spcAft>
                        <a:buClr>
                          <a:schemeClr val="dk1"/>
                        </a:buClr>
                        <a:buSzPts val="1600"/>
                        <a:buFont typeface="Helvetica Neue"/>
                        <a:buNone/>
                      </a:pPr>
                      <a:r>
                        <a:rPr b="0" lang="en-US" sz="1600"/>
                        <a:t>n.a.</a:t>
                      </a:r>
                      <a:endParaRPr/>
                    </a:p>
                  </a:txBody>
                  <a:tcPr marT="45725" marB="45725" marR="91450" marL="91450">
                    <a:solidFill>
                      <a:srgbClr val="D7D392"/>
                    </a:solidFill>
                  </a:tcPr>
                </a:tc>
              </a:tr>
              <a:tr h="0">
                <a:tc>
                  <a:txBody>
                    <a:bodyPr>
                      <a:noAutofit/>
                    </a:bodyPr>
                    <a:lstStyle/>
                    <a:p>
                      <a:pPr indent="0" lvl="0" marL="0" marR="0" rtl="0" algn="l">
                        <a:spcBef>
                          <a:spcPts val="0"/>
                        </a:spcBef>
                        <a:spcAft>
                          <a:spcPts val="0"/>
                        </a:spcAft>
                        <a:buNone/>
                      </a:pPr>
                      <a:r>
                        <a:t/>
                      </a:r>
                      <a:endParaRPr b="0" i="1"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D7D392"/>
                    </a:solidFill>
                  </a:tcPr>
                </a:tc>
                <a:tc>
                  <a:txBody>
                    <a:bodyPr>
                      <a:noAutofit/>
                    </a:bodyPr>
                    <a:lstStyle/>
                    <a:p>
                      <a:pPr indent="0" lvl="0" marL="0" marR="0" rtl="0" algn="ctr">
                        <a:lnSpc>
                          <a:spcPct val="100000"/>
                        </a:lnSpc>
                        <a:spcBef>
                          <a:spcPts val="0"/>
                        </a:spcBef>
                        <a:spcAft>
                          <a:spcPts val="0"/>
                        </a:spcAft>
                        <a:buClr>
                          <a:schemeClr val="dk1"/>
                        </a:buClr>
                        <a:buSzPts val="1600"/>
                        <a:buFont typeface="Helvetica Neue"/>
                        <a:buNone/>
                      </a:pPr>
                      <a:r>
                        <a:t/>
                      </a:r>
                      <a:endParaRPr b="0" sz="1600"/>
                    </a:p>
                  </a:txBody>
                  <a:tcPr marT="45725" marB="45725" marR="91450" marL="91450">
                    <a:solidFill>
                      <a:srgbClr val="D7D392"/>
                    </a:solidFill>
                  </a:tcPr>
                </a:tc>
              </a:tr>
              <a:tr h="203200">
                <a:tc gridSpan="5">
                  <a:txBody>
                    <a:bodyPr>
                      <a:noAutofit/>
                    </a:bodyPr>
                    <a:lstStyle/>
                    <a:p>
                      <a:pPr indent="0" lvl="0" marL="0" marR="0" rtl="0" algn="l">
                        <a:spcBef>
                          <a:spcPts val="0"/>
                        </a:spcBef>
                        <a:spcAft>
                          <a:spcPts val="0"/>
                        </a:spcAft>
                        <a:buNone/>
                      </a:pPr>
                      <a:r>
                        <a:rPr b="1" lang="en-US" sz="1600"/>
                        <a:t>Specification</a:t>
                      </a:r>
                      <a:r>
                        <a:rPr b="1" lang="en-US" sz="1600"/>
                        <a:t> 2 </a:t>
                      </a:r>
                      <a:r>
                        <a:rPr b="0" lang="en-US" sz="1600"/>
                        <a:t>(Wald Chi-squre: n.s.; LL = -192.2; n=26)</a:t>
                      </a:r>
                      <a:endParaRPr b="0" sz="1600"/>
                    </a:p>
                  </a:txBody>
                  <a:tcPr marT="45725" marB="45725" marR="91450" marL="91450">
                    <a:solidFill>
                      <a:srgbClr val="FFF2CC"/>
                    </a:solidFill>
                  </a:tcPr>
                </a:tc>
                <a:tc hMerge="1"/>
                <a:tc hMerge="1"/>
                <a:tc hMerge="1"/>
                <a:tc hMerge="1"/>
                <a:tc>
                  <a:txBody>
                    <a:bodyPr>
                      <a:noAutofit/>
                    </a:bodyPr>
                    <a:lstStyle/>
                    <a:p>
                      <a:pPr indent="0" lvl="0" marL="0" marR="0" rtl="0" algn="ctr">
                        <a:spcBef>
                          <a:spcPts val="0"/>
                        </a:spcBef>
                        <a:spcAft>
                          <a:spcPts val="0"/>
                        </a:spcAft>
                        <a:buNone/>
                      </a:pPr>
                      <a:r>
                        <a:t/>
                      </a:r>
                      <a:endParaRPr b="0" sz="1600"/>
                    </a:p>
                  </a:txBody>
                  <a:tcPr marT="45725" marB="45725" marR="91450" marL="91450">
                    <a:solidFill>
                      <a:srgbClr val="FFF2CC"/>
                    </a:solidFill>
                  </a:tcPr>
                </a:tc>
              </a:tr>
              <a:tr h="203200">
                <a:tc>
                  <a:txBody>
                    <a:bodyPr>
                      <a:noAutofit/>
                    </a:bodyPr>
                    <a:lstStyle/>
                    <a:p>
                      <a:pPr indent="0" lvl="0" marL="0" marR="0" rtl="0" algn="l">
                        <a:spcBef>
                          <a:spcPts val="0"/>
                        </a:spcBef>
                        <a:spcAft>
                          <a:spcPts val="0"/>
                        </a:spcAft>
                        <a:buNone/>
                      </a:pPr>
                      <a:r>
                        <a:rPr b="0" i="1" lang="en-US" sz="1600"/>
                        <a:t>Capacity</a:t>
                      </a:r>
                      <a:endParaRPr b="0" i="1"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&lt; —0.001</a:t>
                      </a:r>
                      <a:endParaRPr/>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(&lt; 0.001)</a:t>
                      </a:r>
                      <a:endParaRPr b="0"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&lt; —0.001</a:t>
                      </a:r>
                      <a:endParaRPr/>
                    </a:p>
                  </a:txBody>
                  <a:tcPr marT="45725" marB="45725" marR="91450" marL="91450">
                    <a:solidFill>
                      <a:srgbClr val="FFF2CC"/>
                    </a:solidFill>
                  </a:tcPr>
                </a:tc>
                <a:tc>
                  <a:txBody>
                    <a:bodyPr>
                      <a:noAutofit/>
                    </a:bodyPr>
                    <a:lstStyle/>
                    <a:p>
                      <a:pPr indent="0" lvl="0" marL="0" marR="0" rtl="0" algn="ctr">
                        <a:lnSpc>
                          <a:spcPct val="100000"/>
                        </a:lnSpc>
                        <a:spcBef>
                          <a:spcPts val="0"/>
                        </a:spcBef>
                        <a:spcAft>
                          <a:spcPts val="0"/>
                        </a:spcAft>
                        <a:buClr>
                          <a:schemeClr val="dk1"/>
                        </a:buClr>
                        <a:buSzPts val="1600"/>
                        <a:buFont typeface="Helvetica Neue"/>
                        <a:buNone/>
                      </a:pPr>
                      <a:r>
                        <a:rPr b="0" lang="en-US" sz="1600"/>
                        <a:t>(&lt; 0.001)</a:t>
                      </a:r>
                      <a:endParaRPr/>
                    </a:p>
                  </a:txBody>
                  <a:tcPr marT="45725" marB="45725" marR="91450" marL="91450">
                    <a:solidFill>
                      <a:srgbClr val="FFF2CC"/>
                    </a:solidFill>
                  </a:tcPr>
                </a:tc>
              </a:tr>
              <a:tr h="203200">
                <a:tc>
                  <a:txBody>
                    <a:bodyPr>
                      <a:noAutofit/>
                    </a:bodyPr>
                    <a:lstStyle/>
                    <a:p>
                      <a:pPr indent="0" lvl="0" marL="0" marR="0" rtl="0" algn="l">
                        <a:spcBef>
                          <a:spcPts val="0"/>
                        </a:spcBef>
                        <a:spcAft>
                          <a:spcPts val="0"/>
                        </a:spcAft>
                        <a:buNone/>
                      </a:pPr>
                      <a:r>
                        <a:rPr b="0" i="1" lang="en-US" sz="1600"/>
                        <a:t>ScheduleLag</a:t>
                      </a:r>
                      <a:endParaRPr b="0" i="1"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—0.017</a:t>
                      </a:r>
                      <a:endParaRPr/>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(0.012)</a:t>
                      </a:r>
                      <a:endParaRPr b="0"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0.027</a:t>
                      </a:r>
                      <a:endParaRPr/>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(0.066)</a:t>
                      </a:r>
                      <a:endParaRPr b="0" sz="1600"/>
                    </a:p>
                  </a:txBody>
                  <a:tcPr marT="45725" marB="45725" marR="91450" marL="91450">
                    <a:solidFill>
                      <a:srgbClr val="FFF2CC"/>
                    </a:solidFill>
                  </a:tcPr>
                </a:tc>
              </a:tr>
              <a:tr h="203200">
                <a:tc>
                  <a:txBody>
                    <a:bodyPr>
                      <a:noAutofit/>
                    </a:bodyPr>
                    <a:lstStyle/>
                    <a:p>
                      <a:pPr indent="0" lvl="0" marL="0" marR="0" rtl="0" algn="l">
                        <a:spcBef>
                          <a:spcPts val="0"/>
                        </a:spcBef>
                        <a:spcAft>
                          <a:spcPts val="0"/>
                        </a:spcAft>
                        <a:buNone/>
                      </a:pPr>
                      <a:r>
                        <a:rPr b="0" i="1" lang="en-US" sz="1600"/>
                        <a:t>Specialized</a:t>
                      </a:r>
                      <a:endParaRPr b="0" i="1"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0.068</a:t>
                      </a:r>
                      <a:endParaRPr/>
                    </a:p>
                  </a:txBody>
                  <a:tcPr marT="45725" marB="45725" marR="91450" marL="91450">
                    <a:solidFill>
                      <a:srgbClr val="FFF2CC"/>
                    </a:solidFill>
                  </a:tcPr>
                </a:tc>
                <a:tc>
                  <a:txBody>
                    <a:bodyPr>
                      <a:noAutofit/>
                    </a:bodyPr>
                    <a:lstStyle/>
                    <a:p>
                      <a:pPr indent="0" lvl="0" marL="0" marR="0" rtl="0" algn="ctr">
                        <a:lnSpc>
                          <a:spcPct val="100000"/>
                        </a:lnSpc>
                        <a:spcBef>
                          <a:spcPts val="0"/>
                        </a:spcBef>
                        <a:spcAft>
                          <a:spcPts val="0"/>
                        </a:spcAft>
                        <a:buClr>
                          <a:schemeClr val="dk1"/>
                        </a:buClr>
                        <a:buSzPts val="1600"/>
                        <a:buFont typeface="Helvetica Neue"/>
                        <a:buNone/>
                      </a:pPr>
                      <a:r>
                        <a:rPr b="0" lang="en-US" sz="1600"/>
                        <a:t>(1.920)</a:t>
                      </a:r>
                      <a:endParaRPr/>
                    </a:p>
                  </a:txBody>
                  <a:tcPr marT="45725" marB="45725" marR="91450" marL="91450">
                    <a:solidFill>
                      <a:srgbClr val="FFF2CC"/>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—1.476</a:t>
                      </a:r>
                      <a:endParaRPr/>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(484)</a:t>
                      </a:r>
                      <a:endParaRPr b="0" sz="1600"/>
                    </a:p>
                  </a:txBody>
                  <a:tcPr marT="45725" marB="45725" marR="91450" marL="91450">
                    <a:solidFill>
                      <a:srgbClr val="FFF2CC"/>
                    </a:solidFill>
                  </a:tcPr>
                </a:tc>
              </a:tr>
              <a:tr h="203200">
                <a:tc>
                  <a:txBody>
                    <a:bodyPr>
                      <a:noAutofit/>
                    </a:bodyPr>
                    <a:lstStyle/>
                    <a:p>
                      <a:pPr indent="0" lvl="0" marL="0" marR="0" rtl="0" algn="l">
                        <a:spcBef>
                          <a:spcPts val="0"/>
                        </a:spcBef>
                        <a:spcAft>
                          <a:spcPts val="0"/>
                        </a:spcAft>
                        <a:buNone/>
                      </a:pPr>
                      <a:r>
                        <a:rPr b="0" i="1" lang="en-US" sz="1600"/>
                        <a:t>YearsOwned</a:t>
                      </a:r>
                      <a:endParaRPr b="0" i="1"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0.043</a:t>
                      </a:r>
                      <a:endParaRPr/>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(0.034)</a:t>
                      </a:r>
                      <a:endParaRPr b="0"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t/>
                      </a:r>
                      <a:endParaRPr b="0" sz="1600"/>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—0.127</a:t>
                      </a:r>
                      <a:endParaRPr/>
                    </a:p>
                  </a:txBody>
                  <a:tcPr marT="45725" marB="45725" marR="91450" marL="91450">
                    <a:solidFill>
                      <a:srgbClr val="FFF2CC"/>
                    </a:solidFill>
                  </a:tcPr>
                </a:tc>
                <a:tc>
                  <a:txBody>
                    <a:bodyPr>
                      <a:noAutofit/>
                    </a:bodyPr>
                    <a:lstStyle/>
                    <a:p>
                      <a:pPr indent="0" lvl="0" marL="0" marR="0" rtl="0" algn="ctr">
                        <a:spcBef>
                          <a:spcPts val="0"/>
                        </a:spcBef>
                        <a:spcAft>
                          <a:spcPts val="0"/>
                        </a:spcAft>
                        <a:buNone/>
                      </a:pPr>
                      <a:r>
                        <a:rPr b="0" lang="en-US" sz="1600"/>
                        <a:t>(0.089)</a:t>
                      </a:r>
                      <a:endParaRPr b="0" sz="1600"/>
                    </a:p>
                  </a:txBody>
                  <a:tcPr marT="45725" marB="45725" marR="91450" marL="91450">
                    <a:solidFill>
                      <a:srgbClr val="FFF2CC"/>
                    </a:solidFill>
                  </a:tcPr>
                </a:tc>
              </a:tr>
            </a:tbl>
          </a:graphicData>
        </a:graphic>
      </p:graphicFrame>
      <p:sp>
        <p:nvSpPr>
          <p:cNvPr id="306" name="Google Shape;306;p35"/>
          <p:cNvSpPr/>
          <p:nvPr/>
        </p:nvSpPr>
        <p:spPr>
          <a:xfrm>
            <a:off x="2209800" y="3696380"/>
            <a:ext cx="1143000" cy="857307"/>
          </a:xfrm>
          <a:prstGeom prst="ellipse">
            <a:avLst/>
          </a:prstGeom>
          <a:noFill/>
          <a:ln cap="flat" cmpd="sng" w="19050">
            <a:solidFill>
              <a:srgbClr val="D512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 name="Google Shape;307;p35"/>
          <p:cNvSpPr txBox="1"/>
          <p:nvPr/>
        </p:nvSpPr>
        <p:spPr>
          <a:xfrm>
            <a:off x="38892" y="3461080"/>
            <a:ext cx="99060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00000"/>
                </a:solidFill>
                <a:latin typeface="Arial"/>
                <a:ea typeface="Arial"/>
                <a:cs typeface="Arial"/>
                <a:sym typeface="Arial"/>
              </a:rPr>
              <a:t>Mfx’s</a:t>
            </a:r>
            <a:endParaRPr sz="1800">
              <a:solidFill>
                <a:srgbClr val="C00000"/>
              </a:solidFill>
              <a:latin typeface="Arial"/>
              <a:ea typeface="Arial"/>
              <a:cs typeface="Arial"/>
              <a:sym typeface="Arial"/>
            </a:endParaRPr>
          </a:p>
          <a:p>
            <a:pPr indent="0" lvl="0" marL="0" marR="0" rtl="0" algn="l">
              <a:spcBef>
                <a:spcPts val="0"/>
              </a:spcBef>
              <a:spcAft>
                <a:spcPts val="0"/>
              </a:spcAft>
              <a:buNone/>
            </a:pPr>
            <a:r>
              <a:t/>
            </a:r>
            <a:endParaRPr sz="200">
              <a:solidFill>
                <a:srgbClr val="C00000"/>
              </a:solidFill>
              <a:latin typeface="Arial"/>
              <a:ea typeface="Arial"/>
              <a:cs typeface="Arial"/>
              <a:sym typeface="Arial"/>
            </a:endParaRPr>
          </a:p>
          <a:p>
            <a:pPr indent="0" lvl="0" marL="0" marR="0" rtl="0" algn="l">
              <a:spcBef>
                <a:spcPts val="0"/>
              </a:spcBef>
              <a:spcAft>
                <a:spcPts val="0"/>
              </a:spcAft>
              <a:buNone/>
            </a:pPr>
            <a:r>
              <a:rPr lang="en-US" sz="1800">
                <a:solidFill>
                  <a:srgbClr val="C00000"/>
                </a:solidFill>
                <a:latin typeface="Arial"/>
                <a:ea typeface="Arial"/>
                <a:cs typeface="Arial"/>
                <a:sym typeface="Arial"/>
              </a:rPr>
              <a:t>+42%</a:t>
            </a:r>
            <a:endParaRPr/>
          </a:p>
          <a:p>
            <a:pPr indent="0" lvl="0" marL="0" marR="0" rtl="0" algn="l">
              <a:spcBef>
                <a:spcPts val="0"/>
              </a:spcBef>
              <a:spcAft>
                <a:spcPts val="0"/>
              </a:spcAft>
              <a:buNone/>
            </a:pPr>
            <a:r>
              <a:rPr lang="en-US" sz="1800">
                <a:solidFill>
                  <a:srgbClr val="C00000"/>
                </a:solidFill>
                <a:latin typeface="Arial"/>
                <a:ea typeface="Arial"/>
                <a:cs typeface="Arial"/>
                <a:sym typeface="Arial"/>
              </a:rPr>
              <a:t>-37%</a:t>
            </a:r>
            <a:endParaRPr sz="1800">
              <a:solidFill>
                <a:srgbClr val="C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553529" y="304800"/>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Prelim. Results – ‘Volume Commitment’</a:t>
            </a:r>
            <a:endParaRPr b="0" i="0" sz="2800" u="none" cap="none" strike="noStrike">
              <a:solidFill>
                <a:schemeClr val="dk1"/>
              </a:solidFill>
              <a:latin typeface="Helvetica Neue"/>
              <a:ea typeface="Helvetica Neue"/>
              <a:cs typeface="Helvetica Neue"/>
              <a:sym typeface="Helvetica Neue"/>
            </a:endParaRPr>
          </a:p>
        </p:txBody>
      </p:sp>
      <p:sp>
        <p:nvSpPr>
          <p:cNvPr id="314" name="Google Shape;314;p36"/>
          <p:cNvSpPr txBox="1"/>
          <p:nvPr>
            <p:ph idx="1" type="body"/>
          </p:nvPr>
        </p:nvSpPr>
        <p:spPr>
          <a:xfrm>
            <a:off x="354539" y="1295400"/>
            <a:ext cx="7848600" cy="231715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3"/>
              </a:buClr>
              <a:buSzPts val="1500"/>
              <a:buFont typeface="Arial"/>
              <a:buChar char="•"/>
            </a:pPr>
            <a:r>
              <a:rPr b="0" i="0" lang="en-US" sz="2000" u="none" cap="none" strike="noStrike">
                <a:solidFill>
                  <a:srgbClr val="59595B"/>
                </a:solidFill>
                <a:latin typeface="Helvetica Neue"/>
                <a:ea typeface="Helvetica Neue"/>
                <a:cs typeface="Helvetica Neue"/>
                <a:sym typeface="Helvetica Neue"/>
              </a:rPr>
              <a:t>Tobit and Craggit results are qualitatively similar, but slightly different interpretations</a:t>
            </a:r>
            <a:endParaRPr/>
          </a:p>
          <a:p>
            <a:pPr indent="-342900" lvl="0" marL="342900" marR="0" rtl="0" algn="l">
              <a:spcBef>
                <a:spcPts val="700"/>
              </a:spcBef>
              <a:spcAft>
                <a:spcPts val="0"/>
              </a:spcAft>
              <a:buClr>
                <a:schemeClr val="accent3"/>
              </a:buClr>
              <a:buSzPts val="1500"/>
              <a:buFont typeface="Arial"/>
              <a:buChar char="•"/>
            </a:pPr>
            <a:r>
              <a:rPr b="0" i="0" lang="en-US" sz="2000" u="none" cap="none" strike="noStrike">
                <a:solidFill>
                  <a:srgbClr val="59595B"/>
                </a:solidFill>
                <a:latin typeface="Helvetica Neue"/>
                <a:ea typeface="Helvetica Neue"/>
                <a:cs typeface="Helvetica Neue"/>
                <a:sym typeface="Helvetica Neue"/>
              </a:rPr>
              <a:t>Craggit model appears to improve efficiency, not yet conclusive</a:t>
            </a:r>
            <a:endParaRPr/>
          </a:p>
          <a:p>
            <a:pPr indent="-342900" lvl="0" marL="342900" marR="0" rtl="0" algn="l">
              <a:spcBef>
                <a:spcPts val="700"/>
              </a:spcBef>
              <a:spcAft>
                <a:spcPts val="0"/>
              </a:spcAft>
              <a:buClr>
                <a:schemeClr val="accent3"/>
              </a:buClr>
              <a:buSzPts val="1500"/>
              <a:buFont typeface="Arial"/>
              <a:buChar char="•"/>
            </a:pPr>
            <a:r>
              <a:rPr b="0" i="0" lang="en-US" sz="2000" u="none" cap="none" strike="noStrike">
                <a:solidFill>
                  <a:srgbClr val="59595B"/>
                </a:solidFill>
                <a:latin typeface="Helvetica Neue"/>
                <a:ea typeface="Helvetica Neue"/>
                <a:cs typeface="Helvetica Neue"/>
                <a:sym typeface="Helvetica Neue"/>
              </a:rPr>
              <a:t>Need to sort out other estimation issues (e.g., s.e.’s &amp; pooling)</a:t>
            </a:r>
            <a:endParaRPr/>
          </a:p>
        </p:txBody>
      </p:sp>
      <p:sp>
        <p:nvSpPr>
          <p:cNvPr id="315" name="Google Shape;315;p36"/>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316" name="Google Shape;316;p36"/>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graphicFrame>
        <p:nvGraphicFramePr>
          <p:cNvPr id="317" name="Google Shape;317;p36"/>
          <p:cNvGraphicFramePr/>
          <p:nvPr/>
        </p:nvGraphicFramePr>
        <p:xfrm>
          <a:off x="762000" y="3139440"/>
          <a:ext cx="3000000" cy="3000000"/>
        </p:xfrm>
        <a:graphic>
          <a:graphicData uri="http://schemas.openxmlformats.org/drawingml/2006/table">
            <a:tbl>
              <a:tblPr bandRow="1" firstRow="1">
                <a:noFill/>
                <a:tableStyleId>{248B73F7-FC15-4A88-8519-9018DB6FD761}</a:tableStyleId>
              </a:tblPr>
              <a:tblGrid>
                <a:gridCol w="1401725"/>
                <a:gridCol w="1182700"/>
                <a:gridCol w="1530400"/>
                <a:gridCol w="304800"/>
                <a:gridCol w="1447800"/>
                <a:gridCol w="1447800"/>
              </a:tblGrid>
              <a:tr h="177800">
                <a:tc>
                  <a:txBody>
                    <a:bodyPr>
                      <a:noAutofit/>
                    </a:bodyPr>
                    <a:lstStyle/>
                    <a:p>
                      <a:pPr indent="0" lvl="0" marL="0" marR="0" rtl="0" algn="l">
                        <a:spcBef>
                          <a:spcPts val="0"/>
                        </a:spcBef>
                        <a:spcAft>
                          <a:spcPts val="0"/>
                        </a:spcAft>
                        <a:buNone/>
                      </a:pPr>
                      <a:r>
                        <a:t/>
                      </a:r>
                      <a:endParaRPr b="0" sz="1400"/>
                    </a:p>
                  </a:txBody>
                  <a:tcPr marT="45725" marB="45725" marR="91450" marL="91450"/>
                </a:tc>
                <a:tc gridSpan="2">
                  <a:txBody>
                    <a:bodyPr>
                      <a:noAutofit/>
                    </a:bodyPr>
                    <a:lstStyle/>
                    <a:p>
                      <a:pPr indent="0" lvl="0" marL="0" marR="0" rtl="0" algn="ctr">
                        <a:spcBef>
                          <a:spcPts val="0"/>
                        </a:spcBef>
                        <a:spcAft>
                          <a:spcPts val="0"/>
                        </a:spcAft>
                        <a:buNone/>
                      </a:pPr>
                      <a:r>
                        <a:rPr b="0" lang="en-US" sz="1400"/>
                        <a:t>Model I:</a:t>
                      </a:r>
                      <a:r>
                        <a:rPr b="0" lang="en-US" sz="1400"/>
                        <a:t> Tobit</a:t>
                      </a:r>
                      <a:endParaRPr b="0" sz="1400"/>
                    </a:p>
                  </a:txBody>
                  <a:tcPr marT="45725" marB="45725" marR="91450" marL="91450"/>
                </a:tc>
                <a:tc hMerge="1"/>
                <a:tc>
                  <a:txBody>
                    <a:bodyPr>
                      <a:noAutofit/>
                    </a:bodyPr>
                    <a:lstStyle/>
                    <a:p>
                      <a:pPr indent="0" lvl="0" marL="0" marR="0" rtl="0" algn="l">
                        <a:spcBef>
                          <a:spcPts val="0"/>
                        </a:spcBef>
                        <a:spcAft>
                          <a:spcPts val="0"/>
                        </a:spcAft>
                        <a:buNone/>
                      </a:pPr>
                      <a:r>
                        <a:t/>
                      </a:r>
                      <a:endParaRPr b="0" sz="1400"/>
                    </a:p>
                  </a:txBody>
                  <a:tcPr marT="45725" marB="45725" marR="91450" marL="91450"/>
                </a:tc>
                <a:tc gridSpan="2">
                  <a:txBody>
                    <a:bodyPr>
                      <a:noAutofit/>
                    </a:bodyPr>
                    <a:lstStyle/>
                    <a:p>
                      <a:pPr indent="0" lvl="0" marL="0" marR="0" rtl="0" algn="ctr">
                        <a:spcBef>
                          <a:spcPts val="0"/>
                        </a:spcBef>
                        <a:spcAft>
                          <a:spcPts val="0"/>
                        </a:spcAft>
                        <a:buNone/>
                      </a:pPr>
                      <a:r>
                        <a:rPr b="0" lang="en-US" sz="1400"/>
                        <a:t>Model II: Craggit</a:t>
                      </a:r>
                      <a:endParaRPr b="0" sz="1400"/>
                    </a:p>
                  </a:txBody>
                  <a:tcPr marT="45725" marB="45725" marR="91450" marL="91450"/>
                </a:tc>
                <a:tc hMerge="1"/>
              </a:tr>
              <a:tr h="177800">
                <a:tc>
                  <a:txBody>
                    <a:bodyPr>
                      <a:noAutofit/>
                    </a:bodyPr>
                    <a:lstStyle/>
                    <a:p>
                      <a:pPr indent="0" lvl="0" marL="0" marR="0" rtl="0" algn="l">
                        <a:spcBef>
                          <a:spcPts val="0"/>
                        </a:spcBef>
                        <a:spcAft>
                          <a:spcPts val="0"/>
                        </a:spcAft>
                        <a:buNone/>
                      </a:pPr>
                      <a:r>
                        <a:rPr b="0" lang="en-US" sz="1400"/>
                        <a:t>Explanatory</a:t>
                      </a:r>
                      <a:r>
                        <a:rPr b="0" lang="en-US" sz="1400"/>
                        <a:t> Variable</a:t>
                      </a:r>
                      <a:endParaRPr b="0" sz="1400"/>
                    </a:p>
                  </a:txBody>
                  <a:tcPr marT="45725" marB="45725" marR="91450" marL="91450"/>
                </a:tc>
                <a:tc>
                  <a:txBody>
                    <a:bodyPr>
                      <a:noAutofit/>
                    </a:bodyPr>
                    <a:lstStyle/>
                    <a:p>
                      <a:pPr indent="0" lvl="0" marL="0" marR="0" rtl="0" algn="ctr">
                        <a:spcBef>
                          <a:spcPts val="0"/>
                        </a:spcBef>
                        <a:spcAft>
                          <a:spcPts val="0"/>
                        </a:spcAft>
                        <a:buNone/>
                      </a:pPr>
                      <a:r>
                        <a:rPr b="0" lang="en-US" sz="1400"/>
                        <a:t>Coefficient</a:t>
                      </a:r>
                      <a:r>
                        <a:rPr b="0" lang="en-US" sz="1400"/>
                        <a:t> Estimate</a:t>
                      </a:r>
                      <a:endParaRPr b="0" sz="1400"/>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1400"/>
                        <a:buFont typeface="Helvetica Neue"/>
                        <a:buNone/>
                      </a:pPr>
                      <a:r>
                        <a:rPr b="0" lang="en-US" sz="1400"/>
                        <a:t>Standard </a:t>
                      </a:r>
                      <a:endParaRPr/>
                    </a:p>
                    <a:p>
                      <a:pPr indent="0" lvl="0" marL="0" marR="0" rtl="0" algn="ctr">
                        <a:lnSpc>
                          <a:spcPct val="100000"/>
                        </a:lnSpc>
                        <a:spcBef>
                          <a:spcPts val="0"/>
                        </a:spcBef>
                        <a:spcAft>
                          <a:spcPts val="0"/>
                        </a:spcAft>
                        <a:buClr>
                          <a:schemeClr val="dk1"/>
                        </a:buClr>
                        <a:buSzPts val="1400"/>
                        <a:buFont typeface="Helvetica Neue"/>
                        <a:buNone/>
                      </a:pPr>
                      <a:r>
                        <a:rPr b="0" lang="en-US" sz="1400"/>
                        <a:t>Error</a:t>
                      </a:r>
                      <a:endParaRPr/>
                    </a:p>
                  </a:txBody>
                  <a:tcPr marT="45725" marB="45725" marR="91450" marL="91450"/>
                </a:tc>
                <a:tc>
                  <a:txBody>
                    <a:bodyPr>
                      <a:noAutofit/>
                    </a:bodyPr>
                    <a:lstStyle/>
                    <a:p>
                      <a:pPr indent="0" lvl="0" marL="0" marR="0" rtl="0" algn="ctr">
                        <a:spcBef>
                          <a:spcPts val="0"/>
                        </a:spcBef>
                        <a:spcAft>
                          <a:spcPts val="0"/>
                        </a:spcAft>
                        <a:buNone/>
                      </a:pPr>
                      <a:r>
                        <a:t/>
                      </a:r>
                      <a:endParaRPr b="0" sz="1400"/>
                    </a:p>
                  </a:txBody>
                  <a:tcPr marT="45725" marB="45725" marR="91450" marL="91450"/>
                </a:tc>
                <a:tc>
                  <a:txBody>
                    <a:bodyPr>
                      <a:noAutofit/>
                    </a:bodyPr>
                    <a:lstStyle/>
                    <a:p>
                      <a:pPr indent="0" lvl="0" marL="0" marR="0" rtl="0" algn="ctr">
                        <a:spcBef>
                          <a:spcPts val="0"/>
                        </a:spcBef>
                        <a:spcAft>
                          <a:spcPts val="0"/>
                        </a:spcAft>
                        <a:buNone/>
                      </a:pPr>
                      <a:r>
                        <a:rPr b="0" lang="en-US" sz="1400"/>
                        <a:t>Coefficient</a:t>
                      </a:r>
                      <a:r>
                        <a:rPr b="0" lang="en-US" sz="1400"/>
                        <a:t> </a:t>
                      </a:r>
                      <a:endParaRPr b="0" sz="1400"/>
                    </a:p>
                    <a:p>
                      <a:pPr indent="0" lvl="0" marL="0" marR="0" rtl="0" algn="ctr">
                        <a:spcBef>
                          <a:spcPts val="0"/>
                        </a:spcBef>
                        <a:spcAft>
                          <a:spcPts val="0"/>
                        </a:spcAft>
                        <a:buNone/>
                      </a:pPr>
                      <a:r>
                        <a:rPr b="0" lang="en-US" sz="1400"/>
                        <a:t>Estimate</a:t>
                      </a:r>
                      <a:endParaRPr b="0" sz="1400"/>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1400"/>
                        <a:buFont typeface="Helvetica Neue"/>
                        <a:buNone/>
                      </a:pPr>
                      <a:r>
                        <a:rPr b="0" lang="en-US" sz="1400"/>
                        <a:t>Standard </a:t>
                      </a:r>
                      <a:endParaRPr/>
                    </a:p>
                    <a:p>
                      <a:pPr indent="0" lvl="0" marL="0" marR="0" rtl="0" algn="ctr">
                        <a:lnSpc>
                          <a:spcPct val="100000"/>
                        </a:lnSpc>
                        <a:spcBef>
                          <a:spcPts val="0"/>
                        </a:spcBef>
                        <a:spcAft>
                          <a:spcPts val="0"/>
                        </a:spcAft>
                        <a:buClr>
                          <a:schemeClr val="dk1"/>
                        </a:buClr>
                        <a:buSzPts val="1400"/>
                        <a:buFont typeface="Helvetica Neue"/>
                        <a:buNone/>
                      </a:pPr>
                      <a:r>
                        <a:rPr b="0" lang="en-US" sz="1400"/>
                        <a:t>Error</a:t>
                      </a:r>
                      <a:endParaRPr b="0" sz="1400"/>
                    </a:p>
                  </a:txBody>
                  <a:tcPr marT="45725" marB="45725" marR="91450" marL="91450"/>
                </a:tc>
              </a:tr>
              <a:tr h="177800">
                <a:tc gridSpan="6">
                  <a:txBody>
                    <a:bodyPr>
                      <a:noAutofit/>
                    </a:bodyPr>
                    <a:lstStyle/>
                    <a:p>
                      <a:pPr indent="0" lvl="0" marL="0" marR="0" rtl="0" algn="l">
                        <a:lnSpc>
                          <a:spcPct val="100000"/>
                        </a:lnSpc>
                        <a:spcBef>
                          <a:spcPts val="0"/>
                        </a:spcBef>
                        <a:spcAft>
                          <a:spcPts val="0"/>
                        </a:spcAft>
                        <a:buClr>
                          <a:schemeClr val="dk1"/>
                        </a:buClr>
                        <a:buSzPts val="1400"/>
                        <a:buFont typeface="Helvetica Neue"/>
                        <a:buNone/>
                      </a:pPr>
                      <a:r>
                        <a:rPr b="1" lang="en-US" sz="1400"/>
                        <a:t>Specification 2</a:t>
                      </a:r>
                      <a:r>
                        <a:rPr b="0" lang="en-US" sz="1400"/>
                        <a:t> </a:t>
                      </a:r>
                      <a:r>
                        <a:rPr b="0" lang="en-US" sz="1400"/>
                        <a:t>(Wald Chi-square: ***; LL = -211.50; n=26)</a:t>
                      </a:r>
                      <a:endParaRPr b="0" sz="1400"/>
                    </a:p>
                  </a:txBody>
                  <a:tcPr marT="45725" marB="45725" marR="91450" marL="91450">
                    <a:solidFill>
                      <a:srgbClr val="D7D392"/>
                    </a:solidFill>
                  </a:tcPr>
                </a:tc>
                <a:tc hMerge="1"/>
                <a:tc hMerge="1"/>
                <a:tc hMerge="1"/>
                <a:tc hMerge="1"/>
                <a:tc hMerge="1"/>
              </a:tr>
              <a:tr h="177800">
                <a:tc>
                  <a:txBody>
                    <a:bodyPr>
                      <a:noAutofit/>
                    </a:bodyPr>
                    <a:lstStyle/>
                    <a:p>
                      <a:pPr indent="0" lvl="0" marL="0" marR="0" rtl="0" algn="l">
                        <a:spcBef>
                          <a:spcPts val="0"/>
                        </a:spcBef>
                        <a:spcAft>
                          <a:spcPts val="0"/>
                        </a:spcAft>
                        <a:buNone/>
                      </a:pPr>
                      <a:r>
                        <a:rPr b="0" i="1" lang="en-US" sz="1400"/>
                        <a:t>Capacity</a:t>
                      </a:r>
                      <a:endParaRPr b="0" i="1" sz="1400"/>
                    </a:p>
                  </a:txBody>
                  <a:tcPr marT="45725" marB="45725" marR="91450" marL="91450">
                    <a:solidFill>
                      <a:srgbClr val="D7D392"/>
                    </a:solidFill>
                  </a:tcPr>
                </a:tc>
                <a:tc>
                  <a:txBody>
                    <a:bodyPr>
                      <a:noAutofit/>
                    </a:bodyPr>
                    <a:lstStyle/>
                    <a:p>
                      <a:pPr indent="0" lvl="0" marL="0" marR="0" rtl="0" algn="l">
                        <a:spcBef>
                          <a:spcPts val="0"/>
                        </a:spcBef>
                        <a:spcAft>
                          <a:spcPts val="0"/>
                        </a:spcAft>
                        <a:buNone/>
                      </a:pPr>
                      <a:r>
                        <a:rPr lang="en-US" sz="1400"/>
                        <a:t>0.490***</a:t>
                      </a:r>
                      <a:endParaRPr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lang="en-US" sz="1400"/>
                        <a:t>(0.143)</a:t>
                      </a:r>
                      <a:endParaRPr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400"/>
                        <a:t>0.541***</a:t>
                      </a:r>
                      <a:endParaRPr/>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400"/>
                        <a:t>(0.173)</a:t>
                      </a:r>
                      <a:endParaRPr b="0" sz="1400"/>
                    </a:p>
                  </a:txBody>
                  <a:tcPr marT="45725" marB="45725" marR="91450" marL="91450">
                    <a:solidFill>
                      <a:srgbClr val="D7D392"/>
                    </a:solidFill>
                  </a:tcPr>
                </a:tc>
              </a:tr>
              <a:tr h="177800">
                <a:tc>
                  <a:txBody>
                    <a:bodyPr>
                      <a:noAutofit/>
                    </a:bodyPr>
                    <a:lstStyle/>
                    <a:p>
                      <a:pPr indent="0" lvl="0" marL="0" marR="0" rtl="0" algn="l">
                        <a:spcBef>
                          <a:spcPts val="0"/>
                        </a:spcBef>
                        <a:spcAft>
                          <a:spcPts val="0"/>
                        </a:spcAft>
                        <a:buNone/>
                      </a:pPr>
                      <a:r>
                        <a:rPr b="0" i="1" lang="en-US" sz="1400"/>
                        <a:t>ScheduleLag</a:t>
                      </a:r>
                      <a:endParaRPr b="0" i="1" sz="1400"/>
                    </a:p>
                  </a:txBody>
                  <a:tcPr marT="45725" marB="45725" marR="91450" marL="91450">
                    <a:solidFill>
                      <a:srgbClr val="D7D392"/>
                    </a:solidFill>
                  </a:tcPr>
                </a:tc>
                <a:tc>
                  <a:txBody>
                    <a:bodyPr>
                      <a:noAutofit/>
                    </a:bodyPr>
                    <a:lstStyle/>
                    <a:p>
                      <a:pPr indent="0" lvl="0" marL="0" marR="0" rtl="0" algn="l">
                        <a:spcBef>
                          <a:spcPts val="0"/>
                        </a:spcBef>
                        <a:spcAft>
                          <a:spcPts val="0"/>
                        </a:spcAft>
                        <a:buNone/>
                      </a:pPr>
                      <a:r>
                        <a:rPr lang="en-US" sz="1400"/>
                        <a:t>-17.78**</a:t>
                      </a:r>
                      <a:endParaRPr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lang="en-US" sz="1400"/>
                        <a:t>(8.29)</a:t>
                      </a:r>
                      <a:endParaRPr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400"/>
                        <a:t>-73.16***</a:t>
                      </a:r>
                      <a:endParaRPr/>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400"/>
                        <a:t>(22.21)</a:t>
                      </a:r>
                      <a:endParaRPr b="0" sz="1400"/>
                    </a:p>
                  </a:txBody>
                  <a:tcPr marT="45725" marB="45725" marR="91450" marL="91450">
                    <a:solidFill>
                      <a:srgbClr val="D7D392"/>
                    </a:solidFill>
                  </a:tcPr>
                </a:tc>
              </a:tr>
              <a:tr h="177800">
                <a:tc>
                  <a:txBody>
                    <a:bodyPr>
                      <a:noAutofit/>
                    </a:bodyPr>
                    <a:lstStyle/>
                    <a:p>
                      <a:pPr indent="0" lvl="0" marL="0" marR="0" rtl="0" algn="l">
                        <a:spcBef>
                          <a:spcPts val="0"/>
                        </a:spcBef>
                        <a:spcAft>
                          <a:spcPts val="0"/>
                        </a:spcAft>
                        <a:buNone/>
                      </a:pPr>
                      <a:r>
                        <a:rPr b="0" i="1" lang="en-US" sz="1400"/>
                        <a:t>Specialized</a:t>
                      </a:r>
                      <a:endParaRPr b="0" i="1" sz="1400"/>
                    </a:p>
                  </a:txBody>
                  <a:tcPr marT="45725" marB="45725" marR="91450" marL="91450">
                    <a:solidFill>
                      <a:srgbClr val="D7D392"/>
                    </a:solidFill>
                  </a:tcPr>
                </a:tc>
                <a:tc>
                  <a:txBody>
                    <a:bodyPr>
                      <a:noAutofit/>
                    </a:bodyPr>
                    <a:lstStyle/>
                    <a:p>
                      <a:pPr indent="0" lvl="0" marL="0" marR="0" rtl="0" algn="l">
                        <a:spcBef>
                          <a:spcPts val="0"/>
                        </a:spcBef>
                        <a:spcAft>
                          <a:spcPts val="0"/>
                        </a:spcAft>
                        <a:buNone/>
                      </a:pPr>
                      <a:r>
                        <a:rPr lang="en-US" sz="1400"/>
                        <a:t>2294</a:t>
                      </a:r>
                      <a:endParaRPr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lang="en-US" sz="1400"/>
                        <a:t>(1586)</a:t>
                      </a:r>
                      <a:endParaRPr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400"/>
                        <a:t>9853**</a:t>
                      </a:r>
                      <a:endParaRPr/>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400"/>
                        <a:t>(4521)</a:t>
                      </a:r>
                      <a:endParaRPr b="0" sz="1400"/>
                    </a:p>
                  </a:txBody>
                  <a:tcPr marT="45725" marB="45725" marR="91450" marL="91450">
                    <a:solidFill>
                      <a:srgbClr val="D7D392"/>
                    </a:solidFill>
                  </a:tcPr>
                </a:tc>
              </a:tr>
              <a:tr h="177800">
                <a:tc>
                  <a:txBody>
                    <a:bodyPr>
                      <a:noAutofit/>
                    </a:bodyPr>
                    <a:lstStyle/>
                    <a:p>
                      <a:pPr indent="0" lvl="0" marL="0" marR="0" rtl="0" algn="l">
                        <a:spcBef>
                          <a:spcPts val="0"/>
                        </a:spcBef>
                        <a:spcAft>
                          <a:spcPts val="0"/>
                        </a:spcAft>
                        <a:buNone/>
                      </a:pPr>
                      <a:r>
                        <a:rPr b="0" i="1" lang="en-US" sz="1400"/>
                        <a:t>Premium</a:t>
                      </a:r>
                      <a:endParaRPr b="0" i="1" sz="1400"/>
                    </a:p>
                  </a:txBody>
                  <a:tcPr marT="45725" marB="45725" marR="91450" marL="91450">
                    <a:solidFill>
                      <a:srgbClr val="D7D392"/>
                    </a:solidFill>
                  </a:tcPr>
                </a:tc>
                <a:tc>
                  <a:txBody>
                    <a:bodyPr>
                      <a:noAutofit/>
                    </a:bodyPr>
                    <a:lstStyle/>
                    <a:p>
                      <a:pPr indent="0" lvl="0" marL="0" marR="0" rtl="0" algn="l">
                        <a:spcBef>
                          <a:spcPts val="0"/>
                        </a:spcBef>
                        <a:spcAft>
                          <a:spcPts val="0"/>
                        </a:spcAft>
                        <a:buNone/>
                      </a:pPr>
                      <a:r>
                        <a:rPr lang="en-US" sz="1400"/>
                        <a:t>3237</a:t>
                      </a:r>
                      <a:endParaRPr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lang="en-US" sz="1400"/>
                        <a:t>(1957)</a:t>
                      </a:r>
                      <a:endParaRPr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t/>
                      </a:r>
                      <a:endParaRPr b="0" sz="1400"/>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400"/>
                        <a:t>10163***</a:t>
                      </a:r>
                      <a:endParaRPr/>
                    </a:p>
                  </a:txBody>
                  <a:tcPr marT="45725" marB="45725" marR="91450" marL="91450">
                    <a:solidFill>
                      <a:srgbClr val="D7D392"/>
                    </a:solidFill>
                  </a:tcPr>
                </a:tc>
                <a:tc>
                  <a:txBody>
                    <a:bodyPr>
                      <a:noAutofit/>
                    </a:bodyPr>
                    <a:lstStyle/>
                    <a:p>
                      <a:pPr indent="0" lvl="0" marL="0" marR="0" rtl="0" algn="ctr">
                        <a:spcBef>
                          <a:spcPts val="0"/>
                        </a:spcBef>
                        <a:spcAft>
                          <a:spcPts val="0"/>
                        </a:spcAft>
                        <a:buNone/>
                      </a:pPr>
                      <a:r>
                        <a:rPr b="0" lang="en-US" sz="1400"/>
                        <a:t>(3410)</a:t>
                      </a:r>
                      <a:endParaRPr b="0" sz="1400"/>
                    </a:p>
                  </a:txBody>
                  <a:tcPr marT="45725" marB="45725" marR="91450" marL="91450">
                    <a:solidFill>
                      <a:srgbClr val="D7D392"/>
                    </a:solidFill>
                  </a:tcPr>
                </a:tc>
              </a:tr>
              <a:tr h="0">
                <a:tc gridSpan="5">
                  <a:txBody>
                    <a:bodyPr>
                      <a:noAutofit/>
                    </a:bodyPr>
                    <a:lstStyle/>
                    <a:p>
                      <a:pPr indent="0" lvl="0" marL="0" marR="0" rtl="0" algn="l">
                        <a:spcBef>
                          <a:spcPts val="0"/>
                        </a:spcBef>
                        <a:spcAft>
                          <a:spcPts val="0"/>
                        </a:spcAft>
                        <a:buNone/>
                      </a:pPr>
                      <a:r>
                        <a:t/>
                      </a:r>
                      <a:endParaRPr b="0" i="1" sz="1400"/>
                    </a:p>
                  </a:txBody>
                  <a:tcPr marT="45725" marB="45725" marR="91450" marL="91450">
                    <a:solidFill>
                      <a:srgbClr val="FFF2CC"/>
                    </a:solidFill>
                  </a:tcPr>
                </a:tc>
                <a:tc hMerge="1"/>
                <a:tc hMerge="1"/>
                <a:tc hMerge="1"/>
                <a:tc hMerge="1"/>
                <a:tc>
                  <a:txBody>
                    <a:bodyPr>
                      <a:noAutofit/>
                    </a:bodyPr>
                    <a:lstStyle/>
                    <a:p>
                      <a:pPr indent="0" lvl="0" marL="0" marR="0" rtl="0" algn="ctr">
                        <a:spcBef>
                          <a:spcPts val="0"/>
                        </a:spcBef>
                        <a:spcAft>
                          <a:spcPts val="0"/>
                        </a:spcAft>
                        <a:buNone/>
                      </a:pPr>
                      <a:r>
                        <a:t/>
                      </a:r>
                      <a:endParaRPr b="0" sz="1400"/>
                    </a:p>
                  </a:txBody>
                  <a:tcPr marT="45725" marB="45725" marR="91450" marL="91450">
                    <a:solidFill>
                      <a:srgbClr val="FFF2CC"/>
                    </a:solidFill>
                  </a:tcPr>
                </a:tc>
              </a:tr>
            </a:tbl>
          </a:graphicData>
        </a:graphic>
      </p:graphicFrame>
      <p:sp>
        <p:nvSpPr>
          <p:cNvPr id="318" name="Google Shape;318;p36"/>
          <p:cNvSpPr/>
          <p:nvPr/>
        </p:nvSpPr>
        <p:spPr>
          <a:xfrm>
            <a:off x="5315675" y="4043425"/>
            <a:ext cx="1143000" cy="1678334"/>
          </a:xfrm>
          <a:prstGeom prst="ellipse">
            <a:avLst/>
          </a:prstGeom>
          <a:noFill/>
          <a:ln cap="flat" cmpd="sng" w="19050">
            <a:solidFill>
              <a:srgbClr val="D512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36"/>
          <p:cNvSpPr/>
          <p:nvPr/>
        </p:nvSpPr>
        <p:spPr>
          <a:xfrm>
            <a:off x="1972038" y="4149511"/>
            <a:ext cx="1143000" cy="793447"/>
          </a:xfrm>
          <a:prstGeom prst="ellipse">
            <a:avLst/>
          </a:prstGeom>
          <a:noFill/>
          <a:ln cap="flat" cmpd="sng" w="19050">
            <a:solidFill>
              <a:srgbClr val="D512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553529" y="245942"/>
            <a:ext cx="7649700" cy="1085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Helvetica Neue"/>
                <a:ea typeface="Helvetica Neue"/>
                <a:cs typeface="Helvetica Neue"/>
                <a:sym typeface="Helvetica Neue"/>
              </a:rPr>
              <a:t>Motivation </a:t>
            </a:r>
            <a:endParaRPr b="0" i="0" sz="3200" u="none" cap="none" strike="noStrike">
              <a:solidFill>
                <a:schemeClr val="dk1"/>
              </a:solidFill>
              <a:latin typeface="Helvetica Neue"/>
              <a:ea typeface="Helvetica Neue"/>
              <a:cs typeface="Helvetica Neue"/>
              <a:sym typeface="Helvetica Neue"/>
            </a:endParaRPr>
          </a:p>
        </p:txBody>
      </p:sp>
      <p:sp>
        <p:nvSpPr>
          <p:cNvPr id="146" name="Google Shape;146;p19"/>
          <p:cNvSpPr txBox="1"/>
          <p:nvPr>
            <p:ph idx="1" type="body"/>
          </p:nvPr>
        </p:nvSpPr>
        <p:spPr>
          <a:xfrm>
            <a:off x="718629" y="1400750"/>
            <a:ext cx="7319400" cy="2317200"/>
          </a:xfrm>
          <a:prstGeom prst="rect">
            <a:avLst/>
          </a:prstGeom>
          <a:noFill/>
          <a:ln>
            <a:noFill/>
          </a:ln>
        </p:spPr>
        <p:txBody>
          <a:bodyPr anchorCtr="0" anchor="t" bIns="45700" lIns="91425" spcFirstLastPara="1" rIns="91425" wrap="square" tIns="45700">
            <a:noAutofit/>
          </a:bodyPr>
          <a:lstStyle/>
          <a:p>
            <a:pPr indent="0" lvl="0" marL="342900" marR="0" rtl="0" algn="l">
              <a:lnSpc>
                <a:spcPct val="150000"/>
              </a:lnSpc>
              <a:spcBef>
                <a:spcPts val="1500"/>
              </a:spcBef>
              <a:spcAft>
                <a:spcPts val="0"/>
              </a:spcAft>
              <a:buNone/>
            </a:pPr>
            <a:r>
              <a:rPr lang="en-US" sz="1400">
                <a:solidFill>
                  <a:srgbClr val="000000"/>
                </a:solidFill>
              </a:rPr>
              <a:t>Livestock supply chains built around growing consumer demand for differentiated meat products present small to mid-sized producers with new direct marketing and value-added options to manage risk and enhance economic viability.  A critical factor affecting the possibilities to capitalize on these new market opportunities is the scalability and strength of connections along the livestock to meat products supply chain.  This portion of our study focuses on barriers and opportunities in the harvesting and fabrication portion of the supply chain.  </a:t>
            </a:r>
            <a:endParaRPr sz="1400">
              <a:solidFill>
                <a:srgbClr val="000000"/>
              </a:solidFill>
            </a:endParaRPr>
          </a:p>
          <a:p>
            <a:pPr indent="0" lvl="0" marL="342900" marR="0" rtl="0" algn="l">
              <a:spcBef>
                <a:spcPts val="1500"/>
              </a:spcBef>
              <a:spcAft>
                <a:spcPts val="0"/>
              </a:spcAft>
              <a:buNone/>
            </a:pPr>
            <a:r>
              <a:t/>
            </a:r>
            <a:endParaRPr sz="1200"/>
          </a:p>
        </p:txBody>
      </p:sp>
      <p:sp>
        <p:nvSpPr>
          <p:cNvPr id="147" name="Google Shape;147;p19"/>
          <p:cNvSpPr/>
          <p:nvPr/>
        </p:nvSpPr>
        <p:spPr>
          <a:xfrm>
            <a:off x="7740284" y="303472"/>
            <a:ext cx="1097400" cy="109740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148" name="Google Shape;148;p19"/>
          <p:cNvPicPr preferRelativeResize="0"/>
          <p:nvPr/>
        </p:nvPicPr>
        <p:blipFill rotWithShape="1">
          <a:blip r:embed="rId3">
            <a:alphaModFix/>
          </a:blip>
          <a:srcRect b="12689" l="13123" r="11970" t="12404"/>
          <a:stretch/>
        </p:blipFill>
        <p:spPr>
          <a:xfrm>
            <a:off x="7795629" y="361718"/>
            <a:ext cx="1005900" cy="1005900"/>
          </a:xfrm>
          <a:prstGeom prst="ellipse">
            <a:avLst/>
          </a:prstGeom>
          <a:noFill/>
          <a:ln>
            <a:noFill/>
          </a:ln>
        </p:spPr>
      </p:pic>
      <p:grpSp>
        <p:nvGrpSpPr>
          <p:cNvPr id="149" name="Google Shape;149;p19"/>
          <p:cNvGrpSpPr/>
          <p:nvPr/>
        </p:nvGrpSpPr>
        <p:grpSpPr>
          <a:xfrm>
            <a:off x="711800" y="4394925"/>
            <a:ext cx="7326955" cy="1481525"/>
            <a:chOff x="665376" y="2410499"/>
            <a:chExt cx="5640458" cy="733501"/>
          </a:xfrm>
        </p:grpSpPr>
        <p:sp>
          <p:nvSpPr>
            <p:cNvPr id="150" name="Google Shape;150;p19"/>
            <p:cNvSpPr/>
            <p:nvPr/>
          </p:nvSpPr>
          <p:spPr>
            <a:xfrm>
              <a:off x="2192842" y="2410500"/>
              <a:ext cx="1444200" cy="733500"/>
            </a:xfrm>
            <a:prstGeom prst="rightArrowCallout">
              <a:avLst>
                <a:gd fmla="val 29842" name="adj1"/>
                <a:gd fmla="val 25440" name="adj2"/>
                <a:gd fmla="val 42106" name="adj3"/>
                <a:gd fmla="val 91035" name="adj4"/>
              </a:avLst>
            </a:prstGeom>
            <a:solidFill>
              <a:srgbClr val="93C47D"/>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a:t>Processor</a:t>
              </a:r>
              <a:endParaRPr/>
            </a:p>
            <a:p>
              <a:pPr indent="0" lvl="0" marL="0" rtl="0" algn="ctr">
                <a:spcBef>
                  <a:spcPts val="0"/>
                </a:spcBef>
                <a:spcAft>
                  <a:spcPts val="0"/>
                </a:spcAft>
                <a:buNone/>
              </a:pPr>
              <a:r>
                <a:rPr lang="en-US" sz="1200"/>
                <a:t>(Slaughter)</a:t>
              </a:r>
              <a:endParaRPr sz="1200"/>
            </a:p>
          </p:txBody>
        </p:sp>
        <p:sp>
          <p:nvSpPr>
            <p:cNvPr id="151" name="Google Shape;151;p19"/>
            <p:cNvSpPr/>
            <p:nvPr/>
          </p:nvSpPr>
          <p:spPr>
            <a:xfrm>
              <a:off x="3637042" y="2410500"/>
              <a:ext cx="1444200" cy="733500"/>
            </a:xfrm>
            <a:prstGeom prst="rightArrowCallout">
              <a:avLst>
                <a:gd fmla="val 29842" name="adj1"/>
                <a:gd fmla="val 25440" name="adj2"/>
                <a:gd fmla="val 42106" name="adj3"/>
                <a:gd fmla="val 91035" name="adj4"/>
              </a:avLst>
            </a:prstGeom>
            <a:solidFill>
              <a:srgbClr val="93C47D"/>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a:t>Processor</a:t>
              </a:r>
              <a:endParaRPr/>
            </a:p>
            <a:p>
              <a:pPr indent="0" lvl="0" marL="0" rtl="0" algn="ctr">
                <a:spcBef>
                  <a:spcPts val="0"/>
                </a:spcBef>
                <a:spcAft>
                  <a:spcPts val="0"/>
                </a:spcAft>
                <a:buNone/>
              </a:pPr>
              <a:r>
                <a:rPr lang="en-US" sz="1200"/>
                <a:t>(Fabrication)</a:t>
              </a:r>
              <a:endParaRPr sz="1200"/>
            </a:p>
          </p:txBody>
        </p:sp>
        <p:grpSp>
          <p:nvGrpSpPr>
            <p:cNvPr id="152" name="Google Shape;152;p19"/>
            <p:cNvGrpSpPr/>
            <p:nvPr/>
          </p:nvGrpSpPr>
          <p:grpSpPr>
            <a:xfrm>
              <a:off x="665376" y="2410499"/>
              <a:ext cx="5640458" cy="733500"/>
              <a:chOff x="665376" y="2410499"/>
              <a:chExt cx="5640458" cy="733500"/>
            </a:xfrm>
          </p:grpSpPr>
          <p:sp>
            <p:nvSpPr>
              <p:cNvPr id="153" name="Google Shape;153;p19"/>
              <p:cNvSpPr/>
              <p:nvPr/>
            </p:nvSpPr>
            <p:spPr>
              <a:xfrm>
                <a:off x="665376" y="2410499"/>
                <a:ext cx="1527600" cy="733500"/>
              </a:xfrm>
              <a:prstGeom prst="rightArrowCallout">
                <a:avLst>
                  <a:gd fmla="val 29842" name="adj1"/>
                  <a:gd fmla="val 25440" name="adj2"/>
                  <a:gd fmla="val 42106" name="adj3"/>
                  <a:gd fmla="val 91035" name="adj4"/>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Producer </a:t>
                </a:r>
                <a:endParaRPr/>
              </a:p>
              <a:p>
                <a:pPr indent="0" lvl="0" marL="0" rtl="0" algn="ctr">
                  <a:spcBef>
                    <a:spcPts val="0"/>
                  </a:spcBef>
                  <a:spcAft>
                    <a:spcPts val="0"/>
                  </a:spcAft>
                  <a:buNone/>
                </a:pPr>
                <a:r>
                  <a:rPr lang="en-US" sz="1200"/>
                  <a:t>(Rancher)</a:t>
                </a:r>
                <a:endParaRPr sz="1200"/>
              </a:p>
            </p:txBody>
          </p:sp>
          <p:sp>
            <p:nvSpPr>
              <p:cNvPr id="154" name="Google Shape;154;p19"/>
              <p:cNvSpPr/>
              <p:nvPr/>
            </p:nvSpPr>
            <p:spPr>
              <a:xfrm>
                <a:off x="5081234" y="2410499"/>
                <a:ext cx="1224600" cy="7335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Distribution,</a:t>
                </a:r>
                <a:endParaRPr/>
              </a:p>
              <a:p>
                <a:pPr indent="0" lvl="0" marL="0" rtl="0" algn="ctr">
                  <a:spcBef>
                    <a:spcPts val="0"/>
                  </a:spcBef>
                  <a:spcAft>
                    <a:spcPts val="0"/>
                  </a:spcAft>
                  <a:buNone/>
                </a:pPr>
                <a:r>
                  <a:rPr lang="en-US"/>
                  <a:t>Consumer,</a:t>
                </a:r>
                <a:endParaRPr/>
              </a:p>
              <a:p>
                <a:pPr indent="0" lvl="0" marL="0" rtl="0" algn="ctr">
                  <a:spcBef>
                    <a:spcPts val="0"/>
                  </a:spcBef>
                  <a:spcAft>
                    <a:spcPts val="0"/>
                  </a:spcAft>
                  <a:buNone/>
                </a:pPr>
                <a:r>
                  <a:rPr lang="en-US"/>
                  <a:t>Etc.</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553529" y="245942"/>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Takeaways (Very preliminary)</a:t>
            </a:r>
            <a:endParaRPr b="0" i="0" sz="2800" u="none" cap="none" strike="noStrike">
              <a:solidFill>
                <a:schemeClr val="dk1"/>
              </a:solidFill>
              <a:latin typeface="Helvetica Neue"/>
              <a:ea typeface="Helvetica Neue"/>
              <a:cs typeface="Helvetica Neue"/>
              <a:sym typeface="Helvetica Neue"/>
            </a:endParaRPr>
          </a:p>
        </p:txBody>
      </p:sp>
      <p:sp>
        <p:nvSpPr>
          <p:cNvPr id="325" name="Google Shape;325;p37"/>
          <p:cNvSpPr txBox="1"/>
          <p:nvPr>
            <p:ph idx="1" type="body"/>
          </p:nvPr>
        </p:nvSpPr>
        <p:spPr>
          <a:xfrm>
            <a:off x="457200" y="1371600"/>
            <a:ext cx="7848600" cy="5029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3"/>
              </a:buClr>
              <a:buSzPts val="1500"/>
              <a:buFont typeface="Arial"/>
              <a:buChar char="•"/>
            </a:pPr>
            <a:r>
              <a:rPr b="0" i="0" lang="en-US" sz="2000" u="none" cap="none" strike="noStrike">
                <a:solidFill>
                  <a:srgbClr val="1E4D2B"/>
                </a:solidFill>
                <a:latin typeface="Helvetica Neue"/>
                <a:ea typeface="Helvetica Neue"/>
                <a:cs typeface="Helvetica Neue"/>
                <a:sym typeface="Helvetica Neue"/>
              </a:rPr>
              <a:t>Caveat: </a:t>
            </a:r>
            <a:r>
              <a:rPr b="0" i="0" lang="en-US" sz="1600" u="none" cap="none" strike="noStrike">
                <a:solidFill>
                  <a:srgbClr val="59595B"/>
                </a:solidFill>
                <a:latin typeface="Helvetica Neue"/>
                <a:ea typeface="Helvetica Neue"/>
                <a:cs typeface="Helvetica Neue"/>
                <a:sym typeface="Helvetica Neue"/>
              </a:rPr>
              <a:t>Small sample size &amp; Lack behavioral assumptions</a:t>
            </a:r>
            <a:endParaRPr/>
          </a:p>
          <a:p>
            <a:pPr indent="-342900" lvl="0" marL="342900" marR="0" rtl="0" algn="l">
              <a:spcBef>
                <a:spcPts val="900"/>
              </a:spcBef>
              <a:spcAft>
                <a:spcPts val="0"/>
              </a:spcAft>
              <a:buClr>
                <a:schemeClr val="accent3"/>
              </a:buClr>
              <a:buSzPts val="1500"/>
              <a:buFont typeface="Arial"/>
              <a:buChar char="•"/>
            </a:pPr>
            <a:r>
              <a:rPr b="0" i="0" lang="en-US" sz="2000" u="none" cap="none" strike="noStrike">
                <a:solidFill>
                  <a:srgbClr val="1E4D2B"/>
                </a:solidFill>
                <a:latin typeface="Helvetica Neue"/>
                <a:ea typeface="Helvetica Neue"/>
                <a:cs typeface="Helvetica Neue"/>
                <a:sym typeface="Helvetica Neue"/>
              </a:rPr>
              <a:t>Processors who slaughter domestic livestock likely to participate</a:t>
            </a:r>
            <a:endParaRPr/>
          </a:p>
          <a:p>
            <a:pPr indent="-342900" lvl="1" marL="1085850" marR="0" rtl="0" algn="l">
              <a:spcBef>
                <a:spcPts val="900"/>
              </a:spcBef>
              <a:spcAft>
                <a:spcPts val="0"/>
              </a:spcAft>
              <a:buClr>
                <a:schemeClr val="accent3"/>
              </a:buClr>
              <a:buSzPts val="1280"/>
              <a:buFont typeface="Arial"/>
              <a:buChar char="•"/>
            </a:pPr>
            <a:r>
              <a:rPr b="0" i="0" lang="en-US" sz="1600" u="none" cap="none" strike="noStrike">
                <a:solidFill>
                  <a:srgbClr val="59595B"/>
                </a:solidFill>
                <a:latin typeface="Helvetica Neue"/>
                <a:ea typeface="Helvetica Neue"/>
                <a:cs typeface="Helvetica Neue"/>
                <a:sym typeface="Helvetica Neue"/>
              </a:rPr>
              <a:t>Significant barriers to becoming ‘inspected’ for non-slaughter processors</a:t>
            </a:r>
            <a:endParaRPr/>
          </a:p>
          <a:p>
            <a:pPr indent="-342900" lvl="1" marL="1085850" marR="0" rtl="0" algn="l">
              <a:spcBef>
                <a:spcPts val="900"/>
              </a:spcBef>
              <a:spcAft>
                <a:spcPts val="0"/>
              </a:spcAft>
              <a:buClr>
                <a:schemeClr val="accent3"/>
              </a:buClr>
              <a:buSzPts val="1280"/>
              <a:buFont typeface="Arial"/>
              <a:buChar char="•"/>
            </a:pPr>
            <a:r>
              <a:rPr b="0" i="0" lang="en-US" sz="1600" u="none" cap="none" strike="noStrike">
                <a:solidFill>
                  <a:srgbClr val="59595B"/>
                </a:solidFill>
                <a:latin typeface="Helvetica Neue"/>
                <a:ea typeface="Helvetica Neue"/>
                <a:cs typeface="Helvetica Neue"/>
                <a:sym typeface="Helvetica Neue"/>
              </a:rPr>
              <a:t>High fixed cost and uncertainty: Overcome with info on feasibility?</a:t>
            </a:r>
            <a:endParaRPr/>
          </a:p>
          <a:p>
            <a:pPr indent="-342900" lvl="1" marL="1085850" marR="0" rtl="0" algn="l">
              <a:spcBef>
                <a:spcPts val="900"/>
              </a:spcBef>
              <a:spcAft>
                <a:spcPts val="0"/>
              </a:spcAft>
              <a:buClr>
                <a:schemeClr val="accent3"/>
              </a:buClr>
              <a:buSzPts val="1280"/>
              <a:buFont typeface="Arial"/>
              <a:buChar char="•"/>
            </a:pPr>
            <a:r>
              <a:rPr b="0" i="0" lang="en-US" sz="1600" u="none" cap="none" strike="noStrike">
                <a:solidFill>
                  <a:srgbClr val="59595B"/>
                </a:solidFill>
                <a:latin typeface="Helvetica Neue"/>
                <a:ea typeface="Helvetica Neue"/>
                <a:cs typeface="Helvetica Neue"/>
                <a:sym typeface="Helvetica Neue"/>
              </a:rPr>
              <a:t>Role of profit vs non-profit business objectives?</a:t>
            </a:r>
            <a:endParaRPr b="0" i="0" sz="1600" u="none" cap="none" strike="noStrike">
              <a:solidFill>
                <a:srgbClr val="59595B"/>
              </a:solidFill>
              <a:latin typeface="Helvetica Neue"/>
              <a:ea typeface="Helvetica Neue"/>
              <a:cs typeface="Helvetica Neue"/>
              <a:sym typeface="Helvetica Neue"/>
            </a:endParaRPr>
          </a:p>
          <a:p>
            <a:pPr indent="-342900" lvl="0" marL="342900" marR="0" rtl="0" algn="l">
              <a:spcBef>
                <a:spcPts val="900"/>
              </a:spcBef>
              <a:spcAft>
                <a:spcPts val="0"/>
              </a:spcAft>
              <a:buClr>
                <a:schemeClr val="accent3"/>
              </a:buClr>
              <a:buSzPts val="1500"/>
              <a:buFont typeface="Arial"/>
              <a:buChar char="•"/>
            </a:pPr>
            <a:r>
              <a:rPr b="0" i="0" lang="en-US" sz="2000" u="none" cap="none" strike="noStrike">
                <a:solidFill>
                  <a:srgbClr val="1E4D2B"/>
                </a:solidFill>
                <a:latin typeface="Helvetica Neue"/>
                <a:ea typeface="Helvetica Neue"/>
                <a:cs typeface="Helvetica Neue"/>
                <a:sym typeface="Helvetica Neue"/>
              </a:rPr>
              <a:t>Effects of specialization (vs diversification) are nuanced</a:t>
            </a:r>
            <a:endParaRPr/>
          </a:p>
          <a:p>
            <a:pPr indent="-342900" lvl="1" marL="1085850" marR="0" rtl="0" algn="l">
              <a:spcBef>
                <a:spcPts val="900"/>
              </a:spcBef>
              <a:spcAft>
                <a:spcPts val="0"/>
              </a:spcAft>
              <a:buClr>
                <a:schemeClr val="accent3"/>
              </a:buClr>
              <a:buSzPts val="1280"/>
              <a:buFont typeface="Arial"/>
              <a:buChar char="•"/>
            </a:pPr>
            <a:r>
              <a:rPr b="0" i="0" lang="en-US" sz="1600" u="none" cap="none" strike="noStrike">
                <a:solidFill>
                  <a:srgbClr val="59595B"/>
                </a:solidFill>
                <a:latin typeface="Helvetica Neue"/>
                <a:ea typeface="Helvetica Neue"/>
                <a:cs typeface="Helvetica Neue"/>
                <a:sym typeface="Helvetica Neue"/>
              </a:rPr>
              <a:t>Specialized processors less likely to consider</a:t>
            </a:r>
            <a:endParaRPr/>
          </a:p>
          <a:p>
            <a:pPr indent="-342900" lvl="1" marL="1085850" marR="0" rtl="0" algn="l">
              <a:spcBef>
                <a:spcPts val="900"/>
              </a:spcBef>
              <a:spcAft>
                <a:spcPts val="0"/>
              </a:spcAft>
              <a:buClr>
                <a:schemeClr val="accent3"/>
              </a:buClr>
              <a:buSzPts val="1280"/>
              <a:buFont typeface="Arial"/>
              <a:buChar char="•"/>
            </a:pPr>
            <a:r>
              <a:rPr b="0" i="0" lang="en-US" sz="1600" u="none" cap="none" strike="noStrike">
                <a:solidFill>
                  <a:srgbClr val="59595B"/>
                </a:solidFill>
                <a:latin typeface="Helvetica Neue"/>
                <a:ea typeface="Helvetica Neue"/>
                <a:cs typeface="Helvetica Neue"/>
                <a:sym typeface="Helvetica Neue"/>
              </a:rPr>
              <a:t>But, given that they do ‘consider’, will commit to a higher volume</a:t>
            </a:r>
            <a:endParaRPr/>
          </a:p>
          <a:p>
            <a:pPr indent="-342900" lvl="1" marL="1085850" marR="0" rtl="0" algn="l">
              <a:spcBef>
                <a:spcPts val="900"/>
              </a:spcBef>
              <a:spcAft>
                <a:spcPts val="0"/>
              </a:spcAft>
              <a:buClr>
                <a:schemeClr val="accent3"/>
              </a:buClr>
              <a:buSzPts val="1280"/>
              <a:buFont typeface="Arial"/>
              <a:buChar char="•"/>
            </a:pPr>
            <a:r>
              <a:rPr b="0" i="0" lang="en-US" sz="1600" u="none" cap="none" strike="noStrike">
                <a:solidFill>
                  <a:srgbClr val="59595B"/>
                </a:solidFill>
                <a:latin typeface="Helvetica Neue"/>
                <a:ea typeface="Helvetica Neue"/>
                <a:cs typeface="Helvetica Neue"/>
                <a:sym typeface="Helvetica Neue"/>
              </a:rPr>
              <a:t>Motivates Craggit Model !</a:t>
            </a:r>
            <a:endParaRPr/>
          </a:p>
          <a:p>
            <a:pPr indent="-342900" lvl="1" marL="1085850" marR="0" rtl="0" algn="l">
              <a:spcBef>
                <a:spcPts val="900"/>
              </a:spcBef>
              <a:spcAft>
                <a:spcPts val="0"/>
              </a:spcAft>
              <a:buClr>
                <a:schemeClr val="accent3"/>
              </a:buClr>
              <a:buSzPts val="1280"/>
              <a:buFont typeface="Arial"/>
              <a:buChar char="•"/>
            </a:pPr>
            <a:r>
              <a:rPr b="0" i="0" lang="en-US" sz="1600" u="none" cap="none" strike="noStrike">
                <a:solidFill>
                  <a:srgbClr val="59595B"/>
                </a:solidFill>
                <a:latin typeface="Helvetica Neue"/>
                <a:ea typeface="Helvetica Neue"/>
                <a:cs typeface="Helvetica Neue"/>
                <a:sym typeface="Helvetica Neue"/>
              </a:rPr>
              <a:t>Explanations? Preferred seasonality vs utilize excess capacity?</a:t>
            </a:r>
            <a:endParaRPr b="0" i="0" sz="1600" u="none" cap="none" strike="noStrike">
              <a:solidFill>
                <a:srgbClr val="59595B"/>
              </a:solidFill>
              <a:latin typeface="Helvetica Neue"/>
              <a:ea typeface="Helvetica Neue"/>
              <a:cs typeface="Helvetica Neue"/>
              <a:sym typeface="Helvetica Neue"/>
            </a:endParaRPr>
          </a:p>
          <a:p>
            <a:pPr indent="-342900" lvl="0" marL="342900" marR="0" rtl="0" algn="l">
              <a:spcBef>
                <a:spcPts val="900"/>
              </a:spcBef>
              <a:spcAft>
                <a:spcPts val="0"/>
              </a:spcAft>
              <a:buClr>
                <a:schemeClr val="accent3"/>
              </a:buClr>
              <a:buSzPts val="1500"/>
              <a:buFont typeface="Arial"/>
              <a:buChar char="•"/>
            </a:pPr>
            <a:r>
              <a:rPr b="0" i="0" lang="en-US" sz="2000" u="none" cap="none" strike="noStrike">
                <a:solidFill>
                  <a:srgbClr val="1E4D2B"/>
                </a:solidFill>
                <a:latin typeface="Helvetica Neue"/>
                <a:ea typeface="Helvetica Neue"/>
                <a:cs typeface="Helvetica Neue"/>
                <a:sym typeface="Helvetica Neue"/>
              </a:rPr>
              <a:t>Volume commitments are price responsive</a:t>
            </a:r>
            <a:endParaRPr/>
          </a:p>
          <a:p>
            <a:pPr indent="-342900" lvl="1" marL="1085850" marR="0" rtl="0" algn="l">
              <a:spcBef>
                <a:spcPts val="900"/>
              </a:spcBef>
              <a:spcAft>
                <a:spcPts val="0"/>
              </a:spcAft>
              <a:buClr>
                <a:schemeClr val="accent3"/>
              </a:buClr>
              <a:buSzPts val="1280"/>
              <a:buFont typeface="Arial"/>
              <a:buChar char="•"/>
            </a:pPr>
            <a:r>
              <a:rPr b="0" i="0" lang="en-US" sz="1600" u="none" cap="none" strike="noStrike">
                <a:solidFill>
                  <a:srgbClr val="59595B"/>
                </a:solidFill>
                <a:latin typeface="Helvetica Neue"/>
                <a:ea typeface="Helvetica Neue"/>
                <a:cs typeface="Helvetica Neue"/>
                <a:sym typeface="Helvetica Neue"/>
              </a:rPr>
              <a:t>But, competition with existing clients could offset this somewhat</a:t>
            </a:r>
            <a:endParaRPr b="0" i="0" sz="2000" u="none" cap="none" strike="noStrike">
              <a:solidFill>
                <a:srgbClr val="59595B"/>
              </a:solidFill>
              <a:latin typeface="Helvetica Neue"/>
              <a:ea typeface="Helvetica Neue"/>
              <a:cs typeface="Helvetica Neue"/>
              <a:sym typeface="Helvetica Neue"/>
            </a:endParaRPr>
          </a:p>
          <a:p>
            <a:pPr indent="-247650" lvl="0" marL="342900" marR="0" rtl="0" algn="l">
              <a:spcBef>
                <a:spcPts val="900"/>
              </a:spcBef>
              <a:spcAft>
                <a:spcPts val="0"/>
              </a:spcAft>
              <a:buClr>
                <a:schemeClr val="accent3"/>
              </a:buClr>
              <a:buSzPts val="1500"/>
              <a:buFont typeface="Arial"/>
              <a:buNone/>
            </a:pPr>
            <a:r>
              <a:t/>
            </a:r>
            <a:endParaRPr b="0" i="0" sz="2000" u="none" cap="none" strike="noStrike">
              <a:solidFill>
                <a:srgbClr val="1E4D2B"/>
              </a:solidFill>
              <a:latin typeface="Helvetica Neue"/>
              <a:ea typeface="Helvetica Neue"/>
              <a:cs typeface="Helvetica Neue"/>
              <a:sym typeface="Helvetica Neue"/>
            </a:endParaRPr>
          </a:p>
          <a:p>
            <a:pPr indent="-292893" lvl="0" marL="342900" marR="0" rtl="0" algn="l">
              <a:spcBef>
                <a:spcPts val="900"/>
              </a:spcBef>
              <a:spcAft>
                <a:spcPts val="0"/>
              </a:spcAft>
              <a:buClr>
                <a:schemeClr val="accent3"/>
              </a:buClr>
              <a:buSzPts val="788"/>
              <a:buFont typeface="Arial"/>
              <a:buNone/>
            </a:pPr>
            <a:r>
              <a:t/>
            </a:r>
            <a:endParaRPr b="0" i="0" sz="1050" u="none" cap="none" strike="noStrike">
              <a:solidFill>
                <a:srgbClr val="1E4D2B"/>
              </a:solidFill>
              <a:latin typeface="Helvetica Neue"/>
              <a:ea typeface="Helvetica Neue"/>
              <a:cs typeface="Helvetica Neue"/>
              <a:sym typeface="Helvetica Neue"/>
            </a:endParaRPr>
          </a:p>
          <a:p>
            <a:pPr indent="-257175" lvl="0" marL="342900" marR="0" rtl="0" algn="l">
              <a:spcBef>
                <a:spcPts val="900"/>
              </a:spcBef>
              <a:spcAft>
                <a:spcPts val="0"/>
              </a:spcAft>
              <a:buClr>
                <a:schemeClr val="accent3"/>
              </a:buClr>
              <a:buSzPts val="1350"/>
              <a:buFont typeface="Arial"/>
              <a:buNone/>
            </a:pPr>
            <a:r>
              <a:t/>
            </a:r>
            <a:endParaRPr b="0" i="0" sz="1800" u="none" cap="none" strike="noStrike">
              <a:solidFill>
                <a:srgbClr val="1E4D2B"/>
              </a:solidFill>
              <a:latin typeface="Helvetica Neue"/>
              <a:ea typeface="Helvetica Neue"/>
              <a:cs typeface="Helvetica Neue"/>
              <a:sym typeface="Helvetica Neue"/>
            </a:endParaRPr>
          </a:p>
          <a:p>
            <a:pPr indent="-257175" lvl="0" marL="342900" marR="0" rtl="0" algn="l">
              <a:spcBef>
                <a:spcPts val="900"/>
              </a:spcBef>
              <a:spcAft>
                <a:spcPts val="0"/>
              </a:spcAft>
              <a:buClr>
                <a:schemeClr val="accent3"/>
              </a:buClr>
              <a:buSzPts val="1350"/>
              <a:buFont typeface="Arial"/>
              <a:buNone/>
            </a:pPr>
            <a:r>
              <a:t/>
            </a:r>
            <a:endParaRPr b="0" i="0" sz="1800" u="none" cap="none" strike="noStrike">
              <a:solidFill>
                <a:srgbClr val="1E4D2B"/>
              </a:solidFill>
              <a:latin typeface="Helvetica Neue"/>
              <a:ea typeface="Helvetica Neue"/>
              <a:cs typeface="Helvetica Neue"/>
              <a:sym typeface="Helvetica Neue"/>
            </a:endParaRPr>
          </a:p>
          <a:p>
            <a:pPr indent="-257175" lvl="0" marL="342900" marR="0" rtl="0" algn="l">
              <a:spcBef>
                <a:spcPts val="900"/>
              </a:spcBef>
              <a:spcAft>
                <a:spcPts val="0"/>
              </a:spcAft>
              <a:buClr>
                <a:schemeClr val="accent3"/>
              </a:buClr>
              <a:buSzPts val="1350"/>
              <a:buFont typeface="Arial"/>
              <a:buNone/>
            </a:pPr>
            <a:r>
              <a:t/>
            </a:r>
            <a:endParaRPr b="0" i="0" sz="1800" u="none" cap="none" strike="noStrike">
              <a:solidFill>
                <a:srgbClr val="1E4D2B"/>
              </a:solidFill>
              <a:latin typeface="Helvetica Neue"/>
              <a:ea typeface="Helvetica Neue"/>
              <a:cs typeface="Helvetica Neue"/>
              <a:sym typeface="Helvetica Neue"/>
            </a:endParaRPr>
          </a:p>
          <a:p>
            <a:pPr indent="-257175" lvl="0" marL="342900" marR="0" rtl="0" algn="l">
              <a:spcBef>
                <a:spcPts val="900"/>
              </a:spcBef>
              <a:spcAft>
                <a:spcPts val="0"/>
              </a:spcAft>
              <a:buClr>
                <a:schemeClr val="accent3"/>
              </a:buClr>
              <a:buSzPts val="1350"/>
              <a:buFont typeface="Arial"/>
              <a:buNone/>
            </a:pPr>
            <a:r>
              <a:t/>
            </a:r>
            <a:endParaRPr b="0" i="0" sz="1800" u="none" cap="none" strike="noStrike">
              <a:solidFill>
                <a:srgbClr val="1E4D2B"/>
              </a:solidFill>
              <a:latin typeface="Helvetica Neue"/>
              <a:ea typeface="Helvetica Neue"/>
              <a:cs typeface="Helvetica Neue"/>
              <a:sym typeface="Helvetica Neue"/>
            </a:endParaRPr>
          </a:p>
          <a:p>
            <a:pPr indent="-257175" lvl="0" marL="342900" marR="0" rtl="0" algn="l">
              <a:spcBef>
                <a:spcPts val="900"/>
              </a:spcBef>
              <a:spcAft>
                <a:spcPts val="0"/>
              </a:spcAft>
              <a:buClr>
                <a:schemeClr val="accent3"/>
              </a:buClr>
              <a:buSzPts val="1350"/>
              <a:buFont typeface="Arial"/>
              <a:buNone/>
            </a:pPr>
            <a:r>
              <a:t/>
            </a:r>
            <a:endParaRPr b="0" i="0" sz="1800" u="none" cap="none" strike="noStrike">
              <a:solidFill>
                <a:srgbClr val="1E4D2B"/>
              </a:solidFill>
              <a:latin typeface="Helvetica Neue"/>
              <a:ea typeface="Helvetica Neue"/>
              <a:cs typeface="Helvetica Neue"/>
              <a:sym typeface="Helvetica Neue"/>
            </a:endParaRPr>
          </a:p>
          <a:p>
            <a:pPr indent="0" lvl="0" marL="0" marR="0" rtl="0" algn="l">
              <a:spcBef>
                <a:spcPts val="900"/>
              </a:spcBef>
              <a:spcAft>
                <a:spcPts val="0"/>
              </a:spcAft>
              <a:buClr>
                <a:schemeClr val="accent3"/>
              </a:buClr>
              <a:buSzPts val="1350"/>
              <a:buFont typeface="Arial"/>
              <a:buNone/>
            </a:pPr>
            <a:r>
              <a:t/>
            </a:r>
            <a:endParaRPr b="0" i="0" sz="1800" u="none" cap="none" strike="noStrike">
              <a:solidFill>
                <a:srgbClr val="1E4D2B"/>
              </a:solidFill>
              <a:latin typeface="Helvetica Neue"/>
              <a:ea typeface="Helvetica Neue"/>
              <a:cs typeface="Helvetica Neue"/>
              <a:sym typeface="Helvetica Neue"/>
            </a:endParaRPr>
          </a:p>
        </p:txBody>
      </p:sp>
      <p:sp>
        <p:nvSpPr>
          <p:cNvPr id="326" name="Google Shape;326;p37"/>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327" name="Google Shape;327;p37"/>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381000" y="1905000"/>
            <a:ext cx="8229600" cy="1371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1E4D2B"/>
                </a:solidFill>
                <a:latin typeface="Source Sans Pro Black"/>
                <a:ea typeface="Source Sans Pro Black"/>
                <a:cs typeface="Source Sans Pro Black"/>
                <a:sym typeface="Source Sans Pro Black"/>
              </a:rPr>
              <a:t>Comments/Questions?</a:t>
            </a:r>
            <a:endParaRPr/>
          </a:p>
        </p:txBody>
      </p:sp>
      <p:sp>
        <p:nvSpPr>
          <p:cNvPr id="333" name="Google Shape;333;p38"/>
          <p:cNvSpPr/>
          <p:nvPr/>
        </p:nvSpPr>
        <p:spPr>
          <a:xfrm>
            <a:off x="7740284" y="391154"/>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334" name="Google Shape;334;p38"/>
          <p:cNvPicPr preferRelativeResize="0"/>
          <p:nvPr/>
        </p:nvPicPr>
        <p:blipFill rotWithShape="1">
          <a:blip r:embed="rId3">
            <a:alphaModFix/>
          </a:blip>
          <a:srcRect b="12690" l="13122" r="11972" t="12402"/>
          <a:stretch/>
        </p:blipFill>
        <p:spPr>
          <a:xfrm>
            <a:off x="7795629" y="436874"/>
            <a:ext cx="1005840" cy="100584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553529" y="245942"/>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Helvetica Neue"/>
                <a:ea typeface="Helvetica Neue"/>
                <a:cs typeface="Helvetica Neue"/>
                <a:sym typeface="Helvetica Neue"/>
              </a:rPr>
              <a:t>Presentation Outline</a:t>
            </a:r>
            <a:endParaRPr b="0" i="0" sz="3200" u="none" cap="none" strike="noStrike">
              <a:solidFill>
                <a:schemeClr val="dk1"/>
              </a:solidFill>
              <a:latin typeface="Helvetica Neue"/>
              <a:ea typeface="Helvetica Neue"/>
              <a:cs typeface="Helvetica Neue"/>
              <a:sym typeface="Helvetica Neue"/>
            </a:endParaRPr>
          </a:p>
        </p:txBody>
      </p:sp>
      <p:sp>
        <p:nvSpPr>
          <p:cNvPr id="160" name="Google Shape;160;p20"/>
          <p:cNvSpPr txBox="1"/>
          <p:nvPr>
            <p:ph idx="1" type="body"/>
          </p:nvPr>
        </p:nvSpPr>
        <p:spPr>
          <a:xfrm>
            <a:off x="718591" y="1905000"/>
            <a:ext cx="7319486" cy="231715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6600"/>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2017 Survey of Small to Mid-Sized Meat Processors</a:t>
            </a:r>
            <a:endParaRPr/>
          </a:p>
          <a:p>
            <a:pPr indent="-342900" lvl="1" marL="1085850" marR="0" rtl="0" algn="l">
              <a:spcBef>
                <a:spcPts val="1500"/>
              </a:spcBef>
              <a:spcAft>
                <a:spcPts val="0"/>
              </a:spcAft>
              <a:buClr>
                <a:srgbClr val="59595B"/>
              </a:buClr>
              <a:buSzPts val="1280"/>
              <a:buFont typeface="Noto Sans Symbols"/>
              <a:buChar char="▪"/>
            </a:pPr>
            <a:r>
              <a:rPr b="0" i="0" lang="en-US" sz="1600" u="none" cap="none" strike="noStrike">
                <a:solidFill>
                  <a:srgbClr val="59595B"/>
                </a:solidFill>
                <a:latin typeface="Helvetica Neue"/>
                <a:ea typeface="Helvetica Neue"/>
                <a:cs typeface="Helvetica Neue"/>
                <a:sym typeface="Helvetica Neue"/>
              </a:rPr>
              <a:t>Summarize preliminary findings</a:t>
            </a:r>
            <a:endParaRPr/>
          </a:p>
          <a:p>
            <a:pPr indent="-247650" lvl="0" marL="342900" marR="0" rtl="0" algn="l">
              <a:spcBef>
                <a:spcPts val="1500"/>
              </a:spcBef>
              <a:spcAft>
                <a:spcPts val="0"/>
              </a:spcAft>
              <a:buClr>
                <a:srgbClr val="336600"/>
              </a:buClr>
              <a:buSzPts val="1500"/>
              <a:buFont typeface="Noto Sans Symbols"/>
              <a:buNone/>
            </a:pPr>
            <a:r>
              <a:t/>
            </a:r>
            <a:endParaRPr b="0" i="0" sz="2000" u="none" cap="none" strike="noStrike">
              <a:solidFill>
                <a:srgbClr val="009999"/>
              </a:solidFill>
              <a:latin typeface="Helvetica Neue"/>
              <a:ea typeface="Helvetica Neue"/>
              <a:cs typeface="Helvetica Neue"/>
              <a:sym typeface="Helvetica Neue"/>
            </a:endParaRPr>
          </a:p>
          <a:p>
            <a:pPr indent="-342900" lvl="0" marL="342900" marR="0" rtl="0" algn="l">
              <a:spcBef>
                <a:spcPts val="1500"/>
              </a:spcBef>
              <a:spcAft>
                <a:spcPts val="0"/>
              </a:spcAft>
              <a:buClr>
                <a:srgbClr val="336600"/>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“Determinants of Processor Commitments to Niche Meat Producers: Consideration and Volume”</a:t>
            </a:r>
            <a:endParaRPr/>
          </a:p>
          <a:p>
            <a:pPr indent="-342900" lvl="1" marL="1085850" marR="0" rtl="0" algn="l">
              <a:spcBef>
                <a:spcPts val="1500"/>
              </a:spcBef>
              <a:spcAft>
                <a:spcPts val="0"/>
              </a:spcAft>
              <a:buClr>
                <a:srgbClr val="59595B"/>
              </a:buClr>
              <a:buSzPts val="1280"/>
              <a:buFont typeface="Noto Sans Symbols"/>
              <a:buChar char="▪"/>
            </a:pPr>
            <a:r>
              <a:rPr b="0" i="0" lang="en-US" sz="1600" u="none" cap="none" strike="noStrike">
                <a:solidFill>
                  <a:srgbClr val="59595B"/>
                </a:solidFill>
                <a:latin typeface="Helvetica Neue"/>
                <a:ea typeface="Helvetica Neue"/>
                <a:cs typeface="Helvetica Neue"/>
                <a:sym typeface="Helvetica Neue"/>
              </a:rPr>
              <a:t>Present preliminary empirical modeling and estimation results</a:t>
            </a:r>
            <a:endParaRPr b="0" i="0" sz="1600" u="none" cap="none" strike="noStrike">
              <a:solidFill>
                <a:srgbClr val="59595B"/>
              </a:solidFill>
              <a:latin typeface="Helvetica Neue"/>
              <a:ea typeface="Helvetica Neue"/>
              <a:cs typeface="Helvetica Neue"/>
              <a:sym typeface="Helvetica Neue"/>
            </a:endParaRPr>
          </a:p>
        </p:txBody>
      </p:sp>
      <p:sp>
        <p:nvSpPr>
          <p:cNvPr id="161" name="Google Shape;161;p20"/>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162" name="Google Shape;162;p20"/>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553529" y="245942"/>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Helvetica Neue"/>
                <a:ea typeface="Helvetica Neue"/>
                <a:cs typeface="Helvetica Neue"/>
                <a:sym typeface="Helvetica Neue"/>
              </a:rPr>
              <a:t>Survey Summary</a:t>
            </a:r>
            <a:endParaRPr b="0" i="0" sz="3200" u="none" cap="none" strike="noStrike">
              <a:solidFill>
                <a:schemeClr val="dk1"/>
              </a:solidFill>
              <a:latin typeface="Helvetica Neue"/>
              <a:ea typeface="Helvetica Neue"/>
              <a:cs typeface="Helvetica Neue"/>
              <a:sym typeface="Helvetica Neue"/>
            </a:endParaRPr>
          </a:p>
        </p:txBody>
      </p:sp>
      <p:sp>
        <p:nvSpPr>
          <p:cNvPr id="168" name="Google Shape;168;p21"/>
          <p:cNvSpPr txBox="1"/>
          <p:nvPr>
            <p:ph idx="1" type="body"/>
          </p:nvPr>
        </p:nvSpPr>
        <p:spPr>
          <a:xfrm>
            <a:off x="529415" y="1295400"/>
            <a:ext cx="7612957" cy="3505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6600"/>
              </a:buClr>
              <a:buSzPts val="1800"/>
              <a:buFont typeface="Noto Sans Symbols"/>
              <a:buChar char="▪"/>
            </a:pPr>
            <a:r>
              <a:rPr b="0" i="0" lang="en-US" sz="2400" u="none" cap="none" strike="noStrike">
                <a:solidFill>
                  <a:srgbClr val="1E4D2B"/>
                </a:solidFill>
                <a:latin typeface="Helvetica Neue"/>
                <a:ea typeface="Helvetica Neue"/>
                <a:cs typeface="Helvetica Neue"/>
                <a:sym typeface="Helvetica Neue"/>
              </a:rPr>
              <a:t>Processors source ‘raw material’ (animals or meat) from a variety of sources</a:t>
            </a:r>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342900" lvl="1" marL="1085850" marR="0" rtl="0" algn="l">
              <a:spcBef>
                <a:spcPts val="1500"/>
              </a:spcBef>
              <a:spcAft>
                <a:spcPts val="0"/>
              </a:spcAft>
              <a:buClr>
                <a:srgbClr val="336600"/>
              </a:buClr>
              <a:buSzPts val="1600"/>
              <a:buFont typeface="Noto Sans Symbols"/>
              <a:buChar char="▪"/>
            </a:pPr>
            <a:r>
              <a:rPr b="0" i="0" lang="en-US" sz="2000" u="none" cap="none" strike="noStrike">
                <a:solidFill>
                  <a:srgbClr val="1E4D2B"/>
                </a:solidFill>
                <a:latin typeface="Helvetica Neue"/>
                <a:ea typeface="Helvetica Neue"/>
                <a:cs typeface="Helvetica Neue"/>
                <a:sym typeface="Helvetica Neue"/>
              </a:rPr>
              <a:t>Note: Regressions use 48 observations from 16 processors (3 scenarios per processor)</a:t>
            </a:r>
            <a:endParaRPr b="0" i="0" sz="2000" u="none" cap="none" strike="noStrike">
              <a:solidFill>
                <a:srgbClr val="1E4D2B"/>
              </a:solidFill>
              <a:latin typeface="Helvetica Neue"/>
              <a:ea typeface="Helvetica Neue"/>
              <a:cs typeface="Helvetica Neue"/>
              <a:sym typeface="Helvetica Neue"/>
            </a:endParaRPr>
          </a:p>
          <a:p>
            <a:pPr indent="-342900" lvl="1" marL="1085850" marR="0" rtl="0" algn="l">
              <a:spcBef>
                <a:spcPts val="1500"/>
              </a:spcBef>
              <a:spcAft>
                <a:spcPts val="0"/>
              </a:spcAft>
              <a:buClr>
                <a:srgbClr val="336600"/>
              </a:buClr>
              <a:buSzPts val="1600"/>
              <a:buFont typeface="Noto Sans Symbols"/>
              <a:buChar char="▪"/>
            </a:pPr>
            <a:r>
              <a:rPr b="0" i="0" lang="en-US" sz="2000" u="none" cap="none" strike="noStrike">
                <a:solidFill>
                  <a:srgbClr val="1E4D2B"/>
                </a:solidFill>
                <a:latin typeface="Helvetica Neue"/>
                <a:ea typeface="Helvetica Neue"/>
                <a:cs typeface="Helvetica Neue"/>
                <a:sym typeface="Helvetica Neue"/>
              </a:rPr>
              <a:t>First set of summary slides only use 13 observations</a:t>
            </a:r>
            <a:endParaRPr b="0" i="0" sz="2000" u="none" cap="none" strike="noStrike">
              <a:solidFill>
                <a:srgbClr val="1E4D2B"/>
              </a:solidFill>
              <a:latin typeface="Helvetica Neue"/>
              <a:ea typeface="Helvetica Neue"/>
              <a:cs typeface="Helvetica Neue"/>
              <a:sym typeface="Helvetica Neue"/>
            </a:endParaRPr>
          </a:p>
        </p:txBody>
      </p:sp>
      <p:sp>
        <p:nvSpPr>
          <p:cNvPr id="169" name="Google Shape;169;p21"/>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170" name="Google Shape;170;p21"/>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graphicFrame>
        <p:nvGraphicFramePr>
          <p:cNvPr id="171" name="Google Shape;171;p21"/>
          <p:cNvGraphicFramePr/>
          <p:nvPr/>
        </p:nvGraphicFramePr>
        <p:xfrm>
          <a:off x="796934" y="2301240"/>
          <a:ext cx="3000000" cy="3000000"/>
        </p:xfrm>
        <a:graphic>
          <a:graphicData uri="http://schemas.openxmlformats.org/drawingml/2006/table">
            <a:tbl>
              <a:tblPr bandRow="1" firstCol="1" firstRow="1">
                <a:noFill/>
                <a:tableStyleId>{248B73F7-FC15-4A88-8519-9018DB6FD761}</a:tableStyleId>
              </a:tblPr>
              <a:tblGrid>
                <a:gridCol w="4924850"/>
                <a:gridCol w="1118425"/>
                <a:gridCol w="1119550"/>
              </a:tblGrid>
              <a:tr h="386550">
                <a:tc>
                  <a:txBody>
                    <a:bodyPr>
                      <a:noAutofit/>
                    </a:bodyPr>
                    <a:lstStyle/>
                    <a:p>
                      <a:pPr indent="0" lvl="0" marL="0" marR="0" rtl="0" algn="l">
                        <a:spcBef>
                          <a:spcPts val="0"/>
                        </a:spcBef>
                        <a:spcAft>
                          <a:spcPts val="0"/>
                        </a:spcAft>
                        <a:buNone/>
                      </a:pPr>
                      <a:r>
                        <a:rPr lang="en-US" sz="1800" u="none" cap="none" strike="noStrike"/>
                        <a:t> </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N</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Mean</a:t>
                      </a:r>
                      <a:endParaRPr sz="2400" u="none" cap="none" strike="noStrike">
                        <a:latin typeface="Calibri"/>
                        <a:ea typeface="Calibri"/>
                        <a:cs typeface="Calibri"/>
                        <a:sym typeface="Calibri"/>
                      </a:endParaRPr>
                    </a:p>
                  </a:txBody>
                  <a:tcPr marT="0" marB="0" marR="68575" marL="68575"/>
                </a:tc>
              </a:tr>
              <a:tr h="386550">
                <a:tc>
                  <a:txBody>
                    <a:bodyPr>
                      <a:noAutofit/>
                    </a:bodyPr>
                    <a:lstStyle/>
                    <a:p>
                      <a:pPr indent="0" lvl="0" marL="0" marR="0" rtl="0" algn="l">
                        <a:spcBef>
                          <a:spcPts val="0"/>
                        </a:spcBef>
                        <a:spcAft>
                          <a:spcPts val="0"/>
                        </a:spcAft>
                        <a:buNone/>
                      </a:pPr>
                      <a:r>
                        <a:rPr lang="en-US" sz="1800" u="none" cap="none" strike="noStrike"/>
                        <a:t>Wild game (1=yes, 0=no)</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13</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0.69</a:t>
                      </a:r>
                      <a:endParaRPr sz="2400" u="none" cap="none" strike="noStrike">
                        <a:latin typeface="Calibri"/>
                        <a:ea typeface="Calibri"/>
                        <a:cs typeface="Calibri"/>
                        <a:sym typeface="Calibri"/>
                      </a:endParaRPr>
                    </a:p>
                  </a:txBody>
                  <a:tcPr marT="0" marB="0" marR="68575" marL="68575"/>
                </a:tc>
              </a:tr>
              <a:tr h="386550">
                <a:tc>
                  <a:txBody>
                    <a:bodyPr>
                      <a:noAutofit/>
                    </a:bodyPr>
                    <a:lstStyle/>
                    <a:p>
                      <a:pPr indent="0" lvl="0" marL="0" marR="0" rtl="0" algn="l">
                        <a:spcBef>
                          <a:spcPts val="0"/>
                        </a:spcBef>
                        <a:spcAft>
                          <a:spcPts val="0"/>
                        </a:spcAft>
                        <a:buNone/>
                      </a:pPr>
                      <a:r>
                        <a:rPr lang="en-US" sz="1800" u="none" cap="none" strike="noStrike"/>
                        <a:t>Livestock – Custom process (1=yes, 0=no)</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13</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0.92</a:t>
                      </a:r>
                      <a:endParaRPr sz="2400" u="none" cap="none" strike="noStrike">
                        <a:latin typeface="Calibri"/>
                        <a:ea typeface="Calibri"/>
                        <a:cs typeface="Calibri"/>
                        <a:sym typeface="Calibri"/>
                      </a:endParaRPr>
                    </a:p>
                  </a:txBody>
                  <a:tcPr marT="0" marB="0" marR="68575" marL="68575"/>
                </a:tc>
              </a:tr>
              <a:tr h="386550">
                <a:tc>
                  <a:txBody>
                    <a:bodyPr>
                      <a:noAutofit/>
                    </a:bodyPr>
                    <a:lstStyle/>
                    <a:p>
                      <a:pPr indent="0" lvl="0" marL="0" marR="0" rtl="0" algn="l">
                        <a:spcBef>
                          <a:spcPts val="0"/>
                        </a:spcBef>
                        <a:spcAft>
                          <a:spcPts val="0"/>
                        </a:spcAft>
                        <a:buNone/>
                      </a:pPr>
                      <a:r>
                        <a:rPr lang="en-US" sz="1800" u="none" cap="none" strike="noStrike"/>
                        <a:t>Livestock – Purchased  (1=yes, 0=no)</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13</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0.54</a:t>
                      </a:r>
                      <a:endParaRPr sz="2400" u="none" cap="none" strike="noStrike">
                        <a:latin typeface="Calibri"/>
                        <a:ea typeface="Calibri"/>
                        <a:cs typeface="Calibri"/>
                        <a:sym typeface="Calibri"/>
                      </a:endParaRPr>
                    </a:p>
                  </a:txBody>
                  <a:tcPr marT="0" marB="0" marR="68575" marL="68575"/>
                </a:tc>
              </a:tr>
              <a:tr h="386550">
                <a:tc>
                  <a:txBody>
                    <a:bodyPr>
                      <a:noAutofit/>
                    </a:bodyPr>
                    <a:lstStyle/>
                    <a:p>
                      <a:pPr indent="0" lvl="0" marL="0" marR="0" rtl="0" algn="l">
                        <a:spcBef>
                          <a:spcPts val="0"/>
                        </a:spcBef>
                        <a:spcAft>
                          <a:spcPts val="0"/>
                        </a:spcAft>
                        <a:buNone/>
                      </a:pPr>
                      <a:r>
                        <a:rPr lang="en-US" sz="1800" u="none" cap="none" strike="noStrike"/>
                        <a:t>Sourced meat (1=yes, 0=no)</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13</a:t>
                      </a:r>
                      <a:endParaRPr sz="24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1800" u="none" cap="none" strike="noStrike"/>
                        <a:t>0.69</a:t>
                      </a:r>
                      <a:endParaRPr sz="2400" u="none" cap="none" strike="noStrike">
                        <a:latin typeface="Calibri"/>
                        <a:ea typeface="Calibri"/>
                        <a:cs typeface="Calibri"/>
                        <a:sym typeface="Calibri"/>
                      </a:endParaRPr>
                    </a:p>
                  </a:txBody>
                  <a:tcPr marT="0" marB="0" marR="68575" marL="68575"/>
                </a:tc>
              </a:tr>
            </a:tbl>
          </a:graphicData>
        </a:graphic>
      </p:graphicFrame>
      <p:sp>
        <p:nvSpPr>
          <p:cNvPr id="172" name="Google Shape;172;p21"/>
          <p:cNvSpPr/>
          <p:nvPr/>
        </p:nvSpPr>
        <p:spPr>
          <a:xfrm>
            <a:off x="6847118" y="3048000"/>
            <a:ext cx="1143000" cy="311540"/>
          </a:xfrm>
          <a:prstGeom prst="ellipse">
            <a:avLst/>
          </a:prstGeom>
          <a:noFill/>
          <a:ln cap="flat" cmpd="sng" w="19050">
            <a:solidFill>
              <a:srgbClr val="D512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553529" y="245942"/>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Helvetica Neue"/>
                <a:ea typeface="Helvetica Neue"/>
                <a:cs typeface="Helvetica Neue"/>
                <a:sym typeface="Helvetica Neue"/>
              </a:rPr>
              <a:t>Survey Summary</a:t>
            </a:r>
            <a:endParaRPr b="0" i="0" sz="3200" u="none" cap="none" strike="noStrike">
              <a:solidFill>
                <a:schemeClr val="dk1"/>
              </a:solidFill>
              <a:latin typeface="Helvetica Neue"/>
              <a:ea typeface="Helvetica Neue"/>
              <a:cs typeface="Helvetica Neue"/>
              <a:sym typeface="Helvetica Neue"/>
            </a:endParaRPr>
          </a:p>
        </p:txBody>
      </p:sp>
      <p:sp>
        <p:nvSpPr>
          <p:cNvPr id="178" name="Google Shape;178;p22"/>
          <p:cNvSpPr txBox="1"/>
          <p:nvPr>
            <p:ph idx="1" type="body"/>
          </p:nvPr>
        </p:nvSpPr>
        <p:spPr>
          <a:xfrm>
            <a:off x="529415" y="1295400"/>
            <a:ext cx="7612957" cy="3505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6600"/>
              </a:buClr>
              <a:buSzPts val="1800"/>
              <a:buFont typeface="Noto Sans Symbols"/>
              <a:buChar char="▪"/>
            </a:pPr>
            <a:r>
              <a:rPr b="0" i="0" lang="en-US" sz="2400" u="none" cap="none" strike="noStrike">
                <a:solidFill>
                  <a:srgbClr val="1E4D2B"/>
                </a:solidFill>
                <a:latin typeface="Helvetica Neue"/>
                <a:ea typeface="Helvetica Neue"/>
                <a:cs typeface="Helvetica Neue"/>
                <a:sym typeface="Helvetica Neue"/>
              </a:rPr>
              <a:t>Most processors are diversified in the sources they use, rather than specialized </a:t>
            </a:r>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p:txBody>
      </p:sp>
      <p:sp>
        <p:nvSpPr>
          <p:cNvPr id="179" name="Google Shape;179;p22"/>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180" name="Google Shape;180;p22"/>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pic>
        <p:nvPicPr>
          <p:cNvPr id="181" name="Google Shape;181;p22"/>
          <p:cNvPicPr preferRelativeResize="0"/>
          <p:nvPr/>
        </p:nvPicPr>
        <p:blipFill rotWithShape="1">
          <a:blip r:embed="rId4">
            <a:alphaModFix/>
          </a:blip>
          <a:srcRect b="0" l="0" r="0" t="0"/>
          <a:stretch/>
        </p:blipFill>
        <p:spPr>
          <a:xfrm>
            <a:off x="1219200" y="2381231"/>
            <a:ext cx="6019800" cy="4095769"/>
          </a:xfrm>
          <a:prstGeom prst="rect">
            <a:avLst/>
          </a:prstGeom>
          <a:noFill/>
          <a:ln>
            <a:noFill/>
          </a:ln>
        </p:spPr>
      </p:pic>
      <p:sp>
        <p:nvSpPr>
          <p:cNvPr id="182" name="Google Shape;182;p22"/>
          <p:cNvSpPr txBox="1"/>
          <p:nvPr/>
        </p:nvSpPr>
        <p:spPr>
          <a:xfrm>
            <a:off x="1524000" y="3962400"/>
            <a:ext cx="1046671" cy="261610"/>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WG+CL+PP</a:t>
            </a:r>
            <a:endParaRPr sz="1100">
              <a:solidFill>
                <a:schemeClr val="dk1"/>
              </a:solidFill>
              <a:latin typeface="Arial"/>
              <a:ea typeface="Arial"/>
              <a:cs typeface="Arial"/>
              <a:sym typeface="Arial"/>
            </a:endParaRPr>
          </a:p>
        </p:txBody>
      </p:sp>
      <p:sp>
        <p:nvSpPr>
          <p:cNvPr id="183" name="Google Shape;183;p22"/>
          <p:cNvSpPr txBox="1"/>
          <p:nvPr/>
        </p:nvSpPr>
        <p:spPr>
          <a:xfrm>
            <a:off x="5091863" y="1977005"/>
            <a:ext cx="3657600" cy="1938992"/>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Sources: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WG = Wild game</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CL = Custom livestock</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PL = Purchased livestock</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SM = Sourced meat</a:t>
            </a:r>
            <a:endParaRPr sz="2000">
              <a:solidFill>
                <a:schemeClr val="dk1"/>
              </a:solidFill>
              <a:latin typeface="Arial"/>
              <a:ea typeface="Arial"/>
              <a:cs typeface="Arial"/>
              <a:sym typeface="Arial"/>
            </a:endParaRPr>
          </a:p>
        </p:txBody>
      </p:sp>
      <p:sp>
        <p:nvSpPr>
          <p:cNvPr id="184" name="Google Shape;184;p22"/>
          <p:cNvSpPr txBox="1"/>
          <p:nvPr/>
        </p:nvSpPr>
        <p:spPr>
          <a:xfrm>
            <a:off x="289786" y="2360453"/>
            <a:ext cx="1858828" cy="1077218"/>
          </a:xfrm>
          <a:prstGeom prst="rect">
            <a:avLst/>
          </a:prstGeom>
          <a:solidFill>
            <a:srgbClr val="FCD8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Two-thirds obtain ‘raw materials’ from three or more sources </a:t>
            </a:r>
            <a:endParaRPr sz="1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553529" y="245942"/>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Survey Summary – Annual Volume 2017</a:t>
            </a:r>
            <a:endParaRPr b="0" i="0" sz="2800" u="none" cap="none" strike="noStrike">
              <a:solidFill>
                <a:schemeClr val="dk1"/>
              </a:solidFill>
              <a:latin typeface="Helvetica Neue"/>
              <a:ea typeface="Helvetica Neue"/>
              <a:cs typeface="Helvetica Neue"/>
              <a:sym typeface="Helvetica Neue"/>
            </a:endParaRPr>
          </a:p>
        </p:txBody>
      </p:sp>
      <p:sp>
        <p:nvSpPr>
          <p:cNvPr id="190" name="Google Shape;190;p23"/>
          <p:cNvSpPr txBox="1"/>
          <p:nvPr>
            <p:ph idx="1" type="body"/>
          </p:nvPr>
        </p:nvSpPr>
        <p:spPr>
          <a:xfrm>
            <a:off x="529415" y="1295400"/>
            <a:ext cx="7612957" cy="3505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6600"/>
              </a:buClr>
              <a:buSzPts val="1800"/>
              <a:buFont typeface="Noto Sans Symbols"/>
              <a:buChar char="▪"/>
            </a:pPr>
            <a:r>
              <a:rPr b="0" i="0" lang="en-US" sz="2400" u="none" cap="none" strike="noStrike">
                <a:solidFill>
                  <a:srgbClr val="1E4D2B"/>
                </a:solidFill>
                <a:latin typeface="Helvetica Neue"/>
                <a:ea typeface="Helvetica Neue"/>
                <a:cs typeface="Helvetica Neue"/>
                <a:sym typeface="Helvetica Neue"/>
              </a:rPr>
              <a:t>Smaller operations process in the hundreds</a:t>
            </a:r>
            <a:endParaRPr/>
          </a:p>
          <a:p>
            <a:pPr indent="-342900" lvl="0" marL="342900" marR="0" rtl="0" algn="l">
              <a:spcBef>
                <a:spcPts val="1500"/>
              </a:spcBef>
              <a:spcAft>
                <a:spcPts val="0"/>
              </a:spcAft>
              <a:buClr>
                <a:srgbClr val="336600"/>
              </a:buClr>
              <a:buSzPts val="1800"/>
              <a:buFont typeface="Noto Sans Symbols"/>
              <a:buChar char="▪"/>
            </a:pPr>
            <a:r>
              <a:rPr b="0" i="0" lang="en-US" sz="2400" u="none" cap="none" strike="noStrike">
                <a:solidFill>
                  <a:srgbClr val="1E4D2B"/>
                </a:solidFill>
                <a:latin typeface="Helvetica Neue"/>
                <a:ea typeface="Helvetica Neue"/>
                <a:cs typeface="Helvetica Neue"/>
                <a:sym typeface="Helvetica Neue"/>
              </a:rPr>
              <a:t>Larger operations process in the thousands</a:t>
            </a:r>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a:p>
            <a:pPr indent="-228600" lvl="0" marL="342900" marR="0" rtl="0" algn="l">
              <a:spcBef>
                <a:spcPts val="1500"/>
              </a:spcBef>
              <a:spcAft>
                <a:spcPts val="0"/>
              </a:spcAft>
              <a:buClr>
                <a:srgbClr val="336600"/>
              </a:buClr>
              <a:buSzPts val="1800"/>
              <a:buFont typeface="Noto Sans Symbols"/>
              <a:buNone/>
            </a:pPr>
            <a:r>
              <a:t/>
            </a:r>
            <a:endParaRPr b="0" i="0" sz="2400" u="none" cap="none" strike="noStrike">
              <a:solidFill>
                <a:srgbClr val="1E4D2B"/>
              </a:solidFill>
              <a:latin typeface="Helvetica Neue"/>
              <a:ea typeface="Helvetica Neue"/>
              <a:cs typeface="Helvetica Neue"/>
              <a:sym typeface="Helvetica Neue"/>
            </a:endParaRPr>
          </a:p>
        </p:txBody>
      </p:sp>
      <p:sp>
        <p:nvSpPr>
          <p:cNvPr id="191" name="Google Shape;191;p23"/>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192" name="Google Shape;192;p23"/>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graphicFrame>
        <p:nvGraphicFramePr>
          <p:cNvPr id="193" name="Google Shape;193;p23"/>
          <p:cNvGraphicFramePr/>
          <p:nvPr/>
        </p:nvGraphicFramePr>
        <p:xfrm>
          <a:off x="507230" y="2667000"/>
          <a:ext cx="3000000" cy="3000000"/>
        </p:xfrm>
        <a:graphic>
          <a:graphicData uri="http://schemas.openxmlformats.org/drawingml/2006/table">
            <a:tbl>
              <a:tblPr bandRow="1" firstCol="1" firstRow="1">
                <a:noFill/>
                <a:tableStyleId>{248B73F7-FC15-4A88-8519-9018DB6FD761}</a:tableStyleId>
              </a:tblPr>
              <a:tblGrid>
                <a:gridCol w="3378975"/>
                <a:gridCol w="990600"/>
                <a:gridCol w="990600"/>
                <a:gridCol w="1066800"/>
                <a:gridCol w="838200"/>
                <a:gridCol w="868100"/>
              </a:tblGrid>
              <a:tr h="193675">
                <a:tc>
                  <a:txBody>
                    <a:bodyPr>
                      <a:noAutofit/>
                    </a:bodyPr>
                    <a:lstStyle/>
                    <a:p>
                      <a:pPr indent="0" lvl="0" marL="0" marR="0" rtl="0" algn="l">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N</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Mean</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St Dev</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Min</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Max</a:t>
                      </a:r>
                      <a:endParaRPr sz="2800" u="none" cap="none" strike="noStrike">
                        <a:latin typeface="Calibri"/>
                        <a:ea typeface="Calibri"/>
                        <a:cs typeface="Calibri"/>
                        <a:sym typeface="Calibri"/>
                      </a:endParaRPr>
                    </a:p>
                  </a:txBody>
                  <a:tcPr marT="0" marB="0" marR="68575" marL="68575"/>
                </a:tc>
              </a:tr>
              <a:tr h="254000">
                <a:tc>
                  <a:txBody>
                    <a:bodyPr>
                      <a:noAutofit/>
                    </a:bodyPr>
                    <a:lstStyle/>
                    <a:p>
                      <a:pPr indent="0" lvl="0" marL="0" marR="0" rtl="0" algn="l">
                        <a:spcBef>
                          <a:spcPts val="0"/>
                        </a:spcBef>
                        <a:spcAft>
                          <a:spcPts val="0"/>
                        </a:spcAft>
                        <a:buNone/>
                      </a:pPr>
                      <a:r>
                        <a:rPr lang="en-US" sz="2000" u="none" cap="none" strike="noStrike"/>
                        <a:t>Total animals</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11</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1783</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1257</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316</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4123</a:t>
                      </a:r>
                      <a:endParaRPr sz="2800" u="none" cap="none" strike="noStrike">
                        <a:latin typeface="Calibri"/>
                        <a:ea typeface="Calibri"/>
                        <a:cs typeface="Calibri"/>
                        <a:sym typeface="Calibri"/>
                      </a:endParaRPr>
                    </a:p>
                  </a:txBody>
                  <a:tcPr marT="0" marB="0" marR="68575" marL="68575"/>
                </a:tc>
              </a:tr>
              <a:tr h="254000">
                <a:tc>
                  <a:txBody>
                    <a:bodyPr>
                      <a:noAutofit/>
                    </a:bodyPr>
                    <a:lstStyle/>
                    <a:p>
                      <a:pPr indent="0" lvl="0" marL="0" marR="0" rtl="0" algn="l">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r>
              <a:tr h="254000">
                <a:tc>
                  <a:txBody>
                    <a:bodyPr>
                      <a:noAutofit/>
                    </a:bodyPr>
                    <a:lstStyle/>
                    <a:p>
                      <a:pPr indent="0" lvl="0" marL="0" marR="0" rtl="0" algn="l">
                        <a:spcBef>
                          <a:spcPts val="0"/>
                        </a:spcBef>
                        <a:spcAft>
                          <a:spcPts val="0"/>
                        </a:spcAft>
                        <a:buNone/>
                      </a:pPr>
                      <a:r>
                        <a:rPr lang="en-US" sz="2000" u="none" cap="none" strike="noStrike"/>
                        <a:t>Wild game</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9</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759</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825</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0</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2500</a:t>
                      </a:r>
                      <a:endParaRPr sz="2800" u="none" cap="none" strike="noStrike">
                        <a:latin typeface="Calibri"/>
                        <a:ea typeface="Calibri"/>
                        <a:cs typeface="Calibri"/>
                        <a:sym typeface="Calibri"/>
                      </a:endParaRPr>
                    </a:p>
                  </a:txBody>
                  <a:tcPr marT="0" marB="0" marR="68575" marL="68575"/>
                </a:tc>
              </a:tr>
              <a:tr h="254000">
                <a:tc>
                  <a:txBody>
                    <a:bodyPr>
                      <a:noAutofit/>
                    </a:bodyPr>
                    <a:lstStyle/>
                    <a:p>
                      <a:pPr indent="0" lvl="0" marL="0" marR="0" rtl="0" algn="l">
                        <a:spcBef>
                          <a:spcPts val="0"/>
                        </a:spcBef>
                        <a:spcAft>
                          <a:spcPts val="0"/>
                        </a:spcAft>
                        <a:buNone/>
                      </a:pPr>
                      <a:r>
                        <a:rPr lang="en-US" sz="2000" u="none" cap="none" strike="noStrike"/>
                        <a:t>Livestock</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11</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1161</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1024</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149</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3123</a:t>
                      </a:r>
                      <a:endParaRPr sz="2800" u="none" cap="none" strike="noStrike">
                        <a:latin typeface="Calibri"/>
                        <a:ea typeface="Calibri"/>
                        <a:cs typeface="Calibri"/>
                        <a:sym typeface="Calibri"/>
                      </a:endParaRPr>
                    </a:p>
                  </a:txBody>
                  <a:tcPr marT="0" marB="0" marR="68575" marL="68575"/>
                </a:tc>
              </a:tr>
              <a:tr h="254000">
                <a:tc>
                  <a:txBody>
                    <a:bodyPr>
                      <a:noAutofit/>
                    </a:bodyPr>
                    <a:lstStyle/>
                    <a:p>
                      <a:pPr indent="0" lvl="0" marL="0" marR="0" rtl="0" algn="l">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 </a:t>
                      </a:r>
                      <a:endParaRPr sz="2800" u="none" cap="none" strike="noStrike">
                        <a:latin typeface="Calibri"/>
                        <a:ea typeface="Calibri"/>
                        <a:cs typeface="Calibri"/>
                        <a:sym typeface="Calibri"/>
                      </a:endParaRPr>
                    </a:p>
                  </a:txBody>
                  <a:tcPr marT="0" marB="0" marR="68575" marL="68575"/>
                </a:tc>
              </a:tr>
              <a:tr h="254000">
                <a:tc>
                  <a:txBody>
                    <a:bodyPr>
                      <a:noAutofit/>
                    </a:bodyPr>
                    <a:lstStyle/>
                    <a:p>
                      <a:pPr indent="0" lvl="0" marL="0" marR="0" rtl="0" algn="l">
                        <a:spcBef>
                          <a:spcPts val="0"/>
                        </a:spcBef>
                        <a:spcAft>
                          <a:spcPts val="0"/>
                        </a:spcAft>
                        <a:buNone/>
                      </a:pPr>
                      <a:r>
                        <a:rPr lang="en-US" sz="2000" u="none" cap="none" strike="noStrike"/>
                        <a:t>Livestock - Custom exempt</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9</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931</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677</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213</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2063</a:t>
                      </a:r>
                      <a:endParaRPr sz="2800" u="none" cap="none" strike="noStrike">
                        <a:latin typeface="Calibri"/>
                        <a:ea typeface="Calibri"/>
                        <a:cs typeface="Calibri"/>
                        <a:sym typeface="Calibri"/>
                      </a:endParaRPr>
                    </a:p>
                  </a:txBody>
                  <a:tcPr marT="0" marB="0" marR="68575" marL="68575"/>
                </a:tc>
              </a:tr>
              <a:tr h="254000">
                <a:tc>
                  <a:txBody>
                    <a:bodyPr>
                      <a:noAutofit/>
                    </a:bodyPr>
                    <a:lstStyle/>
                    <a:p>
                      <a:pPr indent="0" lvl="0" marL="0" marR="0" rtl="0" algn="l">
                        <a:spcBef>
                          <a:spcPts val="0"/>
                        </a:spcBef>
                        <a:spcAft>
                          <a:spcPts val="0"/>
                        </a:spcAft>
                        <a:buNone/>
                      </a:pPr>
                      <a:r>
                        <a:rPr lang="en-US" sz="2000" u="none" cap="none" strike="noStrike"/>
                        <a:t>Livestock – USDA</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4</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1100</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1175</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149</a:t>
                      </a:r>
                      <a:endParaRPr sz="2800" u="none" cap="none" strike="noStrike">
                        <a:latin typeface="Calibri"/>
                        <a:ea typeface="Calibri"/>
                        <a:cs typeface="Calibri"/>
                        <a:sym typeface="Calibri"/>
                      </a:endParaRPr>
                    </a:p>
                  </a:txBody>
                  <a:tcPr marT="0" marB="0" marR="68575" marL="68575"/>
                </a:tc>
                <a:tc>
                  <a:txBody>
                    <a:bodyPr>
                      <a:noAutofit/>
                    </a:bodyPr>
                    <a:lstStyle/>
                    <a:p>
                      <a:pPr indent="0" lvl="0" marL="0" marR="0" rtl="0" algn="ctr">
                        <a:spcBef>
                          <a:spcPts val="0"/>
                        </a:spcBef>
                        <a:spcAft>
                          <a:spcPts val="0"/>
                        </a:spcAft>
                        <a:buNone/>
                      </a:pPr>
                      <a:r>
                        <a:rPr lang="en-US" sz="2000" u="none" cap="none" strike="noStrike"/>
                        <a:t>2769</a:t>
                      </a:r>
                      <a:endParaRPr sz="2800" u="none" cap="none" strike="noStrike">
                        <a:latin typeface="Calibri"/>
                        <a:ea typeface="Calibri"/>
                        <a:cs typeface="Calibri"/>
                        <a:sym typeface="Calibri"/>
                      </a:endParaRPr>
                    </a:p>
                  </a:txBody>
                  <a:tcPr marT="0" marB="0" marR="68575" marL="68575"/>
                </a:tc>
              </a:tr>
            </a:tbl>
          </a:graphicData>
        </a:graphic>
      </p:graphicFrame>
      <p:sp>
        <p:nvSpPr>
          <p:cNvPr id="194" name="Google Shape;194;p23"/>
          <p:cNvSpPr/>
          <p:nvPr/>
        </p:nvSpPr>
        <p:spPr>
          <a:xfrm>
            <a:off x="6763108" y="2450210"/>
            <a:ext cx="1954351" cy="978790"/>
          </a:xfrm>
          <a:prstGeom prst="ellipse">
            <a:avLst/>
          </a:prstGeom>
          <a:noFill/>
          <a:ln cap="flat" cmpd="sng" w="19050">
            <a:solidFill>
              <a:srgbClr val="D512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547742" y="421211"/>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Survey Summary – Other Factoids</a:t>
            </a:r>
            <a:endParaRPr b="0" i="0" sz="2800" u="none" cap="none" strike="noStrike">
              <a:solidFill>
                <a:schemeClr val="dk1"/>
              </a:solidFill>
              <a:latin typeface="Helvetica Neue"/>
              <a:ea typeface="Helvetica Neue"/>
              <a:cs typeface="Helvetica Neue"/>
              <a:sym typeface="Helvetica Neue"/>
            </a:endParaRPr>
          </a:p>
        </p:txBody>
      </p:sp>
      <p:sp>
        <p:nvSpPr>
          <p:cNvPr id="200" name="Google Shape;200;p24"/>
          <p:cNvSpPr txBox="1"/>
          <p:nvPr>
            <p:ph idx="1" type="body"/>
          </p:nvPr>
        </p:nvSpPr>
        <p:spPr>
          <a:xfrm>
            <a:off x="547742" y="1624781"/>
            <a:ext cx="7612957" cy="462361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6600"/>
              </a:buClr>
              <a:buSzPts val="1800"/>
              <a:buFont typeface="Noto Sans Symbols"/>
              <a:buChar char="▪"/>
            </a:pPr>
            <a:r>
              <a:rPr b="0" i="0" lang="en-US" sz="2400" u="none" cap="none" strike="noStrike">
                <a:solidFill>
                  <a:srgbClr val="1E4D2B"/>
                </a:solidFill>
                <a:latin typeface="Helvetica Neue"/>
                <a:ea typeface="Helvetica Neue"/>
                <a:cs typeface="Helvetica Neue"/>
                <a:sym typeface="Helvetica Neue"/>
              </a:rPr>
              <a:t>Two-thirds operate at full capacity year-round</a:t>
            </a:r>
            <a:endParaRPr/>
          </a:p>
          <a:p>
            <a:pPr indent="-342900" lvl="0" marL="342900" marR="0" rtl="0" algn="l">
              <a:spcBef>
                <a:spcPts val="1500"/>
              </a:spcBef>
              <a:spcAft>
                <a:spcPts val="0"/>
              </a:spcAft>
              <a:buClr>
                <a:srgbClr val="336600"/>
              </a:buClr>
              <a:buSzPts val="1800"/>
              <a:buFont typeface="Noto Sans Symbols"/>
              <a:buChar char="▪"/>
            </a:pPr>
            <a:r>
              <a:rPr b="0" i="0" lang="en-US" sz="2400" u="none" cap="none" strike="noStrike">
                <a:solidFill>
                  <a:srgbClr val="1E4D2B"/>
                </a:solidFill>
                <a:latin typeface="Helvetica Neue"/>
                <a:ea typeface="Helvetica Neue"/>
                <a:cs typeface="Helvetica Neue"/>
                <a:sym typeface="Helvetica Neue"/>
              </a:rPr>
              <a:t>Average ‘days in advance’ to schedule livestock processing in busy season = 54 days</a:t>
            </a:r>
            <a:endParaRPr/>
          </a:p>
          <a:p>
            <a:pPr indent="-342900" lvl="0" marL="342900" marR="0" rtl="0" algn="l">
              <a:spcBef>
                <a:spcPts val="1500"/>
              </a:spcBef>
              <a:spcAft>
                <a:spcPts val="0"/>
              </a:spcAft>
              <a:buClr>
                <a:srgbClr val="336600"/>
              </a:buClr>
              <a:buSzPts val="1800"/>
              <a:buFont typeface="Noto Sans Symbols"/>
              <a:buChar char="▪"/>
            </a:pPr>
            <a:r>
              <a:rPr b="0" i="0" lang="en-US" sz="2400" u="none" cap="none" strike="noStrike">
                <a:solidFill>
                  <a:srgbClr val="1E4D2B"/>
                </a:solidFill>
                <a:latin typeface="Helvetica Neue"/>
                <a:ea typeface="Helvetica Neue"/>
                <a:cs typeface="Helvetica Neue"/>
                <a:sym typeface="Helvetica Neue"/>
              </a:rPr>
              <a:t>15% have plans to expand in 5 years</a:t>
            </a:r>
            <a:endParaRPr/>
          </a:p>
          <a:p>
            <a:pPr indent="-342900" lvl="0" marL="342900" marR="0" rtl="0" algn="l">
              <a:spcBef>
                <a:spcPts val="1500"/>
              </a:spcBef>
              <a:spcAft>
                <a:spcPts val="0"/>
              </a:spcAft>
              <a:buClr>
                <a:srgbClr val="336600"/>
              </a:buClr>
              <a:buSzPts val="1800"/>
              <a:buFont typeface="Noto Sans Symbols"/>
              <a:buChar char="▪"/>
            </a:pPr>
            <a:r>
              <a:rPr b="0" i="0" lang="en-US" sz="2400" u="none" cap="none" strike="noStrike">
                <a:solidFill>
                  <a:srgbClr val="1E4D2B"/>
                </a:solidFill>
                <a:latin typeface="Helvetica Neue"/>
                <a:ea typeface="Helvetica Neue"/>
                <a:cs typeface="Helvetica Neue"/>
                <a:sym typeface="Helvetica Neue"/>
              </a:rPr>
              <a:t>23% have plans to exit in 5 years</a:t>
            </a:r>
            <a:endParaRPr/>
          </a:p>
          <a:p>
            <a:pPr indent="-342900" lvl="0" marL="342900" marR="0" rtl="0" algn="l">
              <a:spcBef>
                <a:spcPts val="1500"/>
              </a:spcBef>
              <a:spcAft>
                <a:spcPts val="0"/>
              </a:spcAft>
              <a:buClr>
                <a:srgbClr val="336600"/>
              </a:buClr>
              <a:buSzPts val="1800"/>
              <a:buFont typeface="Noto Sans Symbols"/>
              <a:buChar char="▪"/>
            </a:pPr>
            <a:r>
              <a:rPr b="0" i="0" lang="en-US" sz="2400" u="none" cap="none" strike="noStrike">
                <a:solidFill>
                  <a:srgbClr val="59595B"/>
                </a:solidFill>
                <a:latin typeface="Helvetica Neue"/>
                <a:ea typeface="Helvetica Neue"/>
                <a:cs typeface="Helvetica Neue"/>
                <a:sym typeface="Helvetica Neue"/>
              </a:rPr>
              <a:t>‘Increase profits’</a:t>
            </a:r>
            <a:r>
              <a:rPr b="0" i="0" lang="en-US" sz="2400" u="none" cap="none" strike="noStrike">
                <a:solidFill>
                  <a:srgbClr val="1E4D2B"/>
                </a:solidFill>
                <a:latin typeface="Helvetica Neue"/>
                <a:ea typeface="Helvetica Neue"/>
                <a:cs typeface="Helvetica Neue"/>
                <a:sym typeface="Helvetica Neue"/>
              </a:rPr>
              <a:t> and </a:t>
            </a:r>
            <a:r>
              <a:rPr b="0" i="0" lang="en-US" sz="2400" u="none" cap="none" strike="noStrike">
                <a:solidFill>
                  <a:srgbClr val="59595B"/>
                </a:solidFill>
                <a:latin typeface="Helvetica Neue"/>
                <a:ea typeface="Helvetica Neue"/>
                <a:cs typeface="Helvetica Neue"/>
                <a:sym typeface="Helvetica Neue"/>
              </a:rPr>
              <a:t>‘Increase personal free time’</a:t>
            </a:r>
            <a:r>
              <a:rPr b="0" i="0" lang="en-US" sz="2400" u="none" cap="none" strike="noStrike">
                <a:solidFill>
                  <a:srgbClr val="1E4D2B"/>
                </a:solidFill>
                <a:latin typeface="Helvetica Neue"/>
                <a:ea typeface="Helvetica Neue"/>
                <a:cs typeface="Helvetica Neue"/>
                <a:sym typeface="Helvetica Neue"/>
              </a:rPr>
              <a:t> were the top two business goals</a:t>
            </a:r>
            <a:endParaRPr b="0" i="0" sz="2400" u="none" cap="none" strike="noStrike">
              <a:solidFill>
                <a:srgbClr val="1E4D2B"/>
              </a:solidFill>
              <a:latin typeface="Helvetica Neue"/>
              <a:ea typeface="Helvetica Neue"/>
              <a:cs typeface="Helvetica Neue"/>
              <a:sym typeface="Helvetica Neue"/>
            </a:endParaRPr>
          </a:p>
          <a:p>
            <a:pPr indent="0" lvl="0" marL="0" marR="0" rtl="0" algn="l">
              <a:spcBef>
                <a:spcPts val="1500"/>
              </a:spcBef>
              <a:spcAft>
                <a:spcPts val="0"/>
              </a:spcAft>
              <a:buClr>
                <a:srgbClr val="336600"/>
              </a:buClr>
              <a:buSzPts val="1800"/>
              <a:buFont typeface="Arial"/>
              <a:buNone/>
            </a:pPr>
            <a:r>
              <a:t/>
            </a:r>
            <a:endParaRPr b="0" i="0" sz="2400" u="none" cap="none" strike="noStrike">
              <a:solidFill>
                <a:srgbClr val="1E4D2B"/>
              </a:solidFill>
              <a:latin typeface="Helvetica Neue"/>
              <a:ea typeface="Helvetica Neue"/>
              <a:cs typeface="Helvetica Neue"/>
              <a:sym typeface="Helvetica Neue"/>
            </a:endParaRPr>
          </a:p>
        </p:txBody>
      </p:sp>
      <p:sp>
        <p:nvSpPr>
          <p:cNvPr id="201" name="Google Shape;201;p24"/>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02" name="Google Shape;202;p24"/>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556695" y="441513"/>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Transition to Empirical Research . . . </a:t>
            </a:r>
            <a:endParaRPr b="0" i="0" sz="2800" u="none" cap="none" strike="noStrike">
              <a:solidFill>
                <a:schemeClr val="dk1"/>
              </a:solidFill>
              <a:latin typeface="Helvetica Neue"/>
              <a:ea typeface="Helvetica Neue"/>
              <a:cs typeface="Helvetica Neue"/>
              <a:sym typeface="Helvetica Neue"/>
            </a:endParaRPr>
          </a:p>
        </p:txBody>
      </p:sp>
      <p:sp>
        <p:nvSpPr>
          <p:cNvPr id="208" name="Google Shape;208;p25"/>
          <p:cNvSpPr txBox="1"/>
          <p:nvPr>
            <p:ph idx="1" type="body"/>
          </p:nvPr>
        </p:nvSpPr>
        <p:spPr>
          <a:xfrm>
            <a:off x="457200" y="1752600"/>
            <a:ext cx="7848600" cy="458212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B"/>
              </a:buClr>
              <a:buSzPts val="1500"/>
              <a:buFont typeface="Noto Sans Symbols"/>
              <a:buChar char="▪"/>
            </a:pPr>
            <a:r>
              <a:rPr b="0" i="0" lang="en-US" sz="2000" u="none" cap="none" strike="noStrike">
                <a:solidFill>
                  <a:srgbClr val="1E4D2B"/>
                </a:solidFill>
                <a:latin typeface="Helvetica Neue"/>
                <a:ea typeface="Helvetica Neue"/>
                <a:cs typeface="Helvetica Neue"/>
                <a:sym typeface="Helvetica Neue"/>
              </a:rPr>
              <a:t>“Determinants of Processor Commitments to Niche Meat Livestock Producers: Consideration and Volume”</a:t>
            </a:r>
            <a:endParaRPr b="0" i="0" sz="2000" u="sng" cap="none" strike="noStrike">
              <a:solidFill>
                <a:srgbClr val="1E4D2B"/>
              </a:solidFill>
              <a:latin typeface="Helvetica Neue"/>
              <a:ea typeface="Helvetica Neue"/>
              <a:cs typeface="Helvetica Neue"/>
              <a:sym typeface="Helvetica Neue"/>
            </a:endParaRPr>
          </a:p>
          <a:p>
            <a:pPr indent="-342900" lvl="0" marL="342900" marR="0" rtl="0" algn="l">
              <a:spcBef>
                <a:spcPts val="2700"/>
              </a:spcBef>
              <a:spcAft>
                <a:spcPts val="0"/>
              </a:spcAft>
              <a:buClr>
                <a:srgbClr val="59595B"/>
              </a:buClr>
              <a:buSzPts val="1500"/>
              <a:buFont typeface="Noto Sans Symbols"/>
              <a:buChar char="▪"/>
            </a:pPr>
            <a:r>
              <a:rPr b="0" i="0" lang="en-US" sz="2000" u="sng" cap="none" strike="noStrike">
                <a:solidFill>
                  <a:srgbClr val="1E4D2B"/>
                </a:solidFill>
                <a:latin typeface="Helvetica Neue"/>
                <a:ea typeface="Helvetica Neue"/>
                <a:cs typeface="Helvetica Neue"/>
                <a:sym typeface="Helvetica Neue"/>
              </a:rPr>
              <a:t>Goal</a:t>
            </a:r>
            <a:r>
              <a:rPr b="0" i="0" lang="en-US" sz="2000" u="none" cap="none" strike="noStrike">
                <a:solidFill>
                  <a:srgbClr val="1E4D2B"/>
                </a:solidFill>
                <a:latin typeface="Helvetica Neue"/>
                <a:ea typeface="Helvetica Neue"/>
                <a:cs typeface="Helvetica Neue"/>
                <a:sym typeface="Helvetica Neue"/>
              </a:rPr>
              <a:t>:</a:t>
            </a:r>
            <a:r>
              <a:rPr b="0" i="0" lang="en-US" sz="2000" u="none" cap="none" strike="noStrike">
                <a:solidFill>
                  <a:srgbClr val="59595B"/>
                </a:solidFill>
                <a:latin typeface="Helvetica Neue"/>
                <a:ea typeface="Helvetica Neue"/>
                <a:cs typeface="Helvetica Neue"/>
                <a:sym typeface="Helvetica Neue"/>
              </a:rPr>
              <a:t> Gauge small to mid-sized processors’ willingness to enter into regular business agreements with livestock producers</a:t>
            </a:r>
            <a:endParaRPr/>
          </a:p>
          <a:p>
            <a:pPr indent="-342900" lvl="0" marL="342900" marR="0" rtl="0" algn="l">
              <a:spcBef>
                <a:spcPts val="2700"/>
              </a:spcBef>
              <a:spcAft>
                <a:spcPts val="0"/>
              </a:spcAft>
              <a:buClr>
                <a:srgbClr val="59595B"/>
              </a:buClr>
              <a:buSzPts val="1500"/>
              <a:buFont typeface="Noto Sans Symbols"/>
              <a:buChar char="▪"/>
            </a:pPr>
            <a:r>
              <a:rPr b="0" i="0" lang="en-US" sz="2000" u="sng" cap="none" strike="noStrike">
                <a:solidFill>
                  <a:srgbClr val="1E4D2B"/>
                </a:solidFill>
                <a:latin typeface="Helvetica Neue"/>
                <a:ea typeface="Helvetica Neue"/>
                <a:cs typeface="Helvetica Neue"/>
                <a:sym typeface="Helvetica Neue"/>
              </a:rPr>
              <a:t>Objectives</a:t>
            </a:r>
            <a:r>
              <a:rPr b="0" i="0" lang="en-US" sz="2000" u="none" cap="none" strike="noStrike">
                <a:solidFill>
                  <a:srgbClr val="1E4D2B"/>
                </a:solidFill>
                <a:latin typeface="Helvetica Neue"/>
                <a:ea typeface="Helvetica Neue"/>
                <a:cs typeface="Helvetica Neue"/>
                <a:sym typeface="Helvetica Neue"/>
              </a:rPr>
              <a:t>:</a:t>
            </a:r>
            <a:r>
              <a:rPr b="0" i="0" lang="en-US" sz="2000" u="none" cap="none" strike="noStrike">
                <a:solidFill>
                  <a:srgbClr val="59595B"/>
                </a:solidFill>
                <a:latin typeface="Helvetica Neue"/>
                <a:ea typeface="Helvetica Neue"/>
                <a:cs typeface="Helvetica Neue"/>
                <a:sym typeface="Helvetica Neue"/>
              </a:rPr>
              <a:t> Identify key factors that influence:</a:t>
            </a:r>
            <a:endParaRPr/>
          </a:p>
          <a:p>
            <a:pPr indent="-342900" lvl="1" marL="1085850" marR="0" rtl="0" algn="l">
              <a:spcBef>
                <a:spcPts val="2700"/>
              </a:spcBef>
              <a:spcAft>
                <a:spcPts val="0"/>
              </a:spcAft>
              <a:buClr>
                <a:srgbClr val="59595B"/>
              </a:buClr>
              <a:buSzPts val="1600"/>
              <a:buFont typeface="Noto Sans Symbols"/>
              <a:buChar char="▪"/>
            </a:pPr>
            <a:r>
              <a:rPr b="0" i="0" lang="en-US" sz="2000" u="none" cap="none" strike="noStrike">
                <a:solidFill>
                  <a:srgbClr val="59595B"/>
                </a:solidFill>
                <a:latin typeface="Helvetica Neue"/>
                <a:ea typeface="Helvetica Neue"/>
                <a:cs typeface="Helvetica Neue"/>
                <a:sym typeface="Helvetica Neue"/>
              </a:rPr>
              <a:t>(1) The probability of considering a new commitment</a:t>
            </a:r>
            <a:endParaRPr/>
          </a:p>
          <a:p>
            <a:pPr indent="-342900" lvl="1" marL="1085850" marR="0" rtl="0" algn="l">
              <a:spcBef>
                <a:spcPts val="2700"/>
              </a:spcBef>
              <a:spcAft>
                <a:spcPts val="0"/>
              </a:spcAft>
              <a:buClr>
                <a:srgbClr val="59595B"/>
              </a:buClr>
              <a:buSzPts val="1600"/>
              <a:buFont typeface="Noto Sans Symbols"/>
              <a:buChar char="▪"/>
            </a:pPr>
            <a:r>
              <a:rPr b="0" i="0" lang="en-US" sz="2000" u="none" cap="none" strike="noStrike">
                <a:solidFill>
                  <a:srgbClr val="59595B"/>
                </a:solidFill>
                <a:latin typeface="Helvetica Neue"/>
                <a:ea typeface="Helvetica Neue"/>
                <a:cs typeface="Helvetica Neue"/>
                <a:sym typeface="Helvetica Neue"/>
              </a:rPr>
              <a:t>(2) The volume of their stated ‘ideal’ commitment</a:t>
            </a:r>
            <a:endParaRPr/>
          </a:p>
        </p:txBody>
      </p:sp>
      <p:sp>
        <p:nvSpPr>
          <p:cNvPr id="209" name="Google Shape;209;p25"/>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10" name="Google Shape;210;p25"/>
          <p:cNvPicPr preferRelativeResize="0"/>
          <p:nvPr/>
        </p:nvPicPr>
        <p:blipFill rotWithShape="1">
          <a:blip r:embed="rId3">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556695" y="441513"/>
            <a:ext cx="7649610" cy="10858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Helvetica Neue"/>
                <a:ea typeface="Helvetica Neue"/>
                <a:cs typeface="Helvetica Neue"/>
                <a:sym typeface="Helvetica Neue"/>
              </a:rPr>
              <a:t>Empirical Strategy &amp; Research Questions</a:t>
            </a:r>
            <a:endParaRPr b="0" i="0" sz="2800" u="none" cap="none" strike="noStrike">
              <a:solidFill>
                <a:schemeClr val="dk1"/>
              </a:solidFill>
              <a:latin typeface="Helvetica Neue"/>
              <a:ea typeface="Helvetica Neue"/>
              <a:cs typeface="Helvetica Neue"/>
              <a:sym typeface="Helvetica Neue"/>
            </a:endParaRPr>
          </a:p>
        </p:txBody>
      </p:sp>
      <p:sp>
        <p:nvSpPr>
          <p:cNvPr id="216" name="Google Shape;216;p26"/>
          <p:cNvSpPr txBox="1"/>
          <p:nvPr>
            <p:ph idx="1" type="body"/>
          </p:nvPr>
        </p:nvSpPr>
        <p:spPr>
          <a:xfrm>
            <a:off x="457200" y="1600200"/>
            <a:ext cx="7848600" cy="4582124"/>
          </a:xfrm>
          <a:prstGeom prst="rect">
            <a:avLst/>
          </a:prstGeom>
          <a:blipFill rotWithShape="1">
            <a:blip r:embed="rId3">
              <a:alphaModFix/>
            </a:blip>
            <a:stretch>
              <a:fillRect b="0" l="-232" r="0" t="-79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2400"/>
              <a:buFont typeface="Arial"/>
              <a:buNone/>
            </a:pPr>
            <a:r>
              <a:rPr b="0" i="0" lang="en-US" sz="3200" u="none" cap="none" strike="noStrike">
                <a:latin typeface="Helvetica Neue"/>
                <a:ea typeface="Helvetica Neue"/>
                <a:cs typeface="Helvetica Neue"/>
                <a:sym typeface="Helvetica Neue"/>
              </a:rPr>
              <a:t> </a:t>
            </a:r>
            <a:endParaRPr/>
          </a:p>
        </p:txBody>
      </p:sp>
      <p:sp>
        <p:nvSpPr>
          <p:cNvPr id="217" name="Google Shape;217;p26"/>
          <p:cNvSpPr/>
          <p:nvPr/>
        </p:nvSpPr>
        <p:spPr>
          <a:xfrm>
            <a:off x="7740284" y="303472"/>
            <a:ext cx="1097280" cy="1097280"/>
          </a:xfrm>
          <a:prstGeom prst="teardrop">
            <a:avLst>
              <a:gd fmla="val 100000" name="adj"/>
            </a:avLst>
          </a:prstGeom>
          <a:solidFill>
            <a:srgbClr val="1E4D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frontify.com/api/screen/thumbnail/OnP0qcq_Gz_zWi1YEcesU5TLAUWSfa26LnfgjpaTiBUf7C_capP3NmSdHdn0Kk5eZoRK_BsRkhVOg9F4PQY9hg/741" id="218" name="Google Shape;218;p26"/>
          <p:cNvPicPr preferRelativeResize="0"/>
          <p:nvPr/>
        </p:nvPicPr>
        <p:blipFill rotWithShape="1">
          <a:blip r:embed="rId4">
            <a:alphaModFix/>
          </a:blip>
          <a:srcRect b="12690" l="13122" r="11972" t="12402"/>
          <a:stretch/>
        </p:blipFill>
        <p:spPr>
          <a:xfrm>
            <a:off x="7795629" y="361718"/>
            <a:ext cx="1005840" cy="100584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ixel">
  <a:themeElements>
    <a:clrScheme name="Custom 33">
      <a:dk1>
        <a:srgbClr val="000000"/>
      </a:dk1>
      <a:lt1>
        <a:srgbClr val="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