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6jgBMGkxehXhVWGd8V9RfU5Hv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Niche Forage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Other Products (FV, Fibre, Malting Barley, etc)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100% Grass-Fed ~ 27.8c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5"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6"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2"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2"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3"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"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3"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3"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"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2"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3"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4"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"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2"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3"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4"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5"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6"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"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8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9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9"/>
          <p:cNvSpPr txBox="1"/>
          <p:nvPr>
            <p:ph idx="2"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9"/>
          <p:cNvSpPr txBox="1"/>
          <p:nvPr>
            <p:ph idx="3"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0"/>
          <p:cNvSpPr txBox="1"/>
          <p:nvPr>
            <p:ph idx="1"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0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3"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1"/>
          <p:cNvSpPr txBox="1"/>
          <p:nvPr>
            <p:ph idx="3"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2"/>
          <p:cNvSpPr txBox="1"/>
          <p:nvPr>
            <p:ph idx="1"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2"/>
          <p:cNvSpPr txBox="1"/>
          <p:nvPr>
            <p:ph idx="2"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3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3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idx="3"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3"/>
          <p:cNvSpPr txBox="1"/>
          <p:nvPr>
            <p:ph idx="4"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4"/>
          <p:cNvSpPr txBox="1"/>
          <p:nvPr>
            <p:ph idx="1"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4"/>
          <p:cNvSpPr txBox="1"/>
          <p:nvPr>
            <p:ph idx="2"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4"/>
          <p:cNvSpPr txBox="1"/>
          <p:nvPr>
            <p:ph idx="3"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4"/>
          <p:cNvSpPr txBox="1"/>
          <p:nvPr>
            <p:ph idx="4"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4"/>
          <p:cNvSpPr txBox="1"/>
          <p:nvPr>
            <p:ph idx="5"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4"/>
          <p:cNvSpPr txBox="1"/>
          <p:nvPr>
            <p:ph idx="6"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2"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3"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3"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3"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Meat Processing in CO</a:t>
            </a:r>
            <a:br>
              <a:rPr b="0" i="0" lang="en" sz="1800" u="none" cap="none" strike="noStrike"/>
            </a:b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b="0" i="0" lang="en" sz="1800" u="none" cap="none" strike="noStrike"/>
            </a:b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Tale of Two Ribeyes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Miles Rollison - IGNITE 2018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167040" y="722160"/>
            <a:ext cx="1010520" cy="7419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554200" y="710280"/>
            <a:ext cx="1212840" cy="4173120"/>
          </a:xfrm>
          <a:prstGeom prst="frame">
            <a:avLst>
              <a:gd fmla="val 12500" name="adj1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CAFO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3767400" y="710640"/>
            <a:ext cx="1010520" cy="4173120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4931640" y="761400"/>
            <a:ext cx="1263600" cy="204984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8336880" y="356184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6428880" y="2165760"/>
            <a:ext cx="1320480" cy="280836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Retail 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 flipH="1" rot="10800000">
            <a:off x="6259680" y="985680"/>
            <a:ext cx="1287720" cy="1104120"/>
          </a:xfrm>
          <a:prstGeom prst="bentUpArrow">
            <a:avLst>
              <a:gd fmla="val 50000" name="adj1"/>
              <a:gd fmla="val 40799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>
            <a:off x="8336880" y="2879280"/>
            <a:ext cx="639720" cy="606240"/>
          </a:xfrm>
          <a:prstGeom prst="smileyFace">
            <a:avLst>
              <a:gd fmla="val 101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8336880" y="424404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167040" y="159876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67040" y="245664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67040" y="331452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167040" y="4153320"/>
            <a:ext cx="1010520" cy="7419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1290240" y="710280"/>
            <a:ext cx="1263600" cy="4173120"/>
          </a:xfrm>
          <a:prstGeom prst="rightArrowCallout">
            <a:avLst>
              <a:gd fmla="val 103521" name="adj1"/>
              <a:gd fmla="val 68316" name="adj2"/>
              <a:gd fmla="val 23231" name="adj3"/>
              <a:gd fmla="val 14329" name="adj4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8336880" y="820800"/>
            <a:ext cx="639720" cy="606240"/>
          </a:xfrm>
          <a:prstGeom prst="smileyFace">
            <a:avLst>
              <a:gd fmla="val -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8336880" y="1514160"/>
            <a:ext cx="639720" cy="606240"/>
          </a:xfrm>
          <a:prstGeom prst="smileyFace">
            <a:avLst>
              <a:gd fmla="val -1619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8336880" y="2196720"/>
            <a:ext cx="639720" cy="606240"/>
          </a:xfrm>
          <a:prstGeom prst="smileyFace">
            <a:avLst>
              <a:gd fmla="val -61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4813560" y="2968200"/>
            <a:ext cx="1263600" cy="1104120"/>
          </a:xfrm>
          <a:prstGeom prst="bentUpArrow">
            <a:avLst>
              <a:gd fmla="val 50000" name="adj1"/>
              <a:gd fmla="val 40799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7793280" y="710280"/>
            <a:ext cx="466560" cy="4302000"/>
          </a:xfrm>
          <a:prstGeom prst="rightArrowCallout">
            <a:avLst>
              <a:gd fmla="val 149261" name="adj1"/>
              <a:gd fmla="val 111460" name="adj2"/>
              <a:gd fmla="val 24137" name="adj3"/>
              <a:gd fmla="val 23689" name="adj4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311760" y="1616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 Channel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438120" y="61992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2674800" y="619920"/>
            <a:ext cx="1010520" cy="892800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6636960" y="69588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438120" y="196380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2674800" y="1963800"/>
            <a:ext cx="1010520" cy="892800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2034720" y="319464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 flipH="1" rot="-5400000">
            <a:off x="1100160" y="2126880"/>
            <a:ext cx="1099440" cy="1915200"/>
          </a:xfrm>
          <a:prstGeom prst="uturnArrow">
            <a:avLst>
              <a:gd fmla="val 18046" name="adj1"/>
              <a:gd fmla="val 15363" name="adj2"/>
              <a:gd fmla="val 36865" name="adj3"/>
              <a:gd fmla="val 37999" name="adj4"/>
              <a:gd fmla="val 64021" name="adj5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522800" y="814320"/>
            <a:ext cx="107820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1522800" y="1963800"/>
            <a:ext cx="107820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982800" y="2856600"/>
            <a:ext cx="465840" cy="3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3727800" y="814320"/>
            <a:ext cx="46584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4355280" y="285660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4355280" y="395640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111160" y="2932560"/>
            <a:ext cx="639720" cy="606240"/>
          </a:xfrm>
          <a:prstGeom prst="smileyFace">
            <a:avLst>
              <a:gd fmla="val -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8111160" y="3615120"/>
            <a:ext cx="639720" cy="606240"/>
          </a:xfrm>
          <a:prstGeom prst="smileyFace">
            <a:avLst>
              <a:gd fmla="val -31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8111160" y="429768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8111160" y="1567800"/>
            <a:ext cx="639720" cy="606240"/>
          </a:xfrm>
          <a:prstGeom prst="smileyFace">
            <a:avLst>
              <a:gd fmla="val -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8111160" y="2250000"/>
            <a:ext cx="639720" cy="606240"/>
          </a:xfrm>
          <a:prstGeom prst="smileyFace">
            <a:avLst>
              <a:gd fmla="val -31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187560" y="4468320"/>
            <a:ext cx="1010520" cy="26532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1287720" y="4415760"/>
            <a:ext cx="107820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On Farm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Slaughter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2456640" y="429768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Small Scale and Custom Processing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4274640" y="592920"/>
            <a:ext cx="1010520" cy="947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 at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Farmers Market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5462280" y="814320"/>
            <a:ext cx="107820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167040" y="628560"/>
            <a:ext cx="1010520" cy="7419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167040" y="159876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167040" y="277092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167040" y="3943440"/>
            <a:ext cx="1010520" cy="75816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2578320" y="656280"/>
            <a:ext cx="1010520" cy="892800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3137760" y="3050280"/>
            <a:ext cx="1010520" cy="892800"/>
          </a:xfrm>
          <a:prstGeom prst="flowChartOffpageConnector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1280880" y="3050280"/>
            <a:ext cx="174384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"/>
          <p:cNvSpPr/>
          <p:nvPr/>
        </p:nvSpPr>
        <p:spPr>
          <a:xfrm rot="-1028400">
            <a:off x="1335960" y="4025520"/>
            <a:ext cx="183636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"/>
          <p:cNvSpPr/>
          <p:nvPr/>
        </p:nvSpPr>
        <p:spPr>
          <a:xfrm>
            <a:off x="1338840" y="732240"/>
            <a:ext cx="107820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 rot="-1223400">
            <a:off x="1276920" y="1382760"/>
            <a:ext cx="1201680" cy="37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"/>
          <p:cNvSpPr/>
          <p:nvPr/>
        </p:nvSpPr>
        <p:spPr>
          <a:xfrm rot="1454400">
            <a:off x="1237680" y="2150280"/>
            <a:ext cx="205200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4448160" y="709200"/>
            <a:ext cx="1339920" cy="411516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"/>
          <p:cNvSpPr/>
          <p:nvPr/>
        </p:nvSpPr>
        <p:spPr>
          <a:xfrm rot="1454400">
            <a:off x="3281400" y="1665000"/>
            <a:ext cx="101628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"/>
          <p:cNvSpPr/>
          <p:nvPr/>
        </p:nvSpPr>
        <p:spPr>
          <a:xfrm rot="-1027800">
            <a:off x="3627720" y="2581560"/>
            <a:ext cx="707400" cy="36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"/>
          <p:cNvSpPr/>
          <p:nvPr/>
        </p:nvSpPr>
        <p:spPr>
          <a:xfrm>
            <a:off x="5861520" y="709200"/>
            <a:ext cx="466560" cy="4115160"/>
          </a:xfrm>
          <a:prstGeom prst="rightArrowCallout">
            <a:avLst>
              <a:gd fmla="val 149261" name="adj1"/>
              <a:gd fmla="val 111460" name="adj2"/>
              <a:gd fmla="val 24137" name="adj3"/>
              <a:gd fmla="val 23689" name="adj4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"/>
          <p:cNvSpPr/>
          <p:nvPr/>
        </p:nvSpPr>
        <p:spPr>
          <a:xfrm>
            <a:off x="6401520" y="1196280"/>
            <a:ext cx="1320480" cy="280836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Retail 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8336880" y="356184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"/>
          <p:cNvSpPr/>
          <p:nvPr/>
        </p:nvSpPr>
        <p:spPr>
          <a:xfrm>
            <a:off x="8336880" y="2879280"/>
            <a:ext cx="639720" cy="606240"/>
          </a:xfrm>
          <a:prstGeom prst="smileyFace">
            <a:avLst>
              <a:gd fmla="val 101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8336880" y="424404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"/>
          <p:cNvSpPr/>
          <p:nvPr/>
        </p:nvSpPr>
        <p:spPr>
          <a:xfrm>
            <a:off x="8335440" y="148212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"/>
          <p:cNvSpPr/>
          <p:nvPr/>
        </p:nvSpPr>
        <p:spPr>
          <a:xfrm>
            <a:off x="8335440" y="799560"/>
            <a:ext cx="639720" cy="606240"/>
          </a:xfrm>
          <a:prstGeom prst="smileyFace">
            <a:avLst>
              <a:gd fmla="val 101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8335440" y="2164320"/>
            <a:ext cx="639720" cy="60624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7795440" y="1196280"/>
            <a:ext cx="466560" cy="2808360"/>
          </a:xfrm>
          <a:prstGeom prst="rightArrowCallout">
            <a:avLst>
              <a:gd fmla="val 149261" name="adj1"/>
              <a:gd fmla="val 253813" name="adj2"/>
              <a:gd fmla="val 24137" name="adj3"/>
              <a:gd fmla="val 23689" name="adj4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 txBox="1"/>
          <p:nvPr/>
        </p:nvSpPr>
        <p:spPr>
          <a:xfrm>
            <a:off x="311760" y="77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Possibilities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Extension outcomes I hope to achieve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Diversify available market channels to reduce barriers to growth and provide options for better risk management strategies.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Identify regionally appropriate strategies for community economic development based on local comparative advantages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Determine an optimal level of cooperation, collective branding, etc. for small and mid-sized producers and processors.  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44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Be able to buy the steak I want when I want without buying the rest of the cow and freezing it.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“BOTH / AND” Strategy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170000"/>
            <a:ext cx="3832560" cy="287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0080" y="1170000"/>
            <a:ext cx="4211280" cy="28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/>
          <p:nvPr/>
        </p:nvSpPr>
        <p:spPr>
          <a:xfrm>
            <a:off x="4063320" y="2041200"/>
            <a:ext cx="633600" cy="82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60" y="236520"/>
            <a:ext cx="8520120" cy="467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Difficulties with supply chain management for local differentiated meat products are what inspired me to apply to CSU DARE program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My own preferences for differentiated meat products are rarely satisfied by available options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 am interested in economic development strategies to regenerate and sustain rural communities, especially in the Mountain West region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Projects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Extension Risk Management Education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Assess financial and marketing risks associated with newer production techniques and marketing possibilities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Increase capacity within livestock food systems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Strengthen connections and communication among supply chain actors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CAS Pivot Project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Analyze the social and economic components of system for irrigated rotational grazing under development by Animal Sciences and Crop &amp; Soil Sciences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Can these types of forage systems provide profitable alternative to traditional production and marketing enterprises for high-plains ranches?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145800" y="2972520"/>
            <a:ext cx="399960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680" y="1206720"/>
            <a:ext cx="3999600" cy="272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800" y="1206720"/>
            <a:ext cx="3999600" cy="272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Which Ribeye would you rather eat?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45800" y="2972520"/>
            <a:ext cx="399960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Price : $9.49/lb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Cryovac for ?? Days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Resale Pack for ?? Days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Raised in USA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Harvested in USA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4979880" y="2972520"/>
            <a:ext cx="399960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Price: $15.99/lb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21 Day Dry Aged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Raised on Pasture in Wellington, 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Harvested in Weld County, 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Cut to order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880" y="174240"/>
            <a:ext cx="3999600" cy="272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800" y="174240"/>
            <a:ext cx="3999600" cy="272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880" y="174240"/>
            <a:ext cx="3999600" cy="272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800" y="174240"/>
            <a:ext cx="3999600" cy="272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800" y="2904480"/>
            <a:ext cx="3999600" cy="21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9440" y="2904480"/>
            <a:ext cx="4200120" cy="223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can you buy this steak in Northern Colorado?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40" y="1017720"/>
            <a:ext cx="5400360" cy="368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 Term Research Goals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Examine structural factors that affect small meat processors in CO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Identify sources of high transaction costs to processors and producers that act as a barrier for growth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Gain better insight into consumer preferences for meat product attributes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Preliminary Research Questions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Is there a missing market for differentiated meat products in CO and if so what are the barriers preventing better market formation?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Will a two-sided market increase output for producers, throughput for processors, and choice for consumers, and if so what is the optimal form for such a market? 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Will developing a robust local food system enable local producers to capture more economic surplus in non-local markets?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