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3" r:id="rId10"/>
    <p:sldId id="274" r:id="rId11"/>
    <p:sldId id="275" r:id="rId12"/>
    <p:sldId id="261" r:id="rId13"/>
    <p:sldId id="276" r:id="rId14"/>
    <p:sldId id="277" r:id="rId15"/>
    <p:sldId id="264" r:id="rId16"/>
    <p:sldId id="278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s Gapcynski" initials="MG" lastIdx="1" clrIdx="0">
    <p:extLst>
      <p:ext uri="{19B8F6BF-5375-455C-9EA6-DF929625EA0E}">
        <p15:presenceInfo xmlns:p15="http://schemas.microsoft.com/office/powerpoint/2012/main" userId="2e63d2e8d1f7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  <a:srgbClr val="EAF6FC"/>
    <a:srgbClr val="CAE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013-89FF-4B0F-9FA3-A4B3C48275A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D0525-2B7B-4EF7-8C8A-5D2334A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Two motivations for choosing Image Processing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Fascinated by image manipulation and signal processing techniques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Algorithms can be written in SIMD fashion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can be used in object and pattern recognition applications, as well as photo editing software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want to explore machine learning (another deep topic)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Image kernel also known as convolution matrix, mask, or filter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produces images with highlighted edges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compare how long it takes to produce the imagery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analyze different kernel outputs to determine how they might be used in different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3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Multiply pixel and neighbors with corresponding positions in kernel</a:t>
            </a:r>
          </a:p>
          <a:p>
            <a:pPr marL="171450" indent="-171450">
              <a:buFontTx/>
              <a:buChar char="-"/>
            </a:pPr>
            <a:r>
              <a:rPr lang="en-US" dirty="0"/>
              <a:t>Kernel applied to each pixel in an iterative fashion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Slides over each row and column one by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deal with neighbors outside of edge boundaries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Ignore outermost rows/columns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Perform techniques such as zero padding, replicating, or wrapping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Prewitt operator “is more sensitive to vertical and horizontal edges than diagonal edges”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Roberts operator “has a smaller effective area than other masks, making it more susceptible to noise. The other masks are better able to average out fluctuations”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Sobel operator “is more sensitive to diagonal edges than vertical and horizontal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Utility methods focused on reading/writing image files, and mapping image data into channel-separated RGB values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 red channel values, then all green, then all blue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found this easier to index into array for each pixel and neighbors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Converted color image data to grayscale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need to retain the color information (edges still present in grayscale)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Average the RGB channel values to convert to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64A-154D-440C-A845-87FFC908103B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775-09DD-4FA8-A68E-345B752633F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D0D4-AB9E-464E-A51A-57EFD48BEEFA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F878-D39D-4106-BBB1-649265C394A3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BF4-24D7-462D-BE0C-07F07D1F6D7D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94-9FDE-4BB9-BCDE-785CF4358B9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A534-E248-4EB3-A6EB-42D38A8E664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781-2850-442E-AFB5-6EBDD729EDD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8DD-5594-4CD9-80A8-BF4BE18398C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10C-BA21-4E11-8F57-A5E5D0401ED7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131-E2A1-4FE2-AA95-8AF0CA31C58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34A-0489-4D9E-BB88-E41563D803A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07E-25AF-48F6-821C-14DEC450FBCE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1EC-3124-4C6D-808F-E5D98B911D3F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6F9F-685A-4050-BE81-746C911C966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004-87B7-400B-A36C-32E21294663F}" type="datetime1">
              <a:rPr lang="en-US" smtClean="0"/>
              <a:t>12/9/2018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D9E-D04B-411C-8F3D-4F4924A501D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AB5-EE04-4DA7-AA84-A4BCD564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585C-4254-4BD2-8EF4-402036A2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EN605.617.FA – Introduction to GPU Programming</a:t>
            </a:r>
          </a:p>
          <a:p>
            <a:r>
              <a:rPr lang="en-US" dirty="0"/>
              <a:t>Miles Gapcynski</a:t>
            </a:r>
          </a:p>
          <a:p>
            <a:r>
              <a:rPr lang="en-US" dirty="0"/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18170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HSV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other color models during research</a:t>
            </a:r>
          </a:p>
          <a:p>
            <a:pPr lvl="1"/>
            <a:r>
              <a:rPr lang="en-US" dirty="0"/>
              <a:t>Color models provide different view of image data</a:t>
            </a:r>
          </a:p>
          <a:p>
            <a:r>
              <a:rPr lang="en-US" dirty="0"/>
              <a:t>Chose to implement Hue, Saturation, and Value (HSV) color model</a:t>
            </a:r>
          </a:p>
          <a:p>
            <a:pPr lvl="1"/>
            <a:r>
              <a:rPr lang="en-US" dirty="0"/>
              <a:t>Hue indicates how similar a color is to red, green, or blue</a:t>
            </a:r>
          </a:p>
          <a:p>
            <a:pPr lvl="1"/>
            <a:r>
              <a:rPr lang="en-US" dirty="0"/>
              <a:t>Saturation refers to intensity/purity of a color</a:t>
            </a:r>
          </a:p>
          <a:p>
            <a:pPr lvl="1"/>
            <a:r>
              <a:rPr lang="en-US" dirty="0"/>
              <a:t>Value represents the maximum value of the RGB components</a:t>
            </a:r>
          </a:p>
          <a:p>
            <a:r>
              <a:rPr lang="en-US" dirty="0"/>
              <a:t>Could now compare three image kernels across multiple color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</a:t>
            </a:r>
            <a:r>
              <a:rPr lang="en-US" dirty="0"/>
              <a:t>-</a:t>
            </a:r>
            <a:r>
              <a:rPr lang="en-US" sz="3200" dirty="0"/>
              <a:t> HSV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A7A3-EF4E-4773-B61F-D248811A7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7041-C003-4529-8DBF-F5809697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51" y="1286482"/>
            <a:ext cx="3121817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20A5F-49A0-414D-914F-E20F0E2EE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6EF9C-5538-4675-99DE-0431DDAFE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A2AEAD-50E1-4174-A776-59A63D9495C7}"/>
              </a:ext>
            </a:extLst>
          </p:cNvPr>
          <p:cNvSpPr txBox="1"/>
          <p:nvPr/>
        </p:nvSpPr>
        <p:spPr>
          <a:xfrm>
            <a:off x="1353000" y="6041362"/>
            <a:ext cx="489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 – Test Image (TL), Hue (TR), Saturation (BL), and Value (BR)</a:t>
            </a:r>
          </a:p>
        </p:txBody>
      </p:sp>
    </p:spTree>
    <p:extLst>
      <p:ext uri="{BB962C8B-B14F-4D97-AF65-F5344CB8AC3E}">
        <p14:creationId xmlns:p14="http://schemas.microsoft.com/office/powerpoint/2010/main" val="100961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(Prewitt)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F2DD7-4404-4433-A605-ED1A6091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38EF2-91B3-4D6B-8A27-2FB9544AB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8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18CA9-46E8-41B6-973F-EFE0A8386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0EFCDE-6EE0-4E7A-97BE-8B0D045C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6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Value output highlight less distinct edges</a:t>
            </a:r>
          </a:p>
          <a:p>
            <a:pPr lvl="1"/>
            <a:r>
              <a:rPr lang="en-US" dirty="0"/>
              <a:t>Ex. Feathers</a:t>
            </a:r>
          </a:p>
          <a:p>
            <a:r>
              <a:rPr lang="en-US" dirty="0"/>
              <a:t>Hue output seems to focus on just the birds</a:t>
            </a:r>
          </a:p>
          <a:p>
            <a:pPr lvl="1"/>
            <a:r>
              <a:rPr lang="en-US" dirty="0"/>
              <a:t>Could be useful for object recognition algorithms</a:t>
            </a:r>
          </a:p>
          <a:p>
            <a:r>
              <a:rPr lang="en-US" dirty="0"/>
              <a:t>Saturation output has concentrated intensity around the eyes and beaks</a:t>
            </a:r>
          </a:p>
          <a:p>
            <a:pPr lvl="1"/>
            <a:r>
              <a:rPr lang="en-US" dirty="0"/>
              <a:t>Could be useful for facial recognition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860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(Roberts)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output</a:t>
            </a:r>
          </a:p>
          <a:p>
            <a:pPr lvl="1"/>
            <a:r>
              <a:rPr lang="en-US" dirty="0"/>
              <a:t>Seems to do a better job at highlighting just the birds in the image</a:t>
            </a:r>
          </a:p>
          <a:p>
            <a:pPr lvl="1"/>
            <a:r>
              <a:rPr lang="en-US" dirty="0"/>
              <a:t>Appears to be less noisy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242ACE-D575-47A7-937C-76FE1006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0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F3376-4523-44C6-BD9D-0A6CA9CE70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5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A8E2B-E4A5-48EE-923F-0B7060B234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871C0B-E465-44FF-85C3-5C4B05843B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3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(Sobel)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and Roberts output</a:t>
            </a:r>
          </a:p>
          <a:p>
            <a:pPr lvl="1"/>
            <a:r>
              <a:rPr lang="en-US" dirty="0"/>
              <a:t>Output quite similar to Prewitt output</a:t>
            </a:r>
          </a:p>
          <a:p>
            <a:pPr lvl="1"/>
            <a:r>
              <a:rPr lang="en-US" dirty="0"/>
              <a:t>A bit noisier than other two gradient operators</a:t>
            </a:r>
          </a:p>
          <a:p>
            <a:pPr lvl="1"/>
            <a:r>
              <a:rPr lang="en-US" dirty="0"/>
              <a:t>Seems to do a better job at finding the diagonal edges in the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DE669-58AE-45AB-B2C6-BE5B73E0B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6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93DA0-1A14-4206-9B22-D37C86F60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2C7898-4B2B-4568-89A0-279A2F549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2" y="367126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E3285-19FA-4EAD-B70B-D35737C62A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35" y="3667595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46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10714-6C08-47FE-8D11-93E223D8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17710"/>
              </p:ext>
            </p:extLst>
          </p:nvPr>
        </p:nvGraphicFramePr>
        <p:xfrm>
          <a:off x="1720321" y="1930400"/>
          <a:ext cx="6510694" cy="2289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28">
                  <a:extLst>
                    <a:ext uri="{9D8B030D-6E8A-4147-A177-3AD203B41FA5}">
                      <a16:colId xmlns:a16="http://schemas.microsoft.com/office/drawing/2014/main" val="4245961514"/>
                    </a:ext>
                  </a:extLst>
                </a:gridCol>
                <a:gridCol w="1953349">
                  <a:extLst>
                    <a:ext uri="{9D8B030D-6E8A-4147-A177-3AD203B41FA5}">
                      <a16:colId xmlns:a16="http://schemas.microsoft.com/office/drawing/2014/main" val="137228196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234517031"/>
                    </a:ext>
                  </a:extLst>
                </a:gridCol>
                <a:gridCol w="1081616">
                  <a:extLst>
                    <a:ext uri="{9D8B030D-6E8A-4147-A177-3AD203B41FA5}">
                      <a16:colId xmlns:a16="http://schemas.microsoft.com/office/drawing/2014/main" val="3340866313"/>
                    </a:ext>
                  </a:extLst>
                </a:gridCol>
                <a:gridCol w="1220628">
                  <a:extLst>
                    <a:ext uri="{9D8B030D-6E8A-4147-A177-3AD203B41FA5}">
                      <a16:colId xmlns:a16="http://schemas.microsoft.com/office/drawing/2014/main" val="2955757052"/>
                    </a:ext>
                  </a:extLst>
                </a:gridCol>
              </a:tblGrid>
              <a:tr h="2265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 Dimensions (total pixels)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041"/>
                  </a:ext>
                </a:extLst>
              </a:tr>
              <a:tr h="47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Global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Shared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86586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mountains.jpg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 x 348 (174,000)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6592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lena.png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512 x 512 (262,144)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13001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birds.jpg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 x 533 (373,100)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1397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church.jpg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1024 x 768 (786,432)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28.9552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1.0745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1455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pisa.jpg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1600 x 900 (1,440,000)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52.4860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1.2809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724573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valley.jpg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2560 x 1440 (3,686,400)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135.4677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3.0519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35178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town.jpg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3840 x 2160 (8,294,400)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306.9337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7.9471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64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EEB11C-BFBA-4E6F-8B15-F1D0C31D1712}"/>
              </a:ext>
            </a:extLst>
          </p:cNvPr>
          <p:cNvSpPr txBox="1"/>
          <p:nvPr/>
        </p:nvSpPr>
        <p:spPr>
          <a:xfrm>
            <a:off x="4040636" y="4219579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7 – Timing Results</a:t>
            </a:r>
          </a:p>
        </p:txBody>
      </p:sp>
    </p:spTree>
    <p:extLst>
      <p:ext uri="{BB962C8B-B14F-4D97-AF65-F5344CB8AC3E}">
        <p14:creationId xmlns:p14="http://schemas.microsoft.com/office/powerpoint/2010/main" val="114206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9EB0F-C80A-4642-9F28-ADB0DD58BAA4}"/>
              </a:ext>
            </a:extLst>
          </p:cNvPr>
          <p:cNvSpPr txBox="1"/>
          <p:nvPr/>
        </p:nvSpPr>
        <p:spPr>
          <a:xfrm>
            <a:off x="3489860" y="6360531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8 – Timing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3B984-1695-4BF5-A264-26358330C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495116" cy="50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GPU considerably better than CPU processing image data in SIMD fashion</a:t>
            </a:r>
          </a:p>
          <a:p>
            <a:pPr lvl="1"/>
            <a:r>
              <a:rPr lang="en-US" dirty="0"/>
              <a:t>Discrepancy grows substantially as image data size increases</a:t>
            </a:r>
          </a:p>
          <a:p>
            <a:pPr lvl="1"/>
            <a:r>
              <a:rPr lang="en-US" dirty="0"/>
              <a:t>CPU would have better results with multithreading support</a:t>
            </a:r>
          </a:p>
          <a:p>
            <a:r>
              <a:rPr lang="en-US" dirty="0"/>
              <a:t>Shared memory kernel outperformed global memory kernel</a:t>
            </a:r>
          </a:p>
          <a:p>
            <a:r>
              <a:rPr lang="en-US" dirty="0"/>
              <a:t>Pros and cons of each gradient operator made evident by RGB/grayscale and HSV color model output</a:t>
            </a:r>
          </a:p>
          <a:p>
            <a:r>
              <a:rPr lang="en-US" dirty="0"/>
              <a:t>Possible project extensions and improvements</a:t>
            </a:r>
          </a:p>
          <a:p>
            <a:pPr lvl="1"/>
            <a:r>
              <a:rPr lang="en-US" dirty="0"/>
              <a:t>Implement additional edge detection algorithms, gradient operators, and color models</a:t>
            </a:r>
          </a:p>
          <a:p>
            <a:pPr lvl="1"/>
            <a:r>
              <a:rPr lang="en-US" dirty="0"/>
              <a:t>Utilize pixel thresholds to reduce noise in output</a:t>
            </a:r>
          </a:p>
          <a:p>
            <a:pPr lvl="1"/>
            <a:r>
              <a:rPr lang="en-US" dirty="0"/>
              <a:t>Analyze filtered image data further using object/pattern recognition algorithms</a:t>
            </a:r>
          </a:p>
          <a:p>
            <a:pPr lvl="1"/>
            <a:r>
              <a:rPr lang="en-US" dirty="0"/>
              <a:t>Utilize texture memory, NPP library, and/or different block sizes for potential GPU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C1C-6EDB-44AC-B03B-4B846D3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Crane, Randy. A Simplified Approach to Image Processing: Classical and Modern Techniques in C. Prentice Hall PTR, 1997.</a:t>
            </a:r>
          </a:p>
          <a:p>
            <a:r>
              <a:rPr lang="en-US" dirty="0" err="1"/>
              <a:t>Kazemi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. “Image Filtering.” Machine Learning Guru, 6 Feb. 2017, 15:52:07, machinelearninguru.com/</a:t>
            </a:r>
            <a:r>
              <a:rPr lang="en-US" dirty="0" err="1"/>
              <a:t>computer_vision</a:t>
            </a:r>
            <a:r>
              <a:rPr lang="en-US" dirty="0"/>
              <a:t>/basics/convolution/image_convolution_1.html.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25C2-1C7B-414D-A975-282F88C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explore Image Processing</a:t>
            </a:r>
          </a:p>
          <a:p>
            <a:pPr lvl="1"/>
            <a:r>
              <a:rPr lang="en-US" dirty="0"/>
              <a:t>Deep and interesting field</a:t>
            </a:r>
          </a:p>
          <a:p>
            <a:pPr lvl="1"/>
            <a:r>
              <a:rPr lang="en-US" dirty="0"/>
              <a:t>Images can be broken down into blocks of data</a:t>
            </a:r>
          </a:p>
          <a:p>
            <a:r>
              <a:rPr lang="en-US" dirty="0"/>
              <a:t>Chose Edge Detection to focus scope of project</a:t>
            </a:r>
          </a:p>
          <a:p>
            <a:r>
              <a:rPr lang="en-US" dirty="0"/>
              <a:t>Edge Detection is a deep topic as well</a:t>
            </a:r>
          </a:p>
          <a:p>
            <a:pPr lvl="1"/>
            <a:r>
              <a:rPr lang="en-US" dirty="0"/>
              <a:t>Needed specific algorithm</a:t>
            </a:r>
          </a:p>
          <a:p>
            <a:pPr lvl="1"/>
            <a:r>
              <a:rPr lang="en-US" dirty="0"/>
              <a:t>Chose convolution of image data with image kernels</a:t>
            </a:r>
          </a:p>
          <a:p>
            <a:r>
              <a:rPr lang="en-US" dirty="0"/>
              <a:t>What can I measure and analyze?</a:t>
            </a:r>
          </a:p>
          <a:p>
            <a:pPr lvl="1"/>
            <a:r>
              <a:rPr lang="en-US" dirty="0"/>
              <a:t>Compare CPU and GPU runtimes</a:t>
            </a:r>
          </a:p>
          <a:p>
            <a:pPr lvl="1"/>
            <a:r>
              <a:rPr lang="en-US" dirty="0"/>
              <a:t>Analyze image data produced by different image kernels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C08955-FFC9-4F65-B7AE-10298E8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 common approach for filtering image data</a:t>
            </a:r>
          </a:p>
          <a:p>
            <a:pPr lvl="1"/>
            <a:r>
              <a:rPr lang="en-US" dirty="0"/>
              <a:t>Multiply pixel and neighbors with image kernel</a:t>
            </a:r>
          </a:p>
          <a:p>
            <a:pPr lvl="1"/>
            <a:r>
              <a:rPr lang="en-US" dirty="0"/>
              <a:t>Perform summation of multiplication results</a:t>
            </a:r>
          </a:p>
          <a:p>
            <a:pPr lvl="1"/>
            <a:r>
              <a:rPr lang="en-US" dirty="0"/>
              <a:t>Perform these steps on every pixel</a:t>
            </a:r>
          </a:p>
          <a:p>
            <a:r>
              <a:rPr lang="en-US" dirty="0"/>
              <a:t>Kernels represent weights that filter image data</a:t>
            </a:r>
          </a:p>
          <a:p>
            <a:r>
              <a:rPr lang="en-US" dirty="0"/>
              <a:t>Gradient operators (kernels) exist that specialize in finding edges</a:t>
            </a:r>
          </a:p>
          <a:p>
            <a:pPr lvl="1"/>
            <a:r>
              <a:rPr lang="en-US" dirty="0"/>
              <a:t>Two different matrices for finding horizontal or vertical edge</a:t>
            </a:r>
          </a:p>
          <a:p>
            <a:pPr lvl="1"/>
            <a:r>
              <a:rPr lang="en-US" dirty="0"/>
              <a:t>Calculate magnitude of convolution results for edge intensity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55E-BFAA-47C3-8F5B-2BD0552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p:pic>
        <p:nvPicPr>
          <p:cNvPr id="4" name="Picture 3" descr="http://machinelearninguru.com/_images/topics/computer_vision/basics/convolution/1.JPG">
            <a:extLst>
              <a:ext uri="{FF2B5EF4-FFF2-40B4-BE49-F238E27FC236}">
                <a16:creationId xmlns:a16="http://schemas.microsoft.com/office/drawing/2014/main" id="{E8DACBB0-B03D-40FE-BD87-76F0892180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0" y="1930400"/>
            <a:ext cx="6558516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7279A-2E02-402E-BBC8-8898B02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C35B-1953-42B4-9B17-57186EF1F25A}"/>
              </a:ext>
            </a:extLst>
          </p:cNvPr>
          <p:cNvSpPr txBox="1"/>
          <p:nvPr/>
        </p:nvSpPr>
        <p:spPr>
          <a:xfrm>
            <a:off x="3468684" y="6248400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 – Convolution (</a:t>
            </a:r>
            <a:r>
              <a:rPr lang="en-US" sz="1200" dirty="0" err="1"/>
              <a:t>Kazemi</a:t>
            </a:r>
            <a:r>
              <a:rPr lang="en-US" sz="1200" dirty="0"/>
              <a:t>, Figure 3)</a:t>
            </a:r>
          </a:p>
        </p:txBody>
      </p:sp>
    </p:spTree>
    <p:extLst>
      <p:ext uri="{BB962C8B-B14F-4D97-AF65-F5344CB8AC3E}">
        <p14:creationId xmlns:p14="http://schemas.microsoft.com/office/powerpoint/2010/main" val="323285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Chose three image kernels to compare: Prewitt, Roberts, and Sobel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47F6F-4B78-4569-B9F0-113F37A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file formats varies</a:t>
            </a:r>
          </a:p>
          <a:p>
            <a:pPr lvl="1"/>
            <a:r>
              <a:rPr lang="en-US" dirty="0"/>
              <a:t>1 to N channels of values per pixel represented by different bit depths</a:t>
            </a:r>
          </a:p>
          <a:p>
            <a:pPr lvl="1"/>
            <a:r>
              <a:rPr lang="en-US" dirty="0"/>
              <a:t>Channel values can be interleaved or sequential</a:t>
            </a:r>
          </a:p>
          <a:p>
            <a:r>
              <a:rPr lang="en-US" dirty="0"/>
              <a:t>Decided to use </a:t>
            </a:r>
            <a:r>
              <a:rPr lang="en-US" dirty="0" err="1"/>
              <a:t>FreeImage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Open-source library specializing in read/writing image files</a:t>
            </a:r>
          </a:p>
          <a:p>
            <a:pPr lvl="1"/>
            <a:r>
              <a:rPr lang="en-US" dirty="0"/>
              <a:t>Wrote utility methods to interface with library</a:t>
            </a:r>
          </a:p>
          <a:p>
            <a:r>
              <a:rPr lang="en-US" dirty="0"/>
              <a:t>Focused on how to convolve grayscale vs color images</a:t>
            </a:r>
          </a:p>
          <a:p>
            <a:pPr lvl="1"/>
            <a:r>
              <a:rPr lang="en-US" dirty="0"/>
              <a:t>Iterate over grayscale data and convolve with image kernels</a:t>
            </a:r>
          </a:p>
          <a:p>
            <a:pPr lvl="1"/>
            <a:r>
              <a:rPr lang="en-US" dirty="0"/>
              <a:t>Converted color images to grayscale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DA1C2-5D95-41DE-A654-E4CE854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132-4F40-42CB-B293-52AC29C10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5" y="1930400"/>
            <a:ext cx="480225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95912-91AC-4D51-BEAA-85915DE9E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8167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F1A86-6EEB-4E5C-A87A-3AE4E51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46824-E059-4BCE-A259-4E9FCE980799}"/>
              </a:ext>
            </a:extLst>
          </p:cNvPr>
          <p:cNvSpPr txBox="1"/>
          <p:nvPr/>
        </p:nvSpPr>
        <p:spPr>
          <a:xfrm>
            <a:off x="3661590" y="5588000"/>
            <a:ext cx="26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 – Test Image and Grayscale</a:t>
            </a:r>
          </a:p>
        </p:txBody>
      </p:sp>
    </p:spTree>
    <p:extLst>
      <p:ext uri="{BB962C8B-B14F-4D97-AF65-F5344CB8AC3E}">
        <p14:creationId xmlns:p14="http://schemas.microsoft.com/office/powerpoint/2010/main" val="12205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iterates over rows and columns of image data</a:t>
            </a:r>
          </a:p>
          <a:p>
            <a:pPr lvl="1"/>
            <a:r>
              <a:rPr lang="en-US" dirty="0"/>
              <a:t>Skipped outermost rows/columns to avoid boundary issues</a:t>
            </a:r>
          </a:p>
          <a:p>
            <a:pPr lvl="1"/>
            <a:r>
              <a:rPr lang="en-US" dirty="0"/>
              <a:t>Apply gradient operator to each pixel and surround neighbors</a:t>
            </a:r>
          </a:p>
          <a:p>
            <a:pPr lvl="1"/>
            <a:r>
              <a:rPr lang="en-US" dirty="0"/>
              <a:t>Calculate magnitude of row and column convolution results</a:t>
            </a:r>
          </a:p>
          <a:p>
            <a:r>
              <a:rPr lang="en-US" dirty="0"/>
              <a:t>Repeat for all three gradient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image and filter data to GPU</a:t>
            </a:r>
          </a:p>
          <a:p>
            <a:r>
              <a:rPr lang="en-US" dirty="0"/>
              <a:t>Decompose image data into grid of blocks</a:t>
            </a:r>
          </a:p>
          <a:p>
            <a:pPr lvl="1"/>
            <a:r>
              <a:rPr lang="en-US" dirty="0"/>
              <a:t>Created 2D grid made up of 16x16 blocks</a:t>
            </a:r>
          </a:p>
          <a:p>
            <a:r>
              <a:rPr lang="en-US" dirty="0"/>
              <a:t>Execute kernel</a:t>
            </a:r>
          </a:p>
          <a:p>
            <a:pPr lvl="1"/>
            <a:r>
              <a:rPr lang="en-US" dirty="0"/>
              <a:t>Utilized same filter method as CPU</a:t>
            </a:r>
          </a:p>
          <a:p>
            <a:pPr lvl="1"/>
            <a:r>
              <a:rPr lang="en-US" dirty="0"/>
              <a:t>Created global and shared memory kernels for additional comparison</a:t>
            </a:r>
          </a:p>
          <a:p>
            <a:r>
              <a:rPr lang="en-US" dirty="0"/>
              <a:t>Copy image data back to host</a:t>
            </a:r>
          </a:p>
          <a:p>
            <a:r>
              <a:rPr lang="en-US" dirty="0"/>
              <a:t>Repeat for all three gradient operators, and global/shared memory kernels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1377</Words>
  <Application>Microsoft Office PowerPoint</Application>
  <PresentationFormat>Widescreen</PresentationFormat>
  <Paragraphs>203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Edge Detection</vt:lpstr>
      <vt:lpstr>Project Overview</vt:lpstr>
      <vt:lpstr>Implementation - Convolution and Kernels</vt:lpstr>
      <vt:lpstr>Implementation - Convolution and Kernels (cont.)</vt:lpstr>
      <vt:lpstr>Implementation - Convolution and Kernels (cont.)</vt:lpstr>
      <vt:lpstr>Implementation - General Approach</vt:lpstr>
      <vt:lpstr>Implementation - General Approach (cont.)</vt:lpstr>
      <vt:lpstr>Implementation - CPU Approach</vt:lpstr>
      <vt:lpstr>Implementation - GPU Approach</vt:lpstr>
      <vt:lpstr>Implementation - HSV</vt:lpstr>
      <vt:lpstr>Implementation - HSV (cont.)</vt:lpstr>
      <vt:lpstr>Analysis - Grayscale vs HSV (Prewitt)</vt:lpstr>
      <vt:lpstr>Analysis - Grayscale vs HSV (Roberts)</vt:lpstr>
      <vt:lpstr>Analysis - Grayscale vs HSV (Sobel)</vt:lpstr>
      <vt:lpstr>Analysis - Timing Results</vt:lpstr>
      <vt:lpstr>Analysis - Timing Results (cont.)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Gapcynski</dc:creator>
  <cp:lastModifiedBy>Miles Gapcynski</cp:lastModifiedBy>
  <cp:revision>262</cp:revision>
  <dcterms:created xsi:type="dcterms:W3CDTF">2018-12-09T20:43:24Z</dcterms:created>
  <dcterms:modified xsi:type="dcterms:W3CDTF">2018-12-10T02:44:42Z</dcterms:modified>
</cp:coreProperties>
</file>