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284" r:id="rId4"/>
    <p:sldId id="271" r:id="rId5"/>
    <p:sldId id="279" r:id="rId6"/>
    <p:sldId id="281" r:id="rId7"/>
    <p:sldId id="285" r:id="rId8"/>
    <p:sldId id="280" r:id="rId9"/>
    <p:sldId id="287" r:id="rId10"/>
    <p:sldId id="286" r:id="rId11"/>
    <p:sldId id="288" r:id="rId1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使用" id="{E75E278A-FF0E-49A4-B170-79828D63BBAD}">
          <p14:sldIdLst>
            <p14:sldId id="256"/>
            <p14:sldId id="283"/>
            <p14:sldId id="284"/>
          </p14:sldIdLst>
        </p14:section>
        <p14:section name="設計、轉化、註解、共同作業、操作說明搜尋" id="{B9B51309-D148-4332-87C2-07BE32FBCA3B}">
          <p14:sldIdLst>
            <p14:sldId id="271"/>
            <p14:sldId id="279"/>
            <p14:sldId id="281"/>
            <p14:sldId id="285"/>
            <p14:sldId id="280"/>
            <p14:sldId id="287"/>
            <p14:sldId id="286"/>
          </p14:sldIdLst>
        </p14:section>
        <p14:section name="深入了解" id="{2CC34DB2-6590-42C0-AD4B-A04C6060184E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14" autoAdjust="0"/>
  </p:normalViewPr>
  <p:slideViewPr>
    <p:cSldViewPr snapToGrid="0">
      <p:cViewPr varScale="1">
        <p:scale>
          <a:sx n="63" d="100"/>
          <a:sy n="63" d="100"/>
        </p:scale>
        <p:origin x="96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888CBF-77FF-41D3-81C6-05FD54C54779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2020年6月4日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719BCF5-5928-4F04-BB88-8CC1704F9FB4}" type="datetime2">
              <a:rPr lang="zh-TW" altLang="en-US" smtClean="0"/>
              <a:pPr/>
              <a:t>2020年6月4日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89FE839-260C-4858-8204-1BDC2597861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985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在投影片放映模式中，選取箭號即可瀏覽連結。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4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在投影片放映模式中，選取箭號即可瀏覽連結。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272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1955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7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50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5415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29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FE839-260C-4858-8204-1BDC25978615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580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  <a:endParaRPr lang="zh-TW" altLang="en-US" noProof="0" dirty="0"/>
          </a:p>
        </p:txBody>
      </p:sp>
      <p:sp>
        <p:nvSpPr>
          <p:cNvPr id="6" name="日期預留位置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B772D62-8D91-4DDB-8C98-EA01C59AD170}" type="datetime2">
              <a:rPr lang="zh-TW" altLang="en-US" smtClean="0"/>
              <a:pPr/>
              <a:t>2020年6月4日</a:t>
            </a:fld>
            <a:endParaRPr lang="zh-TW" altLang="en-US" dirty="0"/>
          </a:p>
        </p:txBody>
      </p:sp>
      <p:sp>
        <p:nvSpPr>
          <p:cNvPr id="7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8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內容預留位置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編輯母片文字樣式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TW" altLang="en-US" noProof="0" dirty="0"/>
              <a:t>第二層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TW" altLang="en-US" noProof="0" dirty="0"/>
              <a:t>第三層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TW" altLang="en-US" noProof="0" dirty="0"/>
              <a:t>第四層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TW" altLang="en-US" noProof="0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FAC5D40-2583-48C6-98C8-DEB96099EFA2}" type="datetime2">
              <a:rPr lang="zh-TW" altLang="en-US" smtClean="0"/>
              <a:pPr/>
              <a:t>2020年6月4日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PowerPoint-2016-%e8%a8%93%e7%b7%b4-b89770f1-deb1-4a19-94ef-342aa15a4689?ui=zh-TW&amp;rs=zh-TW&amp;ad=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zh-tw/article/PowerPoint-2016-%e8%a8%93%e7%b7%b4-b89770f1-deb1-4a19-94ef-342aa15a4689?ui=zh-TW&amp;rs=zh-TW&amp;ad=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942625"/>
            <a:ext cx="10515600" cy="830997"/>
          </a:xfrm>
        </p:spPr>
        <p:txBody>
          <a:bodyPr rtlCol="0" anchor="ctr" anchorCtr="0">
            <a:spAutoFit/>
          </a:bodyPr>
          <a:lstStyle/>
          <a:p>
            <a:pPr rtl="0"/>
            <a:r>
              <a:rPr lang="en-US" altLang="zh-TW" sz="4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zh-TW" altLang="en-US" sz="4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期末作業主題</a:t>
            </a:r>
            <a:r>
              <a:rPr lang="en-US" altLang="zh-TW" sz="48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]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689822"/>
          </a:xfrm>
        </p:spPr>
        <p:txBody>
          <a:bodyPr rtlCol="0">
            <a:spAutoFit/>
          </a:bodyPr>
          <a:lstStyle/>
          <a:p>
            <a:pPr marL="0" indent="0" rtl="0">
              <a:buNone/>
            </a:pPr>
            <a:r>
              <a:rPr lang="en-US" altLang="zh-TW" sz="2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zh-TW" altLang="en-US" sz="2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學號</a:t>
            </a:r>
            <a:r>
              <a:rPr lang="en-US" altLang="zh-TW" sz="24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]:407411437</a:t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400" dirty="0">
                <a:solidFill>
                  <a:schemeClr val="bg1"/>
                </a:solidFill>
              </a:rPr>
              <a:t>[</a:t>
            </a:r>
            <a:r>
              <a:rPr lang="zh-TW" altLang="en-US" sz="2400" dirty="0">
                <a:solidFill>
                  <a:schemeClr val="bg1"/>
                </a:solidFill>
              </a:rPr>
              <a:t>姓名</a:t>
            </a:r>
            <a:r>
              <a:rPr lang="en-US" altLang="zh-TW" sz="2400" dirty="0">
                <a:solidFill>
                  <a:schemeClr val="bg1"/>
                </a:solidFill>
              </a:rPr>
              <a:t>]:</a:t>
            </a:r>
            <a:r>
              <a:rPr lang="zh-TW" altLang="en-US" sz="2400" dirty="0">
                <a:solidFill>
                  <a:schemeClr val="bg1"/>
                </a:solidFill>
              </a:rPr>
              <a:t>陳柏叡</a:t>
            </a:r>
            <a:br>
              <a:rPr lang="en-US" altLang="zh-TW" sz="2400" dirty="0">
                <a:solidFill>
                  <a:schemeClr val="bg1"/>
                </a:solidFill>
              </a:rPr>
            </a:br>
            <a:r>
              <a:rPr lang="en-US" altLang="zh-TW" sz="2400" dirty="0">
                <a:solidFill>
                  <a:schemeClr val="bg1"/>
                </a:solidFill>
              </a:rPr>
              <a:t>[</a:t>
            </a:r>
            <a:r>
              <a:rPr lang="zh-TW" altLang="en-US" sz="2400" dirty="0">
                <a:solidFill>
                  <a:schemeClr val="bg1"/>
                </a:solidFill>
              </a:rPr>
              <a:t>系級</a:t>
            </a:r>
            <a:r>
              <a:rPr lang="en-US" altLang="zh-TW" sz="2400" dirty="0">
                <a:solidFill>
                  <a:schemeClr val="bg1"/>
                </a:solidFill>
              </a:rPr>
              <a:t>]:</a:t>
            </a:r>
            <a:r>
              <a:rPr lang="zh-TW" altLang="en-US" sz="2400" dirty="0">
                <a:solidFill>
                  <a:schemeClr val="bg1"/>
                </a:solidFill>
              </a:rPr>
              <a:t>資工</a:t>
            </a:r>
            <a:r>
              <a:rPr lang="en-US" altLang="zh-TW" sz="2400">
                <a:solidFill>
                  <a:schemeClr val="bg1"/>
                </a:solidFill>
              </a:rPr>
              <a:t>2B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分析項目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 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原始碼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]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30" name="內容預留位置 17"/>
          <p:cNvSpPr txBox="1">
            <a:spLocks/>
          </p:cNvSpPr>
          <p:nvPr/>
        </p:nvSpPr>
        <p:spPr>
          <a:xfrm>
            <a:off x="521207" y="1186249"/>
            <a:ext cx="11254782" cy="174723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[python 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原始碼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完整版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)]</a:t>
            </a:r>
          </a:p>
          <a:p>
            <a:r>
              <a:rPr lang="en-US" altLang="zh-TW" dirty="0"/>
              <a:t>import json</a:t>
            </a:r>
          </a:p>
          <a:p>
            <a:r>
              <a:rPr lang="en-US" altLang="zh-TW" dirty="0"/>
              <a:t>import pandas as pd</a:t>
            </a:r>
          </a:p>
          <a:p>
            <a:r>
              <a:rPr lang="en-US" altLang="zh-TW" dirty="0"/>
              <a:t>import </a:t>
            </a:r>
            <a:r>
              <a:rPr lang="en-US" altLang="zh-TW" dirty="0" err="1"/>
              <a:t>pymysql</a:t>
            </a:r>
            <a:endParaRPr lang="en-US" altLang="zh-TW" dirty="0"/>
          </a:p>
          <a:p>
            <a:br>
              <a:rPr lang="en-US" altLang="zh-TW" dirty="0"/>
            </a:br>
            <a:r>
              <a:rPr lang="en-US" altLang="zh-TW" dirty="0"/>
              <a:t>with open('C:\\Users\\as722\\Desktop\\</a:t>
            </a:r>
            <a:r>
              <a:rPr lang="zh-TW" altLang="en-US" dirty="0"/>
              <a:t>資料庫</a:t>
            </a:r>
            <a:r>
              <a:rPr lang="en-US" altLang="zh-TW" dirty="0"/>
              <a:t>\\</a:t>
            </a:r>
            <a:r>
              <a:rPr lang="zh-TW" altLang="en-US" dirty="0"/>
              <a:t>資料庫期末作業</a:t>
            </a:r>
            <a:r>
              <a:rPr lang="en-US" altLang="zh-TW" dirty="0"/>
              <a:t>\\data.json', encoding='utf-8') as </a:t>
            </a:r>
            <a:r>
              <a:rPr lang="en-US" altLang="zh-TW" dirty="0" err="1"/>
              <a:t>jsonfile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list_of_dicts</a:t>
            </a:r>
            <a:r>
              <a:rPr lang="en-US" altLang="zh-TW" dirty="0"/>
              <a:t> = </a:t>
            </a:r>
            <a:r>
              <a:rPr lang="en-US" altLang="zh-TW" dirty="0" err="1"/>
              <a:t>json.load</a:t>
            </a:r>
            <a:r>
              <a:rPr lang="en-US" altLang="zh-TW" dirty="0"/>
              <a:t>(</a:t>
            </a:r>
            <a:r>
              <a:rPr lang="en-US" altLang="zh-TW" dirty="0" err="1"/>
              <a:t>jsonfile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spf</a:t>
            </a:r>
            <a:r>
              <a:rPr lang="en-US" altLang="zh-TW" dirty="0"/>
              <a:t> = [</a:t>
            </a:r>
            <a:r>
              <a:rPr lang="en-US" altLang="zh-TW" dirty="0" err="1"/>
              <a:t>i</a:t>
            </a:r>
            <a:r>
              <a:rPr lang="en-US" altLang="zh-TW" dirty="0"/>
              <a:t>["</a:t>
            </a:r>
            <a:r>
              <a:rPr lang="zh-TW" altLang="en-US" dirty="0"/>
              <a:t>特優</a:t>
            </a:r>
            <a:r>
              <a:rPr lang="en-US" altLang="zh-TW" dirty="0"/>
              <a:t>5</a:t>
            </a:r>
            <a:r>
              <a:rPr lang="zh-TW" altLang="en-US" dirty="0"/>
              <a:t>家</a:t>
            </a:r>
            <a:r>
              <a:rPr lang="en-US" altLang="zh-TW" dirty="0"/>
              <a:t>"] for </a:t>
            </a:r>
            <a:r>
              <a:rPr lang="en-US" altLang="zh-TW" dirty="0" err="1"/>
              <a:t>i</a:t>
            </a:r>
            <a:r>
              <a:rPr lang="en-US" altLang="zh-TW" dirty="0"/>
              <a:t> in </a:t>
            </a:r>
            <a:r>
              <a:rPr lang="en-US" altLang="zh-TW" dirty="0" err="1"/>
              <a:t>list_of_dicts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name = [</a:t>
            </a:r>
            <a:r>
              <a:rPr lang="en-US" altLang="zh-TW" dirty="0" err="1"/>
              <a:t>i</a:t>
            </a:r>
            <a:r>
              <a:rPr lang="en-US" altLang="zh-TW" dirty="0"/>
              <a:t>["</a:t>
            </a:r>
            <a:r>
              <a:rPr lang="zh-TW" altLang="en-US" dirty="0"/>
              <a:t>店名</a:t>
            </a:r>
            <a:r>
              <a:rPr lang="en-US" altLang="zh-TW" dirty="0"/>
              <a:t>"] for </a:t>
            </a:r>
            <a:r>
              <a:rPr lang="en-US" altLang="zh-TW" dirty="0" err="1"/>
              <a:t>i</a:t>
            </a:r>
            <a:r>
              <a:rPr lang="en-US" altLang="zh-TW" dirty="0"/>
              <a:t> in </a:t>
            </a:r>
            <a:r>
              <a:rPr lang="en-US" altLang="zh-TW" dirty="0" err="1"/>
              <a:t>list_of_dicts</a:t>
            </a:r>
            <a:r>
              <a:rPr lang="en-US" altLang="zh-TW" dirty="0"/>
              <a:t>]</a:t>
            </a:r>
          </a:p>
          <a:p>
            <a:r>
              <a:rPr lang="en-US" altLang="zh-TW" dirty="0" err="1"/>
              <a:t>addr</a:t>
            </a:r>
            <a:r>
              <a:rPr lang="en-US" altLang="zh-TW" dirty="0"/>
              <a:t> = [</a:t>
            </a:r>
            <a:r>
              <a:rPr lang="en-US" altLang="zh-TW" dirty="0" err="1"/>
              <a:t>i</a:t>
            </a:r>
            <a:r>
              <a:rPr lang="en-US" altLang="zh-TW" dirty="0"/>
              <a:t>["</a:t>
            </a:r>
            <a:r>
              <a:rPr lang="zh-TW" altLang="en-US" dirty="0"/>
              <a:t>地址</a:t>
            </a:r>
            <a:r>
              <a:rPr lang="en-US" altLang="zh-TW" dirty="0"/>
              <a:t>"] for </a:t>
            </a:r>
            <a:r>
              <a:rPr lang="en-US" altLang="zh-TW" dirty="0" err="1"/>
              <a:t>i</a:t>
            </a:r>
            <a:r>
              <a:rPr lang="en-US" altLang="zh-TW" dirty="0"/>
              <a:t> in </a:t>
            </a:r>
            <a:r>
              <a:rPr lang="en-US" altLang="zh-TW" dirty="0" err="1"/>
              <a:t>list_of_dicts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lev = [</a:t>
            </a:r>
            <a:r>
              <a:rPr lang="en-US" altLang="zh-TW" dirty="0" err="1"/>
              <a:t>i</a:t>
            </a:r>
            <a:r>
              <a:rPr lang="en-US" altLang="zh-TW" dirty="0"/>
              <a:t>["</a:t>
            </a:r>
            <a:r>
              <a:rPr lang="zh-TW" altLang="en-US" dirty="0"/>
              <a:t>等級</a:t>
            </a:r>
            <a:r>
              <a:rPr lang="en-US" altLang="zh-TW" dirty="0"/>
              <a:t>"] for </a:t>
            </a:r>
            <a:r>
              <a:rPr lang="en-US" altLang="zh-TW" dirty="0" err="1"/>
              <a:t>i</a:t>
            </a:r>
            <a:r>
              <a:rPr lang="en-US" altLang="zh-TW" dirty="0"/>
              <a:t> in </a:t>
            </a:r>
            <a:r>
              <a:rPr lang="en-US" altLang="zh-TW" dirty="0" err="1"/>
              <a:t>list_of_dicts</a:t>
            </a:r>
            <a:r>
              <a:rPr lang="en-US" altLang="zh-TW" dirty="0"/>
              <a:t>]</a:t>
            </a:r>
          </a:p>
          <a:p>
            <a:br>
              <a:rPr lang="en-US" altLang="zh-TW" dirty="0"/>
            </a:br>
            <a:r>
              <a:rPr lang="en-US" altLang="zh-TW" dirty="0" err="1"/>
              <a:t>aqi_dict</a:t>
            </a:r>
            <a:r>
              <a:rPr lang="en-US" altLang="zh-TW" dirty="0"/>
              <a:t> = {</a:t>
            </a:r>
          </a:p>
          <a:p>
            <a:r>
              <a:rPr lang="en-US" altLang="zh-TW" dirty="0"/>
              <a:t>    "SPF": </a:t>
            </a:r>
            <a:r>
              <a:rPr lang="en-US" altLang="zh-TW" dirty="0" err="1"/>
              <a:t>spf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"NAME": name,</a:t>
            </a:r>
          </a:p>
          <a:p>
            <a:r>
              <a:rPr lang="en-US" altLang="zh-TW" dirty="0"/>
              <a:t>    "ADDR": </a:t>
            </a:r>
            <a:r>
              <a:rPr lang="en-US" altLang="zh-TW" dirty="0" err="1"/>
              <a:t>addr</a:t>
            </a:r>
            <a:r>
              <a:rPr lang="en-US" altLang="zh-TW" dirty="0"/>
              <a:t>,</a:t>
            </a:r>
          </a:p>
          <a:p>
            <a:r>
              <a:rPr lang="en-US" altLang="zh-TW" dirty="0"/>
              <a:t>    "LEV": lev</a:t>
            </a:r>
          </a:p>
          <a:p>
            <a:r>
              <a:rPr lang="en-US" altLang="zh-TW" dirty="0"/>
              <a:t>}</a:t>
            </a:r>
          </a:p>
          <a:p>
            <a:r>
              <a:rPr lang="en-US" altLang="zh-TW" dirty="0"/>
              <a:t>conn = </a:t>
            </a:r>
            <a:r>
              <a:rPr lang="en-US" altLang="zh-TW" dirty="0" err="1"/>
              <a:t>pymysql.connect</a:t>
            </a:r>
            <a:r>
              <a:rPr lang="en-US" altLang="zh-TW" dirty="0"/>
              <a:t>(host='</a:t>
            </a:r>
            <a:r>
              <a:rPr lang="en-US" altLang="zh-TW" dirty="0" err="1"/>
              <a:t>localhost',port</a:t>
            </a:r>
            <a:r>
              <a:rPr lang="en-US" altLang="zh-TW" dirty="0"/>
              <a:t>=3306,user='</a:t>
            </a:r>
            <a:r>
              <a:rPr lang="en-US" altLang="zh-TW" dirty="0" err="1"/>
              <a:t>root',password</a:t>
            </a:r>
            <a:r>
              <a:rPr lang="en-US" altLang="zh-TW" dirty="0"/>
              <a:t>='n226165528',db='</a:t>
            </a:r>
            <a:r>
              <a:rPr lang="en-US" altLang="zh-TW" dirty="0" err="1"/>
              <a:t>db_demo',charset</a:t>
            </a:r>
            <a:r>
              <a:rPr lang="en-US" altLang="zh-TW" dirty="0"/>
              <a:t>='utf8')</a:t>
            </a:r>
          </a:p>
          <a:p>
            <a:r>
              <a:rPr lang="en-US" altLang="zh-TW" dirty="0"/>
              <a:t>cursor = </a:t>
            </a:r>
            <a:r>
              <a:rPr lang="en-US" altLang="zh-TW" dirty="0" err="1"/>
              <a:t>conn.cursor</a:t>
            </a:r>
            <a:r>
              <a:rPr lang="en-US" altLang="zh-TW" dirty="0"/>
              <a:t>()</a:t>
            </a:r>
          </a:p>
          <a:p>
            <a:r>
              <a:rPr lang="en-US" altLang="zh-TW" dirty="0" err="1"/>
              <a:t>cursor.execute</a:t>
            </a:r>
            <a:r>
              <a:rPr lang="en-US" altLang="zh-TW" dirty="0"/>
              <a:t>("SELECT VERSION()")</a:t>
            </a:r>
          </a:p>
          <a:p>
            <a:r>
              <a:rPr lang="en-US" altLang="zh-TW" dirty="0"/>
              <a:t>data = </a:t>
            </a:r>
            <a:r>
              <a:rPr lang="en-US" altLang="zh-TW" dirty="0" err="1"/>
              <a:t>cursor.fetchone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print("Database version : %s " % data) # </a:t>
            </a:r>
            <a:r>
              <a:rPr lang="zh-TW" altLang="en-US" dirty="0"/>
              <a:t>結果表明已經連線成功</a:t>
            </a:r>
          </a:p>
          <a:p>
            <a:r>
              <a:rPr lang="en-US" altLang="zh-TW" dirty="0"/>
              <a:t>for </a:t>
            </a:r>
            <a:r>
              <a:rPr lang="en-US" altLang="zh-TW" dirty="0" err="1"/>
              <a:t>i</a:t>
            </a:r>
            <a:r>
              <a:rPr lang="en-US" altLang="zh-TW" dirty="0"/>
              <a:t> in range(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spf</a:t>
            </a:r>
            <a:r>
              <a:rPr lang="en-US" altLang="zh-TW" dirty="0"/>
              <a:t>)):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spf</a:t>
            </a:r>
            <a:r>
              <a:rPr lang="en-US" altLang="zh-TW" dirty="0"/>
              <a:t> = </a:t>
            </a:r>
            <a:r>
              <a:rPr lang="en-US" altLang="zh-TW" dirty="0" err="1"/>
              <a:t>aqi_dict</a:t>
            </a:r>
            <a:r>
              <a:rPr lang="en-US" altLang="zh-TW" dirty="0"/>
              <a:t>['SPF'][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    name = </a:t>
            </a:r>
            <a:r>
              <a:rPr lang="en-US" altLang="zh-TW" dirty="0" err="1"/>
              <a:t>aqi_dict</a:t>
            </a:r>
            <a:r>
              <a:rPr lang="en-US" altLang="zh-TW" dirty="0"/>
              <a:t>['NAME'][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addr</a:t>
            </a:r>
            <a:r>
              <a:rPr lang="en-US" altLang="zh-TW" dirty="0"/>
              <a:t> = </a:t>
            </a:r>
            <a:r>
              <a:rPr lang="en-US" altLang="zh-TW" dirty="0" err="1"/>
              <a:t>aqi_dict</a:t>
            </a:r>
            <a:r>
              <a:rPr lang="en-US" altLang="zh-TW" dirty="0"/>
              <a:t>['ADDR'][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    lev = </a:t>
            </a:r>
            <a:r>
              <a:rPr lang="en-US" altLang="zh-TW" dirty="0" err="1"/>
              <a:t>aqi_dict</a:t>
            </a:r>
            <a:r>
              <a:rPr lang="en-US" altLang="zh-TW" dirty="0"/>
              <a:t>['LEV'][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    print(</a:t>
            </a:r>
            <a:r>
              <a:rPr lang="en-US" altLang="zh-TW" dirty="0" err="1"/>
              <a:t>spf</a:t>
            </a:r>
            <a:r>
              <a:rPr lang="en-US" altLang="zh-TW" dirty="0"/>
              <a:t>, name, </a:t>
            </a:r>
            <a:r>
              <a:rPr lang="en-US" altLang="zh-TW" dirty="0" err="1"/>
              <a:t>addr</a:t>
            </a:r>
            <a:r>
              <a:rPr lang="en-US" altLang="zh-TW" dirty="0"/>
              <a:t>, lev)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cursor.execute</a:t>
            </a:r>
            <a:r>
              <a:rPr lang="en-US" altLang="zh-TW" dirty="0"/>
              <a:t>("INSERT INTO </a:t>
            </a:r>
            <a:r>
              <a:rPr lang="en-US" altLang="zh-TW" dirty="0" err="1"/>
              <a:t>db_demo.db_final</a:t>
            </a:r>
            <a:r>
              <a:rPr lang="en-US" altLang="zh-TW" dirty="0"/>
              <a:t>(</a:t>
            </a:r>
            <a:r>
              <a:rPr lang="en-US" altLang="zh-TW" dirty="0" err="1"/>
              <a:t>Special_five</a:t>
            </a:r>
            <a:r>
              <a:rPr lang="en-US" altLang="zh-TW" dirty="0"/>
              <a:t>, name, address, level)VALUES('{0}','{1}','{2}', '{3}');".format(</a:t>
            </a:r>
            <a:r>
              <a:rPr lang="en-US" altLang="zh-TW" dirty="0" err="1"/>
              <a:t>spf</a:t>
            </a:r>
            <a:r>
              <a:rPr lang="en-US" altLang="zh-TW" dirty="0"/>
              <a:t>, name, </a:t>
            </a:r>
            <a:r>
              <a:rPr lang="en-US" altLang="zh-TW" dirty="0" err="1"/>
              <a:t>addr</a:t>
            </a:r>
            <a:r>
              <a:rPr lang="en-US" altLang="zh-TW" dirty="0"/>
              <a:t>, lev)) </a:t>
            </a:r>
          </a:p>
          <a:p>
            <a:r>
              <a:rPr lang="en-US" altLang="zh-TW" dirty="0" err="1"/>
              <a:t>conn.commit</a:t>
            </a:r>
            <a:r>
              <a:rPr lang="en-US" altLang="zh-TW" dirty="0"/>
              <a:t>() </a:t>
            </a:r>
          </a:p>
          <a:p>
            <a:r>
              <a:rPr lang="en-US" altLang="zh-TW" dirty="0" err="1"/>
              <a:t>cursor.close</a:t>
            </a:r>
            <a:r>
              <a:rPr lang="en-US" altLang="zh-TW" dirty="0"/>
              <a:t>() </a:t>
            </a:r>
          </a:p>
          <a:p>
            <a:r>
              <a:rPr lang="en-US" altLang="zh-TW" dirty="0" err="1"/>
              <a:t>conn.close</a:t>
            </a:r>
            <a:r>
              <a:rPr lang="en-US" altLang="zh-TW" dirty="0"/>
              <a:t>()</a:t>
            </a:r>
          </a:p>
          <a:p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0" indent="0" rtl="0">
              <a:spcAft>
                <a:spcPts val="2000"/>
              </a:spcAft>
              <a:buNone/>
            </a:pP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14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9E740-0973-4B42-BA5B-08FE1375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CDF91-0FE0-46F6-AD08-FFB62ABE51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79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471332" y="973095"/>
            <a:ext cx="6876288" cy="6400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基本要求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(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基本分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70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pic>
        <p:nvPicPr>
          <p:cNvPr id="7" name="圖片 6" descr="指向右邊的箭號，含有免費 PowerPoint 訓練的超連結。選取影像以取得免費的 PowerPoint 訓練">
            <a:hlinkClick r:id="rId3" tooltip="選取影像以取得免費的 PowerPoint 訓練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2755743"/>
            <a:ext cx="661940" cy="661940"/>
          </a:xfrm>
          <a:prstGeom prst="rect">
            <a:avLst/>
          </a:prstGeom>
        </p:spPr>
      </p:pic>
      <p:pic>
        <p:nvPicPr>
          <p:cNvPr id="12" name="圖片 11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3600178"/>
            <a:ext cx="661940" cy="661940"/>
          </a:xfrm>
          <a:prstGeom prst="rect">
            <a:avLst/>
          </a:prstGeom>
        </p:spPr>
      </p:pic>
      <p:pic>
        <p:nvPicPr>
          <p:cNvPr id="13" name="圖片 12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4444613"/>
            <a:ext cx="661940" cy="661940"/>
          </a:xfrm>
          <a:prstGeom prst="rect">
            <a:avLst/>
          </a:prstGeom>
        </p:spPr>
      </p:pic>
      <p:pic>
        <p:nvPicPr>
          <p:cNvPr id="14" name="圖片 13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5289048"/>
            <a:ext cx="661940" cy="661940"/>
          </a:xfrm>
          <a:prstGeom prst="rect">
            <a:avLst/>
          </a:prstGeom>
        </p:spPr>
      </p:pic>
      <p:sp>
        <p:nvSpPr>
          <p:cNvPr id="16" name="內容預留位置 17"/>
          <p:cNvSpPr txBox="1">
            <a:spLocks/>
          </p:cNvSpPr>
          <p:nvPr/>
        </p:nvSpPr>
        <p:spPr>
          <a:xfrm>
            <a:off x="685697" y="2964014"/>
            <a:ext cx="8394572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所有資料必須儲存到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database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，正規化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3NF</a:t>
            </a:r>
          </a:p>
        </p:txBody>
      </p:sp>
      <p:sp>
        <p:nvSpPr>
          <p:cNvPr id="17" name="內容預留位置 17"/>
          <p:cNvSpPr txBox="1">
            <a:spLocks/>
          </p:cNvSpPr>
          <p:nvPr/>
        </p:nvSpPr>
        <p:spPr>
          <a:xfrm>
            <a:off x="1133272" y="3820573"/>
            <a:ext cx="10748356" cy="3231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應用中必須有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table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的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join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，所有分析的資料從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view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中讀取，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view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包含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join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、衍生資料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8" name="內容預留位置 17"/>
          <p:cNvSpPr txBox="1">
            <a:spLocks/>
          </p:cNvSpPr>
          <p:nvPr/>
        </p:nvSpPr>
        <p:spPr>
          <a:xfrm>
            <a:off x="1112490" y="4434643"/>
            <a:ext cx="10789919" cy="7631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分析過程，至少用到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2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樣分析方法，例如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k-means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knn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……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之類，不要只有單純的平均，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中位數，眾數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9" name="內容預留位置 17"/>
          <p:cNvSpPr txBox="1">
            <a:spLocks/>
          </p:cNvSpPr>
          <p:nvPr/>
        </p:nvSpPr>
        <p:spPr>
          <a:xfrm>
            <a:off x="1112490" y="5456447"/>
            <a:ext cx="10748356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應用分析，至少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5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項，全部必須用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python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撰寫程式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87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471332" y="973095"/>
            <a:ext cx="6876288" cy="640080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加分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(30+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分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)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pic>
        <p:nvPicPr>
          <p:cNvPr id="7" name="圖片 6" descr="指向右邊的箭號，含有免費 PowerPoint 訓練的超連結。選取影像以取得免費的 PowerPoint 訓練">
            <a:hlinkClick r:id="rId3" tooltip="選取影像以取得免費的 PowerPoint 訓練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2597802"/>
            <a:ext cx="661940" cy="661940"/>
          </a:xfrm>
          <a:prstGeom prst="rect">
            <a:avLst/>
          </a:prstGeom>
        </p:spPr>
      </p:pic>
      <p:pic>
        <p:nvPicPr>
          <p:cNvPr id="12" name="圖片 11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3442237"/>
            <a:ext cx="661940" cy="661940"/>
          </a:xfrm>
          <a:prstGeom prst="rect">
            <a:avLst/>
          </a:prstGeom>
        </p:spPr>
      </p:pic>
      <p:pic>
        <p:nvPicPr>
          <p:cNvPr id="13" name="圖片 12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4286672"/>
            <a:ext cx="661940" cy="661940"/>
          </a:xfrm>
          <a:prstGeom prst="rect">
            <a:avLst/>
          </a:prstGeom>
        </p:spPr>
      </p:pic>
      <p:pic>
        <p:nvPicPr>
          <p:cNvPr id="14" name="圖片 13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5131107"/>
            <a:ext cx="661940" cy="661940"/>
          </a:xfrm>
          <a:prstGeom prst="rect">
            <a:avLst/>
          </a:prstGeom>
        </p:spPr>
      </p:pic>
      <p:pic>
        <p:nvPicPr>
          <p:cNvPr id="15" name="圖片 14" descr="指向右邊的箭號，含有可提供有關此導覽之意見反應的超連結。選取影像以提供有關此導覽的意見反應">
            <a:hlinkClick r:id="rId5" tooltip="選取此處以瀏覽 PowerPoint 小組部落格。"/>
            <a:extLst>
              <a:ext uri="{FF2B5EF4-FFF2-40B4-BE49-F238E27FC236}">
                <a16:creationId xmlns:a16="http://schemas.microsoft.com/office/drawing/2014/main" id="{BA92070A-4E3D-4794-84A9-83B8DDF3A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32" y="5975542"/>
            <a:ext cx="661940" cy="661940"/>
          </a:xfrm>
          <a:prstGeom prst="rect">
            <a:avLst/>
          </a:prstGeom>
        </p:spPr>
      </p:pic>
      <p:sp>
        <p:nvSpPr>
          <p:cNvPr id="16" name="內容預留位置 17"/>
          <p:cNvSpPr txBox="1">
            <a:spLocks/>
          </p:cNvSpPr>
          <p:nvPr/>
        </p:nvSpPr>
        <p:spPr>
          <a:xfrm>
            <a:off x="1133272" y="2754133"/>
            <a:ext cx="8394572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符合正規化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3NF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且有應用到衍生資料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7" name="內容預留位置 17"/>
          <p:cNvSpPr txBox="1">
            <a:spLocks/>
          </p:cNvSpPr>
          <p:nvPr/>
        </p:nvSpPr>
        <p:spPr>
          <a:xfrm>
            <a:off x="1133272" y="3630481"/>
            <a:ext cx="10748356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分析項目超過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5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項，超過的項目有應用機器學習的分析方法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8" name="內容預留位置 17"/>
          <p:cNvSpPr txBox="1">
            <a:spLocks/>
          </p:cNvSpPr>
          <p:nvPr/>
        </p:nvSpPr>
        <p:spPr>
          <a:xfrm>
            <a:off x="1112490" y="4465449"/>
            <a:ext cx="1896717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圖表複雜度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9" name="內容預留位置 17"/>
          <p:cNvSpPr txBox="1">
            <a:spLocks/>
          </p:cNvSpPr>
          <p:nvPr/>
        </p:nvSpPr>
        <p:spPr>
          <a:xfrm>
            <a:off x="1112490" y="5298506"/>
            <a:ext cx="6518594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圖表完整性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(x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軸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y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軸的標示，標籤說明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………….)</a:t>
            </a:r>
          </a:p>
        </p:txBody>
      </p:sp>
      <p:sp>
        <p:nvSpPr>
          <p:cNvPr id="21" name="內容預留位置 17"/>
          <p:cNvSpPr txBox="1">
            <a:spLocks/>
          </p:cNvSpPr>
          <p:nvPr/>
        </p:nvSpPr>
        <p:spPr>
          <a:xfrm>
            <a:off x="1133272" y="6142941"/>
            <a:ext cx="6518594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其他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138781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目的</a:t>
            </a:r>
            <a:endParaRPr lang="zh-tw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38" name="內容預留位置 17"/>
          <p:cNvSpPr txBox="1">
            <a:spLocks/>
          </p:cNvSpPr>
          <p:nvPr/>
        </p:nvSpPr>
        <p:spPr>
          <a:xfrm>
            <a:off x="541610" y="1524708"/>
            <a:ext cx="8394572" cy="327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 [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家住台中附近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(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彰化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)]</a:t>
            </a: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grpSp>
        <p:nvGrpSpPr>
          <p:cNvPr id="26" name="群組 25" descr="內含表示步驟 1 之數字 1 的小型圓圈"/>
          <p:cNvGrpSpPr/>
          <p:nvPr/>
        </p:nvGrpSpPr>
        <p:grpSpPr bwMode="blackWhite">
          <a:xfrm>
            <a:off x="521207" y="1466760"/>
            <a:ext cx="558179" cy="409838"/>
            <a:chOff x="6953426" y="711274"/>
            <a:chExt cx="558179" cy="409838"/>
          </a:xfrm>
        </p:grpSpPr>
        <p:sp>
          <p:nvSpPr>
            <p:cNvPr id="27" name="橢圓 26" descr="小型圓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/>
            </a:p>
          </p:txBody>
        </p:sp>
        <p:sp>
          <p:nvSpPr>
            <p:cNvPr id="28" name="文字方塊 27" descr="數字 1​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TW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" name="群組 28" descr="內含表示步驟 2 之數字 2 的小型圓圈"/>
          <p:cNvGrpSpPr/>
          <p:nvPr/>
        </p:nvGrpSpPr>
        <p:grpSpPr bwMode="blackWhite">
          <a:xfrm>
            <a:off x="521207" y="2183334"/>
            <a:ext cx="558179" cy="409838"/>
            <a:chOff x="6953426" y="711274"/>
            <a:chExt cx="558179" cy="409838"/>
          </a:xfrm>
        </p:grpSpPr>
        <p:sp>
          <p:nvSpPr>
            <p:cNvPr id="30" name="橢圓 29" descr="小型圓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/>
            </a:p>
          </p:txBody>
        </p:sp>
        <p:sp>
          <p:nvSpPr>
            <p:cNvPr id="31" name="文字方塊 30" descr="數字 2​​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TW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內容預留位置 17"/>
          <p:cNvSpPr txBox="1">
            <a:spLocks/>
          </p:cNvSpPr>
          <p:nvPr/>
        </p:nvSpPr>
        <p:spPr>
          <a:xfrm>
            <a:off x="541610" y="2247296"/>
            <a:ext cx="8394572" cy="361009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 [a. </a:t>
            </a: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想了解 台中評價為優良美食的分布及比例議題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，例如全班男生女生比率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 [b.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想了解 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xxxxxx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議題，例如全班男生女生成績平均比較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[c.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想了解 </a:t>
            </a:r>
            <a:r>
              <a:rPr lang="en-US" altLang="zh-TW" sz="2000" dirty="0" err="1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xxxxxx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議題，例如全班男生女生成績分布比較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      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……..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至少 </a:t>
            </a:r>
            <a:r>
              <a:rPr lang="en-US" altLang="zh-TW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5 </a:t>
            </a:r>
            <a:r>
              <a:rPr lang="zh-TW" altLang="en-US" sz="2000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項</a:t>
            </a:r>
            <a:endParaRPr lang="en-US" altLang="zh-TW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20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資料來源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grpSp>
        <p:nvGrpSpPr>
          <p:cNvPr id="18" name="群組 17" descr="內含表示步驟 1 之數字 1 的小型圓圈"/>
          <p:cNvGrpSpPr/>
          <p:nvPr/>
        </p:nvGrpSpPr>
        <p:grpSpPr bwMode="blackWhite">
          <a:xfrm>
            <a:off x="521207" y="1466760"/>
            <a:ext cx="558179" cy="409838"/>
            <a:chOff x="6953426" y="711274"/>
            <a:chExt cx="558179" cy="409838"/>
          </a:xfrm>
        </p:grpSpPr>
        <p:sp>
          <p:nvSpPr>
            <p:cNvPr id="19" name="橢圓 18" descr="小型圓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/>
            </a:p>
          </p:txBody>
        </p:sp>
        <p:sp>
          <p:nvSpPr>
            <p:cNvPr id="20" name="文字方塊 19" descr="數字 1​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TW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內容預留位置 17"/>
          <p:cNvSpPr txBox="1">
            <a:spLocks/>
          </p:cNvSpPr>
          <p:nvPr/>
        </p:nvSpPr>
        <p:spPr>
          <a:xfrm>
            <a:off x="1046168" y="1506952"/>
            <a:ext cx="4585731" cy="32714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[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原始資料來源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  <a:endParaRPr lang="zh-TW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/>
            </a:endParaRPr>
          </a:p>
        </p:txBody>
      </p:sp>
      <p:grpSp>
        <p:nvGrpSpPr>
          <p:cNvPr id="33" name="群組 32" descr="內含表示步驟 2 之數字 2 的小型圓圈"/>
          <p:cNvGrpSpPr/>
          <p:nvPr/>
        </p:nvGrpSpPr>
        <p:grpSpPr bwMode="blackWhite">
          <a:xfrm>
            <a:off x="521207" y="2183334"/>
            <a:ext cx="558179" cy="409838"/>
            <a:chOff x="6953426" y="711274"/>
            <a:chExt cx="558179" cy="409838"/>
          </a:xfrm>
        </p:grpSpPr>
        <p:sp>
          <p:nvSpPr>
            <p:cNvPr id="34" name="橢圓 33" descr="小型圓圈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dirty="0"/>
            </a:p>
          </p:txBody>
        </p:sp>
        <p:sp>
          <p:nvSpPr>
            <p:cNvPr id="35" name="文字方塊 34" descr="數字 2​​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zh-TW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9" name="圖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25" y="1363589"/>
            <a:ext cx="4375871" cy="2459166"/>
          </a:xfrm>
          <a:prstGeom prst="rect">
            <a:avLst/>
          </a:prstGeom>
        </p:spPr>
      </p:pic>
      <p:sp>
        <p:nvSpPr>
          <p:cNvPr id="26" name="內容預留位置 17"/>
          <p:cNvSpPr txBox="1">
            <a:spLocks/>
          </p:cNvSpPr>
          <p:nvPr/>
        </p:nvSpPr>
        <p:spPr>
          <a:xfrm>
            <a:off x="1046167" y="2231377"/>
            <a:ext cx="4585731" cy="32714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[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原始資料來源，資料欄位說明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  <a:endParaRPr lang="zh-TW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/>
            </a:endParaRPr>
          </a:p>
        </p:txBody>
      </p:sp>
      <p:sp>
        <p:nvSpPr>
          <p:cNvPr id="27" name="內容預留位置 17"/>
          <p:cNvSpPr txBox="1">
            <a:spLocks/>
          </p:cNvSpPr>
          <p:nvPr/>
        </p:nvSpPr>
        <p:spPr>
          <a:xfrm>
            <a:off x="6967599" y="3822755"/>
            <a:ext cx="4585731" cy="32714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[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原始資料來源圖片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  <a:endParaRPr lang="zh-TW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26198"/>
              </p:ext>
            </p:extLst>
          </p:nvPr>
        </p:nvGraphicFramePr>
        <p:xfrm>
          <a:off x="253076" y="2860478"/>
          <a:ext cx="6280728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182">
                  <a:extLst>
                    <a:ext uri="{9D8B030D-6E8A-4147-A177-3AD203B41FA5}">
                      <a16:colId xmlns:a16="http://schemas.microsoft.com/office/drawing/2014/main" val="2012593865"/>
                    </a:ext>
                  </a:extLst>
                </a:gridCol>
                <a:gridCol w="1570182">
                  <a:extLst>
                    <a:ext uri="{9D8B030D-6E8A-4147-A177-3AD203B41FA5}">
                      <a16:colId xmlns:a16="http://schemas.microsoft.com/office/drawing/2014/main" val="1177085970"/>
                    </a:ext>
                  </a:extLst>
                </a:gridCol>
                <a:gridCol w="1570182">
                  <a:extLst>
                    <a:ext uri="{9D8B030D-6E8A-4147-A177-3AD203B41FA5}">
                      <a16:colId xmlns:a16="http://schemas.microsoft.com/office/drawing/2014/main" val="3616943759"/>
                    </a:ext>
                  </a:extLst>
                </a:gridCol>
                <a:gridCol w="1570182">
                  <a:extLst>
                    <a:ext uri="{9D8B030D-6E8A-4147-A177-3AD203B41FA5}">
                      <a16:colId xmlns:a16="http://schemas.microsoft.com/office/drawing/2014/main" val="3083222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資料欄名稱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資料表欄位名稱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型態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gender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1: male </a:t>
                      </a:r>
                    </a:p>
                    <a:p>
                      <a:r>
                        <a:rPr lang="en-US" altLang="zh-TW" dirty="0"/>
                        <a:t>0: female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3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4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65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7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39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正規化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327141"/>
          </a:xfrm>
        </p:spPr>
        <p:txBody>
          <a:bodyPr vert="horz" lIns="91440" tIns="45720" rIns="91440" bIns="45720" rtlCol="0">
            <a:sp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[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正規化後所有的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table]</a:t>
            </a:r>
            <a:endParaRPr lang="zh-TW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63308"/>
              </p:ext>
            </p:extLst>
          </p:nvPr>
        </p:nvGraphicFramePr>
        <p:xfrm>
          <a:off x="610523" y="190152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820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585943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8598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95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438968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資料表名稱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686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7045"/>
              </p:ext>
            </p:extLst>
          </p:nvPr>
        </p:nvGraphicFramePr>
        <p:xfrm>
          <a:off x="679796" y="3388575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820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585943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8598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95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438968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資料表名稱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686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65464"/>
              </p:ext>
            </p:extLst>
          </p:nvPr>
        </p:nvGraphicFramePr>
        <p:xfrm>
          <a:off x="3073861" y="537901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820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585943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8598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95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438968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資料表名稱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6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ER-Model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pic>
        <p:nvPicPr>
          <p:cNvPr id="1028" name="Picture 4" descr="关于ER图和UML图之间的对比_数据库_weixin_33898876的博客-CSDN博客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89" y="2478261"/>
            <a:ext cx="5972175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0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分析項目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1]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 Light" panose="020B0502040204020203" pitchFamily="34" charset="0"/>
            </a:endParaRPr>
          </a:p>
        </p:txBody>
      </p:sp>
      <p:sp>
        <p:nvSpPr>
          <p:cNvPr id="30" name="內容預留位置 17"/>
          <p:cNvSpPr txBox="1">
            <a:spLocks/>
          </p:cNvSpPr>
          <p:nvPr/>
        </p:nvSpPr>
        <p:spPr>
          <a:xfrm>
            <a:off x="521207" y="1478597"/>
            <a:ext cx="5110161" cy="33945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</a:t>
            </a:r>
            <a:r>
              <a:rPr lang="zh-TW" altLang="en-US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分析的說明</a:t>
            </a: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]</a:t>
            </a:r>
            <a:endParaRPr lang="zh-TW" altLang="en-US" sz="2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0" name="直線接點​​ 19" descr="分隔轉化文字和影像的淺灰色線條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 descr="內含一個小型淺藍色圓圈的大型藍色圓圈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橢圓 10" descr="大型深藍色圓圈內的小型淺藍色圓圈"/>
          <p:cNvSpPr/>
          <p:nvPr/>
        </p:nvSpPr>
        <p:spPr bwMode="ltGray">
          <a:xfrm>
            <a:off x="8083377" y="2765598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kern="0" dirty="0">
                <a:solidFill>
                  <a:sysClr val="windowText" lastClr="000000"/>
                </a:solidFill>
              </a:rPr>
              <a:t>分析的圖</a:t>
            </a:r>
            <a:endParaRPr kumimoji="0" lang="zh-TW" alt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 Light" panose="020B0502040204020203" pitchFamily="34" charset="0"/>
              </a:rPr>
              <a:t>資料表說明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8444448" cy="323165"/>
          </a:xfrm>
        </p:spPr>
        <p:txBody>
          <a:bodyPr vert="horz" wrap="square" lIns="91440" tIns="45720" rIns="91440" bIns="45720" rtlCol="0">
            <a:sp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[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使用到的資料表，包含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join 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產生的表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(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說明 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join 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的方式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)</a:t>
            </a:r>
            <a:r>
              <a:rPr lang="zh-TW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，衍生的資料</a:t>
            </a:r>
            <a:r>
              <a:rPr lang="en-US" altLang="zh-TW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]</a:t>
            </a:r>
            <a:endParaRPr lang="zh-TW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0523" y="190152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820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585943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8598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95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438968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資料表名稱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686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79796" y="3388575"/>
          <a:ext cx="8128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820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585943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8598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95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438968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資料表名稱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68605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073861" y="537901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8820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585943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85980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995647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438968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資料表名稱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2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………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欄位名稱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0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[</a:t>
                      </a:r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96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38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3_TF10001108" id="{202938DD-45B2-4AEA-88BB-062C7632CB76}" vid="{437C4967-8FD0-46A6-8EB1-7A96E71DD21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PowerPoint(3)</Template>
  <TotalTime>1211</TotalTime>
  <Words>1006</Words>
  <Application>Microsoft Office PowerPoint</Application>
  <PresentationFormat>寬螢幕</PresentationFormat>
  <Paragraphs>152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Microsoft JhengHei UI</vt:lpstr>
      <vt:lpstr>Arial</vt:lpstr>
      <vt:lpstr>Segoe UI</vt:lpstr>
      <vt:lpstr>Segoe UI Semibold</vt:lpstr>
      <vt:lpstr>WelcomeDoc</vt:lpstr>
      <vt:lpstr>[期末作業主題]</vt:lpstr>
      <vt:lpstr>基本要求 (基本分 70分)</vt:lpstr>
      <vt:lpstr>加分 (30+分)</vt:lpstr>
      <vt:lpstr>目的</vt:lpstr>
      <vt:lpstr>資料來源</vt:lpstr>
      <vt:lpstr>正規化</vt:lpstr>
      <vt:lpstr>ER-Model</vt:lpstr>
      <vt:lpstr>[分析項目1]</vt:lpstr>
      <vt:lpstr>資料表說明</vt:lpstr>
      <vt:lpstr>[分析項目1的 python 原始碼]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[期末作業主題]</dc:title>
  <dc:creator>alpha Chen</dc:creator>
  <cp:keywords/>
  <cp:lastModifiedBy>柏叡 陳</cp:lastModifiedBy>
  <cp:revision>19</cp:revision>
  <dcterms:created xsi:type="dcterms:W3CDTF">2020-05-13T01:46:45Z</dcterms:created>
  <dcterms:modified xsi:type="dcterms:W3CDTF">2020-06-04T16:31:00Z</dcterms:modified>
  <cp:version/>
</cp:coreProperties>
</file>