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014A159-45EB-420A-89CB-C7D267C62EEE}">
  <a:tblStyle styleId="{9014A159-45EB-420A-89CB-C7D267C62EE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2.5 minutes for each person.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2b628f34a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b628f34a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2b628f34a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b628f34a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2b628f34a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b628f34a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2b628f34a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b628f34a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2b628f34a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b628f34a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2b628f34a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b628f34a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2a206d4e1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a206d4e1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End at 10:00</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2b629fa1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b629fa1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End at 10:00</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2a206d4e1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a206d4e1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End at 10:00</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2a1113430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a1113430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End at 10:00</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2a12171431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12171431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2a206d4e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a206d4e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End at 10:00</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2a20da4eb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a20da4eb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End at 10:00</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2b629fa11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b629fa11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2a12171431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a12171431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2a1217143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a1217143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2a1217143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a1217143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End at 2:30</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2a1dd6bd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a1dd6bd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2a1dd6bd7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a1dd6bd7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2a111343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a111343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 </a:t>
            </a:r>
            <a:r>
              <a:rPr lang="en"/>
              <a:t>End at 5 min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2a1113430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a1113430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End at 7:30</a:t>
            </a:r>
            <a:endParaRPr/>
          </a:p>
          <a:p>
            <a:pPr indent="0" lvl="0" marL="0" rtl="0" algn="l">
              <a:spcBef>
                <a:spcPts val="0"/>
              </a:spcBef>
              <a:spcAft>
                <a:spcPts val="0"/>
              </a:spcAft>
              <a:buNone/>
            </a:pPr>
            <a:r>
              <a:rPr lang="en"/>
              <a:t>(miles)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2b628f34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b628f34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Sound of Systems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Eleanor Campbell, Shane Dicks, Miles Schneider, and John DeArmon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3" name="Google Shape;203;p22"/>
          <p:cNvPicPr preferRelativeResize="0"/>
          <p:nvPr/>
        </p:nvPicPr>
        <p:blipFill>
          <a:blip r:embed="rId3">
            <a:alphaModFix/>
          </a:blip>
          <a:stretch>
            <a:fillRect/>
          </a:stretch>
        </p:blipFill>
        <p:spPr>
          <a:xfrm>
            <a:off x="490800" y="21000"/>
            <a:ext cx="8162402" cy="51015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0" name="Google Shape;210;p23"/>
          <p:cNvPicPr preferRelativeResize="0"/>
          <p:nvPr/>
        </p:nvPicPr>
        <p:blipFill>
          <a:blip r:embed="rId3">
            <a:alphaModFix/>
          </a:blip>
          <a:stretch>
            <a:fillRect/>
          </a:stretch>
        </p:blipFill>
        <p:spPr>
          <a:xfrm>
            <a:off x="457200" y="0"/>
            <a:ext cx="822960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7" name="Google Shape;217;p24"/>
          <p:cNvPicPr preferRelativeResize="0"/>
          <p:nvPr/>
        </p:nvPicPr>
        <p:blipFill>
          <a:blip r:embed="rId3">
            <a:alphaModFix/>
          </a:blip>
          <a:stretch>
            <a:fillRect/>
          </a:stretch>
        </p:blipFill>
        <p:spPr>
          <a:xfrm>
            <a:off x="457200" y="0"/>
            <a:ext cx="8229600"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4" name="Google Shape;224;p25"/>
          <p:cNvPicPr preferRelativeResize="0"/>
          <p:nvPr/>
        </p:nvPicPr>
        <p:blipFill>
          <a:blip r:embed="rId3">
            <a:alphaModFix/>
          </a:blip>
          <a:stretch>
            <a:fillRect/>
          </a:stretch>
        </p:blipFill>
        <p:spPr>
          <a:xfrm>
            <a:off x="457200" y="0"/>
            <a:ext cx="8229600"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1" name="Google Shape;231;p26"/>
          <p:cNvPicPr preferRelativeResize="0"/>
          <p:nvPr/>
        </p:nvPicPr>
        <p:blipFill>
          <a:blip r:embed="rId3">
            <a:alphaModFix/>
          </a:blip>
          <a:stretch>
            <a:fillRect/>
          </a:stretch>
        </p:blipFill>
        <p:spPr>
          <a:xfrm>
            <a:off x="457200" y="0"/>
            <a:ext cx="8229600"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8" name="Google Shape;238;p27"/>
          <p:cNvPicPr preferRelativeResize="0"/>
          <p:nvPr/>
        </p:nvPicPr>
        <p:blipFill>
          <a:blip r:embed="rId3">
            <a:alphaModFix/>
          </a:blip>
          <a:stretch>
            <a:fillRect/>
          </a:stretch>
        </p:blipFill>
        <p:spPr>
          <a:xfrm>
            <a:off x="457200" y="0"/>
            <a:ext cx="822960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Patch Tour</a:t>
            </a:r>
            <a:endParaRPr/>
          </a:p>
        </p:txBody>
      </p:sp>
      <p:sp>
        <p:nvSpPr>
          <p:cNvPr id="244" name="Google Shape;244;p28"/>
          <p:cNvSpPr txBox="1"/>
          <p:nvPr/>
        </p:nvSpPr>
        <p:spPr>
          <a:xfrm>
            <a:off x="423925" y="1095125"/>
            <a:ext cx="3228900" cy="35751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t>Patch Goals</a:t>
            </a:r>
            <a:endParaRPr/>
          </a:p>
          <a:p>
            <a:pPr indent="-317500" lvl="0" marL="457200" rtl="0" algn="l">
              <a:lnSpc>
                <a:spcPct val="200000"/>
              </a:lnSpc>
              <a:spcBef>
                <a:spcPts val="0"/>
              </a:spcBef>
              <a:spcAft>
                <a:spcPts val="0"/>
              </a:spcAft>
              <a:buSzPts val="1400"/>
              <a:buChar char="❏"/>
            </a:pPr>
            <a:r>
              <a:rPr lang="en"/>
              <a:t>Human interface </a:t>
            </a:r>
            <a:endParaRPr/>
          </a:p>
          <a:p>
            <a:pPr indent="-317500" lvl="0" marL="457200" rtl="0" algn="l">
              <a:lnSpc>
                <a:spcPct val="200000"/>
              </a:lnSpc>
              <a:spcBef>
                <a:spcPts val="0"/>
              </a:spcBef>
              <a:spcAft>
                <a:spcPts val="0"/>
              </a:spcAft>
              <a:buSzPts val="1400"/>
              <a:buChar char="❏"/>
            </a:pPr>
            <a:r>
              <a:rPr lang="en"/>
              <a:t>Independent, Reflective Elements</a:t>
            </a:r>
            <a:endParaRPr/>
          </a:p>
          <a:p>
            <a:pPr indent="-317500" lvl="0" marL="457200" rtl="0" algn="l">
              <a:lnSpc>
                <a:spcPct val="200000"/>
              </a:lnSpc>
              <a:spcBef>
                <a:spcPts val="0"/>
              </a:spcBef>
              <a:spcAft>
                <a:spcPts val="0"/>
              </a:spcAft>
              <a:buSzPts val="1400"/>
              <a:buChar char="❏"/>
            </a:pPr>
            <a:r>
              <a:rPr lang="en"/>
              <a:t>Message Passing and Reactivity</a:t>
            </a:r>
            <a:endParaRPr/>
          </a:p>
          <a:p>
            <a:pPr indent="-317500" lvl="0" marL="457200" rtl="0" algn="l">
              <a:lnSpc>
                <a:spcPct val="200000"/>
              </a:lnSpc>
              <a:spcBef>
                <a:spcPts val="0"/>
              </a:spcBef>
              <a:spcAft>
                <a:spcPts val="0"/>
              </a:spcAft>
              <a:buSzPts val="1400"/>
              <a:buChar char="❏"/>
            </a:pPr>
            <a:r>
              <a:rPr lang="en"/>
              <a:t>Global </a:t>
            </a:r>
            <a:r>
              <a:rPr lang="en"/>
              <a:t>Variables</a:t>
            </a:r>
            <a:endParaRPr/>
          </a:p>
          <a:p>
            <a:pPr indent="-317500" lvl="0" marL="457200" rtl="0" algn="l">
              <a:lnSpc>
                <a:spcPct val="200000"/>
              </a:lnSpc>
              <a:spcBef>
                <a:spcPts val="0"/>
              </a:spcBef>
              <a:spcAft>
                <a:spcPts val="0"/>
              </a:spcAft>
              <a:buSzPts val="1400"/>
              <a:buChar char="❏"/>
            </a:pPr>
            <a:r>
              <a:rPr lang="en"/>
              <a:t>Emergence and Complexity</a:t>
            </a:r>
            <a:endParaRPr/>
          </a:p>
          <a:p>
            <a:pPr indent="0" lvl="0" marL="0" rtl="0" algn="l">
              <a:spcBef>
                <a:spcPts val="0"/>
              </a:spcBef>
              <a:spcAft>
                <a:spcPts val="0"/>
              </a:spcAft>
              <a:buNone/>
            </a:pPr>
            <a:r>
              <a:t/>
            </a:r>
            <a:endParaRPr/>
          </a:p>
        </p:txBody>
      </p:sp>
      <p:sp>
        <p:nvSpPr>
          <p:cNvPr id="245" name="Google Shape;245;p28"/>
          <p:cNvSpPr txBox="1"/>
          <p:nvPr/>
        </p:nvSpPr>
        <p:spPr>
          <a:xfrm>
            <a:off x="4465250" y="1017800"/>
            <a:ext cx="3991800" cy="36522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t>Patch Reality</a:t>
            </a:r>
            <a:endParaRPr/>
          </a:p>
          <a:p>
            <a:pPr indent="-317500" lvl="0" marL="457200" rtl="0" algn="l">
              <a:lnSpc>
                <a:spcPct val="200000"/>
              </a:lnSpc>
              <a:spcBef>
                <a:spcPts val="0"/>
              </a:spcBef>
              <a:spcAft>
                <a:spcPts val="0"/>
              </a:spcAft>
              <a:buSzPts val="1400"/>
              <a:buChar char="★"/>
            </a:pPr>
            <a:r>
              <a:rPr lang="en"/>
              <a:t>Human Interface</a:t>
            </a:r>
            <a:endParaRPr/>
          </a:p>
          <a:p>
            <a:pPr indent="-317500" lvl="0" marL="457200" rtl="0" algn="l">
              <a:lnSpc>
                <a:spcPct val="200000"/>
              </a:lnSpc>
              <a:spcBef>
                <a:spcPts val="0"/>
              </a:spcBef>
              <a:spcAft>
                <a:spcPts val="0"/>
              </a:spcAft>
              <a:buSzPts val="1400"/>
              <a:buChar char="★"/>
            </a:pPr>
            <a:r>
              <a:rPr lang="en"/>
              <a:t>Independent Elements, one reflective</a:t>
            </a:r>
            <a:endParaRPr/>
          </a:p>
          <a:p>
            <a:pPr indent="-317500" lvl="0" marL="457200" rtl="0" algn="l">
              <a:lnSpc>
                <a:spcPct val="200000"/>
              </a:lnSpc>
              <a:spcBef>
                <a:spcPts val="0"/>
              </a:spcBef>
              <a:spcAft>
                <a:spcPts val="0"/>
              </a:spcAft>
              <a:buSzPts val="1400"/>
              <a:buChar char="★"/>
            </a:pPr>
            <a:r>
              <a:rPr lang="en"/>
              <a:t>Global Variables</a:t>
            </a:r>
            <a:endParaRPr/>
          </a:p>
          <a:p>
            <a:pPr indent="-317500" lvl="0" marL="457200" rtl="0" algn="l">
              <a:lnSpc>
                <a:spcPct val="200000"/>
              </a:lnSpc>
              <a:spcBef>
                <a:spcPts val="0"/>
              </a:spcBef>
              <a:spcAft>
                <a:spcPts val="0"/>
              </a:spcAft>
              <a:buSzPts val="1400"/>
              <a:buChar char="★"/>
            </a:pPr>
            <a:r>
              <a:rPr lang="en"/>
              <a:t>Limited communication between elements</a:t>
            </a:r>
            <a:endParaRPr/>
          </a:p>
          <a:p>
            <a:pPr indent="-317500" lvl="0" marL="457200" rtl="0" algn="l">
              <a:lnSpc>
                <a:spcPct val="200000"/>
              </a:lnSpc>
              <a:spcBef>
                <a:spcPts val="0"/>
              </a:spcBef>
              <a:spcAft>
                <a:spcPts val="0"/>
              </a:spcAft>
              <a:buSzPts val="1400"/>
              <a:buChar char="★"/>
            </a:pPr>
            <a:r>
              <a:rPr lang="en"/>
              <a:t>Variation, but no real complexity</a:t>
            </a:r>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Patch Tour</a:t>
            </a:r>
            <a:endParaRPr/>
          </a:p>
        </p:txBody>
      </p:sp>
      <p:pic>
        <p:nvPicPr>
          <p:cNvPr id="251" name="Google Shape;251;p29"/>
          <p:cNvPicPr preferRelativeResize="0"/>
          <p:nvPr/>
        </p:nvPicPr>
        <p:blipFill>
          <a:blip r:embed="rId3">
            <a:alphaModFix/>
          </a:blip>
          <a:stretch>
            <a:fillRect/>
          </a:stretch>
        </p:blipFill>
        <p:spPr>
          <a:xfrm>
            <a:off x="0" y="0"/>
            <a:ext cx="9144000" cy="51435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Patch Tour</a:t>
            </a:r>
            <a:endParaRPr/>
          </a:p>
        </p:txBody>
      </p:sp>
      <p:pic>
        <p:nvPicPr>
          <p:cNvPr id="257" name="Google Shape;257;p30"/>
          <p:cNvPicPr preferRelativeResize="0"/>
          <p:nvPr/>
        </p:nvPicPr>
        <p:blipFill>
          <a:blip r:embed="rId3">
            <a:alphaModFix/>
          </a:blip>
          <a:stretch>
            <a:fillRect/>
          </a:stretch>
        </p:blipFill>
        <p:spPr>
          <a:xfrm>
            <a:off x="0" y="0"/>
            <a:ext cx="9143999" cy="51434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Patch Tour</a:t>
            </a:r>
            <a:endParaRPr/>
          </a:p>
        </p:txBody>
      </p:sp>
      <p:pic>
        <p:nvPicPr>
          <p:cNvPr id="263" name="Google Shape;263;p31"/>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what’s the problem?</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“Why do we continue to make so little progress in addressing our many very pressing social concerns?” -Richmond (2010)</a:t>
            </a:r>
            <a:endParaRPr sz="2400"/>
          </a:p>
          <a:p>
            <a:pPr indent="0" lvl="0" marL="0" rtl="0" algn="l">
              <a:spcBef>
                <a:spcPts val="1600"/>
              </a:spcBef>
              <a:spcAft>
                <a:spcPts val="0"/>
              </a:spcAft>
              <a:buNone/>
            </a:pPr>
            <a:r>
              <a:rPr b="1" lang="en" sz="2400"/>
              <a:t>Problem:</a:t>
            </a:r>
            <a:r>
              <a:rPr lang="en" sz="2400"/>
              <a:t> Lack of Systems Education in Society at Large</a:t>
            </a:r>
            <a:endParaRPr sz="2400"/>
          </a:p>
          <a:p>
            <a:pPr indent="0" lvl="0" marL="0" rtl="0" algn="l">
              <a:spcBef>
                <a:spcPts val="1600"/>
              </a:spcBef>
              <a:spcAft>
                <a:spcPts val="1600"/>
              </a:spcAft>
              <a:buNone/>
            </a:pPr>
            <a:r>
              <a:rPr b="1" lang="en" sz="2400"/>
              <a:t>Goal:</a:t>
            </a:r>
            <a:r>
              <a:rPr lang="en" sz="2400"/>
              <a:t> Spread an Intuitive Knowledge of Systems</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0" st="0"/>
                                            </p:txEl>
                                          </p:spTgt>
                                        </p:tgtEl>
                                        <p:attrNameLst>
                                          <p:attrName>style.visibility</p:attrName>
                                        </p:attrNameLst>
                                      </p:cBhvr>
                                      <p:to>
                                        <p:strVal val="visible"/>
                                      </p:to>
                                    </p:set>
                                    <p:animEffect filter="fade" transition="in">
                                      <p:cBhvr>
                                        <p:cTn dur="1000"/>
                                        <p:tgtEl>
                                          <p:spTgt spid="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1" st="1"/>
                                            </p:txEl>
                                          </p:spTgt>
                                        </p:tgtEl>
                                        <p:attrNameLst>
                                          <p:attrName>style.visibility</p:attrName>
                                        </p:attrNameLst>
                                      </p:cBhvr>
                                      <p:to>
                                        <p:strVal val="visible"/>
                                      </p:to>
                                    </p:set>
                                    <p:animEffect filter="fade" transition="in">
                                      <p:cBhvr>
                                        <p:cTn dur="1000"/>
                                        <p:tgtEl>
                                          <p:spTgt spid="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2" st="2"/>
                                            </p:txEl>
                                          </p:spTgt>
                                        </p:tgtEl>
                                        <p:attrNameLst>
                                          <p:attrName>style.visibility</p:attrName>
                                        </p:attrNameLst>
                                      </p:cBhvr>
                                      <p:to>
                                        <p:strVal val="visible"/>
                                      </p:to>
                                    </p:set>
                                    <p:animEffect filter="fade" transition="in">
                                      <p:cBhvr>
                                        <p:cTn dur="1000"/>
                                        <p:tgtEl>
                                          <p:spTgt spid="9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Patch Tour</a:t>
            </a:r>
            <a:endParaRPr/>
          </a:p>
        </p:txBody>
      </p:sp>
      <p:sp>
        <p:nvSpPr>
          <p:cNvPr id="269" name="Google Shape;269;p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270" name="Google Shape;270;p32"/>
          <p:cNvPicPr preferRelativeResize="0"/>
          <p:nvPr/>
        </p:nvPicPr>
        <p:blipFill>
          <a:blip r:embed="rId3">
            <a:alphaModFix/>
          </a:blip>
          <a:stretch>
            <a:fillRect/>
          </a:stretch>
        </p:blipFill>
        <p:spPr>
          <a:xfrm>
            <a:off x="2209800" y="1262050"/>
            <a:ext cx="4724400" cy="2619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Patch Tour</a:t>
            </a:r>
            <a:endParaRPr/>
          </a:p>
        </p:txBody>
      </p:sp>
      <p:sp>
        <p:nvSpPr>
          <p:cNvPr id="276" name="Google Shape;276;p3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277" name="Google Shape;277;p33"/>
          <p:cNvPicPr preferRelativeResize="0"/>
          <p:nvPr/>
        </p:nvPicPr>
        <p:blipFill>
          <a:blip r:embed="rId3">
            <a:alphaModFix/>
          </a:blip>
          <a:stretch>
            <a:fillRect/>
          </a:stretch>
        </p:blipFill>
        <p:spPr>
          <a:xfrm>
            <a:off x="0" y="0"/>
            <a:ext cx="9143999" cy="51435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Play time + Questions</a:t>
            </a:r>
            <a:endParaRPr/>
          </a:p>
        </p:txBody>
      </p:sp>
      <p:sp>
        <p:nvSpPr>
          <p:cNvPr id="283" name="Google Shape;283;p3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Musical Lendaris </a:t>
            </a:r>
            <a:endParaRPr/>
          </a:p>
        </p:txBody>
      </p:sp>
      <p:graphicFrame>
        <p:nvGraphicFramePr>
          <p:cNvPr id="289" name="Google Shape;289;p35"/>
          <p:cNvGraphicFramePr/>
          <p:nvPr/>
        </p:nvGraphicFramePr>
        <p:xfrm>
          <a:off x="952500" y="1117775"/>
          <a:ext cx="3000000" cy="3000000"/>
        </p:xfrm>
        <a:graphic>
          <a:graphicData uri="http://schemas.openxmlformats.org/drawingml/2006/table">
            <a:tbl>
              <a:tblPr>
                <a:noFill/>
                <a:tableStyleId>{9014A159-45EB-420A-89CB-C7D267C62EEE}</a:tableStyleId>
              </a:tblPr>
              <a:tblGrid>
                <a:gridCol w="1447800"/>
                <a:gridCol w="1447800"/>
                <a:gridCol w="1447800"/>
                <a:gridCol w="1447800"/>
                <a:gridCol w="1447800"/>
              </a:tblGrid>
              <a:tr h="381000">
                <a:tc>
                  <a:txBody>
                    <a:bodyPr>
                      <a:noAutofit/>
                    </a:bodyPr>
                    <a:lstStyle/>
                    <a:p>
                      <a:pPr indent="0" lvl="0" marL="0" rtl="0" algn="l">
                        <a:spcBef>
                          <a:spcPts val="0"/>
                        </a:spcBef>
                        <a:spcAft>
                          <a:spcPts val="0"/>
                        </a:spcAft>
                        <a:buNone/>
                      </a:pPr>
                      <a:r>
                        <a:t/>
                      </a:r>
                      <a:endParaRPr sz="2400"/>
                    </a:p>
                  </a:txBody>
                  <a:tcPr marT="91425" marB="91425" marR="91425" marL="91425"/>
                </a:tc>
                <a:tc>
                  <a:txBody>
                    <a:bodyPr>
                      <a:noAutofit/>
                    </a:bodyPr>
                    <a:lstStyle/>
                    <a:p>
                      <a:pPr indent="0" lvl="0" marL="0" rtl="0" algn="l">
                        <a:spcBef>
                          <a:spcPts val="0"/>
                        </a:spcBef>
                        <a:spcAft>
                          <a:spcPts val="0"/>
                        </a:spcAft>
                        <a:buNone/>
                      </a:pPr>
                      <a:r>
                        <a:rPr lang="en" sz="2400"/>
                        <a:t>Rhythm</a:t>
                      </a:r>
                      <a:endParaRPr sz="2400"/>
                    </a:p>
                  </a:txBody>
                  <a:tcPr marT="91425" marB="91425" marR="91425" marL="91425"/>
                </a:tc>
                <a:tc>
                  <a:txBody>
                    <a:bodyPr>
                      <a:noAutofit/>
                    </a:bodyPr>
                    <a:lstStyle/>
                    <a:p>
                      <a:pPr indent="0" lvl="0" marL="0" rtl="0" algn="l">
                        <a:spcBef>
                          <a:spcPts val="0"/>
                        </a:spcBef>
                        <a:spcAft>
                          <a:spcPts val="0"/>
                        </a:spcAft>
                        <a:buNone/>
                      </a:pPr>
                      <a:r>
                        <a:rPr lang="en" sz="2400"/>
                        <a:t>Lyrics</a:t>
                      </a:r>
                      <a:endParaRPr sz="2400"/>
                    </a:p>
                  </a:txBody>
                  <a:tcPr marT="91425" marB="91425" marR="91425" marL="91425"/>
                </a:tc>
                <a:tc>
                  <a:txBody>
                    <a:bodyPr>
                      <a:noAutofit/>
                    </a:bodyPr>
                    <a:lstStyle/>
                    <a:p>
                      <a:pPr indent="0" lvl="0" marL="0" rtl="0" algn="l">
                        <a:spcBef>
                          <a:spcPts val="0"/>
                        </a:spcBef>
                        <a:spcAft>
                          <a:spcPts val="0"/>
                        </a:spcAft>
                        <a:buNone/>
                      </a:pPr>
                      <a:r>
                        <a:rPr lang="en" sz="2400"/>
                        <a:t>Melody</a:t>
                      </a:r>
                      <a:endParaRPr sz="2400"/>
                    </a:p>
                  </a:txBody>
                  <a:tcPr marT="91425" marB="91425" marR="91425" marL="91425"/>
                </a:tc>
                <a:tc>
                  <a:txBody>
                    <a:bodyPr>
                      <a:noAutofit/>
                    </a:bodyPr>
                    <a:lstStyle/>
                    <a:p>
                      <a:pPr indent="0" lvl="0" marL="0" rtl="0" algn="l">
                        <a:spcBef>
                          <a:spcPts val="0"/>
                        </a:spcBef>
                        <a:spcAft>
                          <a:spcPts val="0"/>
                        </a:spcAft>
                        <a:buNone/>
                      </a:pPr>
                      <a:r>
                        <a:rPr lang="en" sz="2400"/>
                        <a:t>Harmony</a:t>
                      </a:r>
                      <a:endParaRPr sz="2400"/>
                    </a:p>
                  </a:txBody>
                  <a:tcPr marT="91425" marB="91425" marR="91425" marL="91425"/>
                </a:tc>
              </a:tr>
              <a:tr h="381000">
                <a:tc>
                  <a:txBody>
                    <a:bodyPr>
                      <a:noAutofit/>
                    </a:bodyPr>
                    <a:lstStyle/>
                    <a:p>
                      <a:pPr indent="0" lvl="0" marL="0" rtl="0" algn="l">
                        <a:spcBef>
                          <a:spcPts val="0"/>
                        </a:spcBef>
                        <a:spcAft>
                          <a:spcPts val="0"/>
                        </a:spcAft>
                        <a:buNone/>
                      </a:pPr>
                      <a:r>
                        <a:rPr lang="en" sz="2400"/>
                        <a:t>Song</a:t>
                      </a:r>
                      <a:endParaRPr sz="2400"/>
                    </a:p>
                  </a:txBody>
                  <a:tcPr marT="91425" marB="91425" marR="91425" marL="91425"/>
                </a:tc>
                <a:tc>
                  <a:txBody>
                    <a:bodyPr>
                      <a:noAutofit/>
                    </a:bodyPr>
                    <a:lstStyle/>
                    <a:p>
                      <a:pPr indent="0" lvl="0" marL="0" rtl="0" algn="l">
                        <a:spcBef>
                          <a:spcPts val="0"/>
                        </a:spcBef>
                        <a:spcAft>
                          <a:spcPts val="0"/>
                        </a:spcAft>
                        <a:buNone/>
                      </a:pPr>
                      <a:r>
                        <a:t/>
                      </a:r>
                      <a:endParaRPr sz="2400"/>
                    </a:p>
                  </a:txBody>
                  <a:tcPr marT="91425" marB="91425" marR="91425" marL="91425"/>
                </a:tc>
                <a:tc>
                  <a:txBody>
                    <a:bodyPr>
                      <a:noAutofit/>
                    </a:bodyPr>
                    <a:lstStyle/>
                    <a:p>
                      <a:pPr indent="0" lvl="0" marL="0" rtl="0" algn="l">
                        <a:spcBef>
                          <a:spcPts val="0"/>
                        </a:spcBef>
                        <a:spcAft>
                          <a:spcPts val="0"/>
                        </a:spcAft>
                        <a:buNone/>
                      </a:pPr>
                      <a:r>
                        <a:t/>
                      </a:r>
                      <a:endParaRPr sz="2400"/>
                    </a:p>
                  </a:txBody>
                  <a:tcPr marT="91425" marB="91425" marR="91425" marL="91425"/>
                </a:tc>
                <a:tc>
                  <a:txBody>
                    <a:bodyPr>
                      <a:noAutofit/>
                    </a:bodyPr>
                    <a:lstStyle/>
                    <a:p>
                      <a:pPr indent="0" lvl="0" marL="0" rtl="0" algn="l">
                        <a:spcBef>
                          <a:spcPts val="0"/>
                        </a:spcBef>
                        <a:spcAft>
                          <a:spcPts val="0"/>
                        </a:spcAft>
                        <a:buNone/>
                      </a:pPr>
                      <a:r>
                        <a:t/>
                      </a:r>
                      <a:endParaRPr sz="2400"/>
                    </a:p>
                  </a:txBody>
                  <a:tcPr marT="91425" marB="91425" marR="91425" marL="91425"/>
                </a:tc>
                <a:tc>
                  <a:txBody>
                    <a:bodyPr>
                      <a:noAutofit/>
                    </a:bodyPr>
                    <a:lstStyle/>
                    <a:p>
                      <a:pPr indent="0" lvl="0" marL="0" rtl="0" algn="l">
                        <a:spcBef>
                          <a:spcPts val="0"/>
                        </a:spcBef>
                        <a:spcAft>
                          <a:spcPts val="0"/>
                        </a:spcAft>
                        <a:buNone/>
                      </a:pPr>
                      <a:r>
                        <a:t/>
                      </a:r>
                      <a:endParaRPr sz="2400"/>
                    </a:p>
                  </a:txBody>
                  <a:tcPr marT="91425" marB="91425" marR="91425" marL="91425"/>
                </a:tc>
              </a:tr>
              <a:tr h="381000">
                <a:tc>
                  <a:txBody>
                    <a:bodyPr>
                      <a:noAutofit/>
                    </a:bodyPr>
                    <a:lstStyle/>
                    <a:p>
                      <a:pPr indent="0" lvl="0" marL="0" rtl="0" algn="l">
                        <a:spcBef>
                          <a:spcPts val="0"/>
                        </a:spcBef>
                        <a:spcAft>
                          <a:spcPts val="0"/>
                        </a:spcAft>
                        <a:buNone/>
                      </a:pPr>
                      <a:r>
                        <a:rPr lang="en" sz="2400"/>
                        <a:t>Verse</a:t>
                      </a:r>
                      <a:endParaRPr sz="2400"/>
                    </a:p>
                  </a:txBody>
                  <a:tcPr marT="91425" marB="91425" marR="91425" marL="91425"/>
                </a:tc>
                <a:tc>
                  <a:txBody>
                    <a:bodyPr>
                      <a:noAutofit/>
                    </a:bodyPr>
                    <a:lstStyle/>
                    <a:p>
                      <a:pPr indent="0" lvl="0" marL="0" rtl="0" algn="l">
                        <a:spcBef>
                          <a:spcPts val="0"/>
                        </a:spcBef>
                        <a:spcAft>
                          <a:spcPts val="0"/>
                        </a:spcAft>
                        <a:buNone/>
                      </a:pPr>
                      <a:r>
                        <a:t/>
                      </a:r>
                      <a:endParaRPr sz="2400"/>
                    </a:p>
                  </a:txBody>
                  <a:tcPr marT="91425" marB="91425" marR="91425" marL="91425"/>
                </a:tc>
                <a:tc>
                  <a:txBody>
                    <a:bodyPr>
                      <a:noAutofit/>
                    </a:bodyPr>
                    <a:lstStyle/>
                    <a:p>
                      <a:pPr indent="0" lvl="0" marL="0" rtl="0" algn="l">
                        <a:spcBef>
                          <a:spcPts val="0"/>
                        </a:spcBef>
                        <a:spcAft>
                          <a:spcPts val="0"/>
                        </a:spcAft>
                        <a:buNone/>
                      </a:pPr>
                      <a:r>
                        <a:t/>
                      </a:r>
                      <a:endParaRPr sz="2400"/>
                    </a:p>
                  </a:txBody>
                  <a:tcPr marT="91425" marB="91425" marR="91425" marL="91425"/>
                </a:tc>
                <a:tc>
                  <a:txBody>
                    <a:bodyPr>
                      <a:noAutofit/>
                    </a:bodyPr>
                    <a:lstStyle/>
                    <a:p>
                      <a:pPr indent="0" lvl="0" marL="0" rtl="0" algn="l">
                        <a:spcBef>
                          <a:spcPts val="0"/>
                        </a:spcBef>
                        <a:spcAft>
                          <a:spcPts val="0"/>
                        </a:spcAft>
                        <a:buNone/>
                      </a:pPr>
                      <a:r>
                        <a:t/>
                      </a:r>
                      <a:endParaRPr sz="2400"/>
                    </a:p>
                  </a:txBody>
                  <a:tcPr marT="91425" marB="91425" marR="91425" marL="91425"/>
                </a:tc>
                <a:tc>
                  <a:txBody>
                    <a:bodyPr>
                      <a:noAutofit/>
                    </a:bodyPr>
                    <a:lstStyle/>
                    <a:p>
                      <a:pPr indent="0" lvl="0" marL="0" rtl="0" algn="l">
                        <a:spcBef>
                          <a:spcPts val="0"/>
                        </a:spcBef>
                        <a:spcAft>
                          <a:spcPts val="0"/>
                        </a:spcAft>
                        <a:buNone/>
                      </a:pPr>
                      <a:r>
                        <a:t/>
                      </a:r>
                      <a:endParaRPr sz="2400"/>
                    </a:p>
                  </a:txBody>
                  <a:tcPr marT="91425" marB="91425" marR="91425" marL="91425"/>
                </a:tc>
              </a:tr>
              <a:tr h="381000">
                <a:tc>
                  <a:txBody>
                    <a:bodyPr>
                      <a:noAutofit/>
                    </a:bodyPr>
                    <a:lstStyle/>
                    <a:p>
                      <a:pPr indent="0" lvl="0" marL="0" rtl="0" algn="l">
                        <a:spcBef>
                          <a:spcPts val="0"/>
                        </a:spcBef>
                        <a:spcAft>
                          <a:spcPts val="0"/>
                        </a:spcAft>
                        <a:buNone/>
                      </a:pPr>
                      <a:r>
                        <a:rPr lang="en" sz="2400"/>
                        <a:t>Phrase</a:t>
                      </a:r>
                      <a:endParaRPr sz="2400"/>
                    </a:p>
                  </a:txBody>
                  <a:tcPr marT="91425" marB="91425" marR="91425" marL="91425"/>
                </a:tc>
                <a:tc>
                  <a:txBody>
                    <a:bodyPr>
                      <a:noAutofit/>
                    </a:bodyPr>
                    <a:lstStyle/>
                    <a:p>
                      <a:pPr indent="0" lvl="0" marL="0" rtl="0" algn="l">
                        <a:spcBef>
                          <a:spcPts val="0"/>
                        </a:spcBef>
                        <a:spcAft>
                          <a:spcPts val="0"/>
                        </a:spcAft>
                        <a:buNone/>
                      </a:pPr>
                      <a:r>
                        <a:t/>
                      </a:r>
                      <a:endParaRPr sz="2400"/>
                    </a:p>
                  </a:txBody>
                  <a:tcPr marT="91425" marB="91425" marR="91425" marL="91425"/>
                </a:tc>
                <a:tc>
                  <a:txBody>
                    <a:bodyPr>
                      <a:noAutofit/>
                    </a:bodyPr>
                    <a:lstStyle/>
                    <a:p>
                      <a:pPr indent="0" lvl="0" marL="0" rtl="0" algn="l">
                        <a:spcBef>
                          <a:spcPts val="0"/>
                        </a:spcBef>
                        <a:spcAft>
                          <a:spcPts val="0"/>
                        </a:spcAft>
                        <a:buNone/>
                      </a:pPr>
                      <a:r>
                        <a:t/>
                      </a:r>
                      <a:endParaRPr sz="2400"/>
                    </a:p>
                  </a:txBody>
                  <a:tcPr marT="91425" marB="91425" marR="91425" marL="91425"/>
                </a:tc>
                <a:tc>
                  <a:txBody>
                    <a:bodyPr>
                      <a:noAutofit/>
                    </a:bodyPr>
                    <a:lstStyle/>
                    <a:p>
                      <a:pPr indent="0" lvl="0" marL="0" rtl="0" algn="l">
                        <a:spcBef>
                          <a:spcPts val="0"/>
                        </a:spcBef>
                        <a:spcAft>
                          <a:spcPts val="0"/>
                        </a:spcAft>
                        <a:buNone/>
                      </a:pPr>
                      <a:r>
                        <a:t/>
                      </a:r>
                      <a:endParaRPr sz="2400"/>
                    </a:p>
                  </a:txBody>
                  <a:tcPr marT="91425" marB="91425" marR="91425" marL="91425"/>
                </a:tc>
                <a:tc>
                  <a:txBody>
                    <a:bodyPr>
                      <a:noAutofit/>
                    </a:bodyPr>
                    <a:lstStyle/>
                    <a:p>
                      <a:pPr indent="0" lvl="0" marL="0" rtl="0" algn="l">
                        <a:spcBef>
                          <a:spcPts val="0"/>
                        </a:spcBef>
                        <a:spcAft>
                          <a:spcPts val="0"/>
                        </a:spcAft>
                        <a:buNone/>
                      </a:pPr>
                      <a:r>
                        <a:t/>
                      </a:r>
                      <a:endParaRPr sz="2400"/>
                    </a:p>
                  </a:txBody>
                  <a:tcPr marT="91425" marB="91425" marR="91425" marL="91425"/>
                </a:tc>
              </a:tr>
              <a:tr h="381000">
                <a:tc>
                  <a:txBody>
                    <a:bodyPr>
                      <a:noAutofit/>
                    </a:bodyPr>
                    <a:lstStyle/>
                    <a:p>
                      <a:pPr indent="0" lvl="0" marL="0" rtl="0" algn="l">
                        <a:spcBef>
                          <a:spcPts val="0"/>
                        </a:spcBef>
                        <a:spcAft>
                          <a:spcPts val="0"/>
                        </a:spcAft>
                        <a:buNone/>
                      </a:pPr>
                      <a:r>
                        <a:rPr lang="en" sz="2400"/>
                        <a:t>Note</a:t>
                      </a:r>
                      <a:endParaRPr sz="2400"/>
                    </a:p>
                  </a:txBody>
                  <a:tcPr marT="91425" marB="91425" marR="91425" marL="91425"/>
                </a:tc>
                <a:tc>
                  <a:txBody>
                    <a:bodyPr>
                      <a:noAutofit/>
                    </a:bodyPr>
                    <a:lstStyle/>
                    <a:p>
                      <a:pPr indent="0" lvl="0" marL="0" rtl="0" algn="l">
                        <a:spcBef>
                          <a:spcPts val="0"/>
                        </a:spcBef>
                        <a:spcAft>
                          <a:spcPts val="0"/>
                        </a:spcAft>
                        <a:buNone/>
                      </a:pPr>
                      <a:r>
                        <a:t/>
                      </a:r>
                      <a:endParaRPr sz="2400"/>
                    </a:p>
                  </a:txBody>
                  <a:tcPr marT="91425" marB="91425" marR="91425" marL="91425"/>
                </a:tc>
                <a:tc>
                  <a:txBody>
                    <a:bodyPr>
                      <a:noAutofit/>
                    </a:bodyPr>
                    <a:lstStyle/>
                    <a:p>
                      <a:pPr indent="0" lvl="0" marL="0" rtl="0" algn="l">
                        <a:spcBef>
                          <a:spcPts val="0"/>
                        </a:spcBef>
                        <a:spcAft>
                          <a:spcPts val="0"/>
                        </a:spcAft>
                        <a:buNone/>
                      </a:pPr>
                      <a:r>
                        <a:t/>
                      </a:r>
                      <a:endParaRPr sz="2400"/>
                    </a:p>
                  </a:txBody>
                  <a:tcPr marT="91425" marB="91425" marR="91425" marL="91425"/>
                </a:tc>
                <a:tc>
                  <a:txBody>
                    <a:bodyPr>
                      <a:noAutofit/>
                    </a:bodyPr>
                    <a:lstStyle/>
                    <a:p>
                      <a:pPr indent="0" lvl="0" marL="0" rtl="0" algn="l">
                        <a:spcBef>
                          <a:spcPts val="0"/>
                        </a:spcBef>
                        <a:spcAft>
                          <a:spcPts val="0"/>
                        </a:spcAft>
                        <a:buNone/>
                      </a:pPr>
                      <a:r>
                        <a:t/>
                      </a:r>
                      <a:endParaRPr sz="2400"/>
                    </a:p>
                  </a:txBody>
                  <a:tcPr marT="91425" marB="91425" marR="91425" marL="91425"/>
                </a:tc>
                <a:tc>
                  <a:txBody>
                    <a:bodyPr>
                      <a:noAutofit/>
                    </a:bodyPr>
                    <a:lstStyle/>
                    <a:p>
                      <a:pPr indent="0" lvl="0" marL="0" rtl="0" algn="l">
                        <a:spcBef>
                          <a:spcPts val="0"/>
                        </a:spcBef>
                        <a:spcAft>
                          <a:spcPts val="0"/>
                        </a:spcAft>
                        <a:buNone/>
                      </a:pPr>
                      <a:r>
                        <a:t/>
                      </a:r>
                      <a:endParaRPr sz="2400"/>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Music?</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400">
                <a:solidFill>
                  <a:srgbClr val="000000"/>
                </a:solidFill>
                <a:latin typeface="Arial"/>
                <a:ea typeface="Arial"/>
                <a:cs typeface="Arial"/>
                <a:sym typeface="Arial"/>
              </a:rPr>
              <a:t>“Words have to find a man’s mind before they can touch his heart. And, some men’s minds are woeful small targets. Music touches their hearts directly, no matter how small or stubborn the mind of the man who listens.”</a:t>
            </a:r>
            <a:endParaRPr sz="2400">
              <a:solidFill>
                <a:srgbClr val="000000"/>
              </a:solidFill>
              <a:latin typeface="Arial"/>
              <a:ea typeface="Arial"/>
              <a:cs typeface="Arial"/>
              <a:sym typeface="Arial"/>
            </a:endParaRPr>
          </a:p>
          <a:p>
            <a:pPr indent="0" lvl="0" marL="0" rtl="0" algn="l">
              <a:lnSpc>
                <a:spcPct val="150000"/>
              </a:lnSpc>
              <a:spcBef>
                <a:spcPts val="0"/>
              </a:spcBef>
              <a:spcAft>
                <a:spcPts val="0"/>
              </a:spcAft>
              <a:buNone/>
            </a:pPr>
            <a:r>
              <a:rPr lang="en" sz="2400">
                <a:solidFill>
                  <a:srgbClr val="000000"/>
                </a:solidFill>
                <a:latin typeface="Arial"/>
                <a:ea typeface="Arial"/>
                <a:cs typeface="Arial"/>
                <a:sym typeface="Arial"/>
              </a:rPr>
              <a:t>-Patrick Rothfuss, </a:t>
            </a:r>
            <a:r>
              <a:rPr i="1" lang="en" sz="2400">
                <a:solidFill>
                  <a:srgbClr val="000000"/>
                </a:solidFill>
                <a:latin typeface="Arial"/>
                <a:ea typeface="Arial"/>
                <a:cs typeface="Arial"/>
                <a:sym typeface="Arial"/>
              </a:rPr>
              <a:t>Name of the Wind</a:t>
            </a:r>
            <a:endParaRPr i="1" sz="24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Fields of Musical Systems Composition:</a:t>
            </a:r>
            <a:endParaRPr/>
          </a:p>
          <a:p>
            <a:pPr indent="0" lvl="0" marL="0" rtl="0" algn="l">
              <a:spcBef>
                <a:spcPts val="0"/>
              </a:spcBef>
              <a:spcAft>
                <a:spcPts val="0"/>
              </a:spcAft>
              <a:buNone/>
            </a:pPr>
            <a:r>
              <a:rPr lang="en"/>
              <a:t>Our Journey</a:t>
            </a:r>
            <a:endParaRPr/>
          </a:p>
        </p:txBody>
      </p:sp>
      <p:graphicFrame>
        <p:nvGraphicFramePr>
          <p:cNvPr id="104" name="Google Shape;104;p16"/>
          <p:cNvGraphicFramePr/>
          <p:nvPr/>
        </p:nvGraphicFramePr>
        <p:xfrm>
          <a:off x="1106825" y="1738650"/>
          <a:ext cx="3000000" cy="3000000"/>
        </p:xfrm>
        <a:graphic>
          <a:graphicData uri="http://schemas.openxmlformats.org/drawingml/2006/table">
            <a:tbl>
              <a:tblPr>
                <a:noFill/>
                <a:tableStyleId>{9014A159-45EB-420A-89CB-C7D267C62EEE}</a:tableStyleId>
              </a:tblPr>
              <a:tblGrid>
                <a:gridCol w="2262650"/>
                <a:gridCol w="5342825"/>
              </a:tblGrid>
              <a:tr h="484550">
                <a:tc>
                  <a:txBody>
                    <a:bodyPr>
                      <a:noAutofit/>
                    </a:bodyPr>
                    <a:lstStyle/>
                    <a:p>
                      <a:pPr indent="0" lvl="0" marL="0" rtl="0" algn="l">
                        <a:spcBef>
                          <a:spcPts val="0"/>
                        </a:spcBef>
                        <a:spcAft>
                          <a:spcPts val="0"/>
                        </a:spcAft>
                        <a:buNone/>
                      </a:pPr>
                      <a:r>
                        <a:rPr lang="en" sz="2400"/>
                        <a:t>Move Follow</a:t>
                      </a:r>
                      <a:endParaRPr sz="2400"/>
                    </a:p>
                  </a:txBody>
                  <a:tcPr marT="91425" marB="91425" marR="91425" marL="91425">
                    <a:lnL cap="flat" cmpd="sng" w="28575">
                      <a:solidFill>
                        <a:schemeClr val="accent3"/>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2400"/>
                        <a:t>Play a Note</a:t>
                      </a:r>
                      <a:endParaRPr sz="2400"/>
                    </a:p>
                  </a:txBody>
                  <a:tcPr marT="91425" marB="91425" marR="91425" marL="91425">
                    <a:lnL cap="flat" cmpd="sng" w="28575">
                      <a:solidFill>
                        <a:schemeClr val="accent3"/>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r>
              <a:tr h="484550">
                <a:tc>
                  <a:txBody>
                    <a:bodyPr>
                      <a:noAutofit/>
                    </a:bodyPr>
                    <a:lstStyle/>
                    <a:p>
                      <a:pPr indent="0" lvl="0" marL="0" rtl="0" algn="l">
                        <a:spcBef>
                          <a:spcPts val="0"/>
                        </a:spcBef>
                        <a:spcAft>
                          <a:spcPts val="0"/>
                        </a:spcAft>
                        <a:buNone/>
                      </a:pPr>
                      <a:r>
                        <a:rPr lang="en" sz="2400"/>
                        <a:t>Move Oppose</a:t>
                      </a:r>
                      <a:endParaRPr sz="2400"/>
                    </a:p>
                  </a:txBody>
                  <a:tcPr marT="91425" marB="91425" marR="91425" marL="91425">
                    <a:lnL cap="flat" cmpd="sng" w="28575">
                      <a:solidFill>
                        <a:schemeClr val="accent3"/>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2400"/>
                        <a:t>Reactive/Responsive</a:t>
                      </a:r>
                      <a:r>
                        <a:rPr lang="en" sz="2400"/>
                        <a:t> Melodies</a:t>
                      </a:r>
                      <a:endParaRPr sz="2400"/>
                    </a:p>
                  </a:txBody>
                  <a:tcPr marT="91425" marB="91425" marR="91425" marL="91425">
                    <a:lnL cap="flat" cmpd="sng" w="28575">
                      <a:solidFill>
                        <a:schemeClr val="accent3"/>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r>
              <a:tr h="484550">
                <a:tc>
                  <a:txBody>
                    <a:bodyPr>
                      <a:noAutofit/>
                    </a:bodyPr>
                    <a:lstStyle/>
                    <a:p>
                      <a:pPr indent="0" lvl="0" marL="0" rtl="0" algn="l">
                        <a:spcBef>
                          <a:spcPts val="0"/>
                        </a:spcBef>
                        <a:spcAft>
                          <a:spcPts val="0"/>
                        </a:spcAft>
                        <a:buNone/>
                      </a:pPr>
                      <a:r>
                        <a:rPr lang="en" sz="2400"/>
                        <a:t>Reflective</a:t>
                      </a:r>
                      <a:endParaRPr sz="2400"/>
                    </a:p>
                  </a:txBody>
                  <a:tcPr marT="91425" marB="91425" marR="91425" marL="91425">
                    <a:lnL cap="flat" cmpd="sng" w="28575">
                      <a:solidFill>
                        <a:schemeClr val="accent3"/>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2400"/>
                        <a:t>Looping Responsive Notes Together</a:t>
                      </a:r>
                      <a:endParaRPr sz="2400"/>
                    </a:p>
                  </a:txBody>
                  <a:tcPr marT="91425" marB="91425" marR="91425" marL="91425">
                    <a:lnL cap="flat" cmpd="sng" w="28575">
                      <a:solidFill>
                        <a:schemeClr val="accent3"/>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r>
              <a:tr h="484550">
                <a:tc>
                  <a:txBody>
                    <a:bodyPr>
                      <a:noAutofit/>
                    </a:bodyPr>
                    <a:lstStyle/>
                    <a:p>
                      <a:pPr indent="0" lvl="0" marL="0" rtl="0" algn="l">
                        <a:spcBef>
                          <a:spcPts val="0"/>
                        </a:spcBef>
                        <a:spcAft>
                          <a:spcPts val="0"/>
                        </a:spcAft>
                        <a:buNone/>
                      </a:pPr>
                      <a:r>
                        <a:rPr lang="en" sz="2400"/>
                        <a:t>Generative</a:t>
                      </a:r>
                      <a:endParaRPr sz="2400"/>
                    </a:p>
                  </a:txBody>
                  <a:tcPr marT="91425" marB="91425" marR="91425" marL="91425">
                    <a:lnL cap="flat" cmpd="sng" w="28575">
                      <a:solidFill>
                        <a:schemeClr val="accent3"/>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2400"/>
                        <a:t>Generation of Music</a:t>
                      </a:r>
                      <a:endParaRPr sz="2400"/>
                    </a:p>
                  </a:txBody>
                  <a:tcPr marT="91425" marB="91425" marR="91425" marL="91425">
                    <a:lnL cap="flat" cmpd="sng" w="28575">
                      <a:solidFill>
                        <a:schemeClr val="accent3"/>
                      </a:solidFill>
                      <a:prstDash val="solid"/>
                      <a:round/>
                      <a:headEnd len="sm" w="sm" type="none"/>
                      <a:tailEnd len="sm" w="sm" type="none"/>
                    </a:lnL>
                    <a:lnR cap="flat" cmpd="sng" w="28575">
                      <a:solidFill>
                        <a:schemeClr val="accent3"/>
                      </a:solidFill>
                      <a:prstDash val="solid"/>
                      <a:round/>
                      <a:headEnd len="sm" w="sm" type="none"/>
                      <a:tailEnd len="sm" w="sm" type="none"/>
                    </a:lnR>
                    <a:lnT cap="flat" cmpd="sng" w="28575">
                      <a:solidFill>
                        <a:schemeClr val="accent3"/>
                      </a:solidFill>
                      <a:prstDash val="solid"/>
                      <a:round/>
                      <a:headEnd len="sm" w="sm" type="none"/>
                      <a:tailEnd len="sm" w="sm" type="none"/>
                    </a:lnT>
                    <a:lnB cap="flat" cmpd="sng" w="28575">
                      <a:solidFill>
                        <a:schemeClr val="accent3"/>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p:nvPr/>
        </p:nvSpPr>
        <p:spPr>
          <a:xfrm>
            <a:off x="1485475" y="548900"/>
            <a:ext cx="3469800" cy="3336000"/>
          </a:xfrm>
          <a:prstGeom prst="ellipse">
            <a:avLst/>
          </a:prstGeom>
          <a:no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0" name="Google Shape;110;p17"/>
          <p:cNvSpPr/>
          <p:nvPr/>
        </p:nvSpPr>
        <p:spPr>
          <a:xfrm>
            <a:off x="3344650" y="496775"/>
            <a:ext cx="3469800" cy="3336000"/>
          </a:xfrm>
          <a:prstGeom prst="ellipse">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txBox="1"/>
          <p:nvPr/>
        </p:nvSpPr>
        <p:spPr>
          <a:xfrm>
            <a:off x="133075" y="3832775"/>
            <a:ext cx="2802600" cy="61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chemeClr val="accent6"/>
                </a:solidFill>
                <a:latin typeface="Roboto"/>
                <a:ea typeface="Roboto"/>
                <a:cs typeface="Roboto"/>
                <a:sym typeface="Roboto"/>
              </a:rPr>
              <a:t>All Possible PD </a:t>
            </a:r>
            <a:r>
              <a:rPr b="1" lang="en" sz="1800">
                <a:solidFill>
                  <a:schemeClr val="accent6"/>
                </a:solidFill>
                <a:latin typeface="Roboto"/>
                <a:ea typeface="Roboto"/>
                <a:cs typeface="Roboto"/>
                <a:sym typeface="Roboto"/>
              </a:rPr>
              <a:t>Patches</a:t>
            </a:r>
            <a:endParaRPr b="1" sz="1800">
              <a:solidFill>
                <a:schemeClr val="accent6"/>
              </a:solidFill>
              <a:latin typeface="Roboto"/>
              <a:ea typeface="Roboto"/>
              <a:cs typeface="Roboto"/>
              <a:sym typeface="Roboto"/>
            </a:endParaRPr>
          </a:p>
        </p:txBody>
      </p:sp>
      <p:sp>
        <p:nvSpPr>
          <p:cNvPr id="112" name="Google Shape;112;p17"/>
          <p:cNvSpPr txBox="1"/>
          <p:nvPr/>
        </p:nvSpPr>
        <p:spPr>
          <a:xfrm>
            <a:off x="6341400" y="402450"/>
            <a:ext cx="2802600" cy="77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latin typeface="Roboto"/>
                <a:ea typeface="Roboto"/>
                <a:cs typeface="Roboto"/>
                <a:sym typeface="Roboto"/>
              </a:rPr>
              <a:t>Properties of our Ideal </a:t>
            </a:r>
            <a:endParaRPr b="1" sz="1800">
              <a:solidFill>
                <a:schemeClr val="accent3"/>
              </a:solidFill>
              <a:latin typeface="Roboto"/>
              <a:ea typeface="Roboto"/>
              <a:cs typeface="Roboto"/>
              <a:sym typeface="Roboto"/>
            </a:endParaRPr>
          </a:p>
          <a:p>
            <a:pPr indent="0" lvl="0" marL="0" rtl="0" algn="l">
              <a:spcBef>
                <a:spcPts val="0"/>
              </a:spcBef>
              <a:spcAft>
                <a:spcPts val="0"/>
              </a:spcAft>
              <a:buNone/>
            </a:pPr>
            <a:r>
              <a:rPr b="1" lang="en" sz="1800">
                <a:solidFill>
                  <a:schemeClr val="accent3"/>
                </a:solidFill>
                <a:latin typeface="Roboto"/>
                <a:ea typeface="Roboto"/>
                <a:cs typeface="Roboto"/>
                <a:sym typeface="Roboto"/>
              </a:rPr>
              <a:t>Music Generator</a:t>
            </a:r>
            <a:endParaRPr b="1" sz="1800">
              <a:solidFill>
                <a:schemeClr val="accent3"/>
              </a:solidFill>
              <a:latin typeface="Roboto"/>
              <a:ea typeface="Roboto"/>
              <a:cs typeface="Roboto"/>
              <a:sym typeface="Roboto"/>
            </a:endParaRPr>
          </a:p>
        </p:txBody>
      </p:sp>
      <p:sp>
        <p:nvSpPr>
          <p:cNvPr id="113" name="Google Shape;113;p17"/>
          <p:cNvSpPr txBox="1"/>
          <p:nvPr/>
        </p:nvSpPr>
        <p:spPr>
          <a:xfrm>
            <a:off x="1649300" y="1690975"/>
            <a:ext cx="1653000" cy="13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6"/>
                </a:solidFill>
                <a:latin typeface="Roboto"/>
                <a:ea typeface="Roboto"/>
                <a:cs typeface="Roboto"/>
                <a:sym typeface="Roboto"/>
              </a:rPr>
              <a:t>Patches we don’t know how to make</a:t>
            </a:r>
            <a:r>
              <a:rPr b="1" lang="en">
                <a:solidFill>
                  <a:schemeClr val="accent6"/>
                </a:solidFill>
                <a:latin typeface="Roboto"/>
                <a:ea typeface="Roboto"/>
                <a:cs typeface="Roboto"/>
                <a:sym typeface="Roboto"/>
              </a:rPr>
              <a:t> or aren’t desired</a:t>
            </a:r>
            <a:endParaRPr b="1">
              <a:solidFill>
                <a:schemeClr val="accent6"/>
              </a:solidFill>
              <a:latin typeface="Roboto"/>
              <a:ea typeface="Roboto"/>
              <a:cs typeface="Roboto"/>
              <a:sym typeface="Roboto"/>
            </a:endParaRPr>
          </a:p>
          <a:p>
            <a:pPr indent="0" lvl="0" marL="0" rtl="0" algn="l">
              <a:spcBef>
                <a:spcPts val="0"/>
              </a:spcBef>
              <a:spcAft>
                <a:spcPts val="0"/>
              </a:spcAft>
              <a:buNone/>
            </a:pPr>
            <a:r>
              <a:rPr lang="en">
                <a:solidFill>
                  <a:schemeClr val="accent6"/>
                </a:solidFill>
                <a:latin typeface="Roboto"/>
                <a:ea typeface="Roboto"/>
                <a:cs typeface="Roboto"/>
                <a:sym typeface="Roboto"/>
              </a:rPr>
              <a:t> </a:t>
            </a:r>
            <a:endParaRPr>
              <a:solidFill>
                <a:schemeClr val="accent6"/>
              </a:solidFill>
              <a:latin typeface="Roboto"/>
              <a:ea typeface="Roboto"/>
              <a:cs typeface="Roboto"/>
              <a:sym typeface="Roboto"/>
            </a:endParaRPr>
          </a:p>
        </p:txBody>
      </p:sp>
      <p:sp>
        <p:nvSpPr>
          <p:cNvPr id="114" name="Google Shape;114;p17"/>
          <p:cNvSpPr txBox="1"/>
          <p:nvPr/>
        </p:nvSpPr>
        <p:spPr>
          <a:xfrm>
            <a:off x="5082000" y="1531800"/>
            <a:ext cx="1571400" cy="12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3"/>
                </a:solidFill>
                <a:latin typeface="Roboto"/>
                <a:ea typeface="Roboto"/>
                <a:cs typeface="Roboto"/>
                <a:sym typeface="Roboto"/>
              </a:rPr>
              <a:t>Desired effects we don’t know how to program</a:t>
            </a:r>
            <a:endParaRPr b="1">
              <a:solidFill>
                <a:schemeClr val="accent3"/>
              </a:solidFill>
              <a:latin typeface="Roboto"/>
              <a:ea typeface="Roboto"/>
              <a:cs typeface="Roboto"/>
              <a:sym typeface="Roboto"/>
            </a:endParaRPr>
          </a:p>
        </p:txBody>
      </p:sp>
      <p:sp>
        <p:nvSpPr>
          <p:cNvPr id="115" name="Google Shape;115;p17"/>
          <p:cNvSpPr txBox="1"/>
          <p:nvPr/>
        </p:nvSpPr>
        <p:spPr>
          <a:xfrm>
            <a:off x="3521938" y="1473788"/>
            <a:ext cx="1370100" cy="15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8761D"/>
                </a:solidFill>
                <a:latin typeface="Roboto"/>
                <a:ea typeface="Roboto"/>
                <a:cs typeface="Roboto"/>
                <a:sym typeface="Roboto"/>
              </a:rPr>
              <a:t>Patches we </a:t>
            </a:r>
            <a:r>
              <a:rPr b="1" i="1" lang="en">
                <a:solidFill>
                  <a:srgbClr val="38761D"/>
                </a:solidFill>
                <a:latin typeface="Roboto"/>
                <a:ea typeface="Roboto"/>
                <a:cs typeface="Roboto"/>
                <a:sym typeface="Roboto"/>
              </a:rPr>
              <a:t>know</a:t>
            </a:r>
            <a:r>
              <a:rPr b="1" lang="en">
                <a:solidFill>
                  <a:srgbClr val="38761D"/>
                </a:solidFill>
                <a:latin typeface="Roboto"/>
                <a:ea typeface="Roboto"/>
                <a:cs typeface="Roboto"/>
                <a:sym typeface="Roboto"/>
              </a:rPr>
              <a:t> how to make, which do </a:t>
            </a:r>
            <a:r>
              <a:rPr b="1" i="1" lang="en">
                <a:solidFill>
                  <a:srgbClr val="38761D"/>
                </a:solidFill>
                <a:latin typeface="Roboto"/>
                <a:ea typeface="Roboto"/>
                <a:cs typeface="Roboto"/>
                <a:sym typeface="Roboto"/>
              </a:rPr>
              <a:t>something</a:t>
            </a:r>
            <a:r>
              <a:rPr b="1" lang="en">
                <a:solidFill>
                  <a:srgbClr val="38761D"/>
                </a:solidFill>
                <a:latin typeface="Roboto"/>
                <a:ea typeface="Roboto"/>
                <a:cs typeface="Roboto"/>
                <a:sym typeface="Roboto"/>
              </a:rPr>
              <a:t> we want</a:t>
            </a:r>
            <a:endParaRPr b="1">
              <a:solidFill>
                <a:srgbClr val="38761D"/>
              </a:solidFill>
              <a:latin typeface="Roboto"/>
              <a:ea typeface="Roboto"/>
              <a:cs typeface="Roboto"/>
              <a:sym typeface="Roboto"/>
            </a:endParaRPr>
          </a:p>
        </p:txBody>
      </p:sp>
      <p:sp>
        <p:nvSpPr>
          <p:cNvPr id="116" name="Google Shape;116;p17"/>
          <p:cNvSpPr txBox="1"/>
          <p:nvPr/>
        </p:nvSpPr>
        <p:spPr>
          <a:xfrm>
            <a:off x="133075" y="103650"/>
            <a:ext cx="2802600" cy="9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Roboto"/>
                <a:ea typeface="Roboto"/>
                <a:cs typeface="Roboto"/>
                <a:sym typeface="Roboto"/>
              </a:rPr>
              <a:t>Mental Model of System Goal</a:t>
            </a:r>
            <a:endParaRPr b="1" sz="2400">
              <a:solidFill>
                <a:schemeClr val="dk1"/>
              </a:solidFill>
              <a:latin typeface="Roboto"/>
              <a:ea typeface="Roboto"/>
              <a:cs typeface="Roboto"/>
              <a:sym typeface="Roboto"/>
            </a:endParaRPr>
          </a:p>
        </p:txBody>
      </p:sp>
      <p:cxnSp>
        <p:nvCxnSpPr>
          <p:cNvPr id="117" name="Google Shape;117;p17"/>
          <p:cNvCxnSpPr/>
          <p:nvPr/>
        </p:nvCxnSpPr>
        <p:spPr>
          <a:xfrm>
            <a:off x="4313650" y="923775"/>
            <a:ext cx="172200" cy="0"/>
          </a:xfrm>
          <a:prstGeom prst="straightConnector1">
            <a:avLst/>
          </a:prstGeom>
          <a:noFill/>
          <a:ln cap="flat" cmpd="sng" w="9525">
            <a:solidFill>
              <a:schemeClr val="dk2"/>
            </a:solidFill>
            <a:prstDash val="solid"/>
            <a:round/>
            <a:headEnd len="med" w="med" type="none"/>
            <a:tailEnd len="med" w="med" type="triangle"/>
          </a:ln>
        </p:spPr>
      </p:cxnSp>
      <p:cxnSp>
        <p:nvCxnSpPr>
          <p:cNvPr id="118" name="Google Shape;118;p17"/>
          <p:cNvCxnSpPr/>
          <p:nvPr/>
        </p:nvCxnSpPr>
        <p:spPr>
          <a:xfrm>
            <a:off x="4859600" y="2790300"/>
            <a:ext cx="172200" cy="0"/>
          </a:xfrm>
          <a:prstGeom prst="straightConnector1">
            <a:avLst/>
          </a:prstGeom>
          <a:noFill/>
          <a:ln cap="flat" cmpd="sng" w="9525">
            <a:solidFill>
              <a:schemeClr val="dk2"/>
            </a:solidFill>
            <a:prstDash val="solid"/>
            <a:round/>
            <a:headEnd len="med" w="med" type="none"/>
            <a:tailEnd len="med" w="med" type="triangle"/>
          </a:ln>
        </p:spPr>
      </p:cxnSp>
      <p:cxnSp>
        <p:nvCxnSpPr>
          <p:cNvPr id="119" name="Google Shape;119;p17"/>
          <p:cNvCxnSpPr/>
          <p:nvPr/>
        </p:nvCxnSpPr>
        <p:spPr>
          <a:xfrm>
            <a:off x="4687400" y="3134600"/>
            <a:ext cx="172200" cy="0"/>
          </a:xfrm>
          <a:prstGeom prst="straightConnector1">
            <a:avLst/>
          </a:prstGeom>
          <a:noFill/>
          <a:ln cap="flat" cmpd="sng" w="9525">
            <a:solidFill>
              <a:schemeClr val="dk2"/>
            </a:solidFill>
            <a:prstDash val="solid"/>
            <a:round/>
            <a:headEnd len="med" w="med" type="none"/>
            <a:tailEnd len="med" w="med" type="triangle"/>
          </a:ln>
        </p:spPr>
      </p:cxnSp>
      <p:cxnSp>
        <p:nvCxnSpPr>
          <p:cNvPr id="120" name="Google Shape;120;p17"/>
          <p:cNvCxnSpPr/>
          <p:nvPr/>
        </p:nvCxnSpPr>
        <p:spPr>
          <a:xfrm>
            <a:off x="4313650" y="3514050"/>
            <a:ext cx="172200" cy="0"/>
          </a:xfrm>
          <a:prstGeom prst="straightConnector1">
            <a:avLst/>
          </a:prstGeom>
          <a:noFill/>
          <a:ln cap="flat" cmpd="sng" w="9525">
            <a:solidFill>
              <a:schemeClr val="dk2"/>
            </a:solidFill>
            <a:prstDash val="solid"/>
            <a:round/>
            <a:headEnd len="med" w="med" type="none"/>
            <a:tailEnd len="med" w="med" type="triangle"/>
          </a:ln>
        </p:spPr>
      </p:cxnSp>
      <p:cxnSp>
        <p:nvCxnSpPr>
          <p:cNvPr id="121" name="Google Shape;121;p17"/>
          <p:cNvCxnSpPr/>
          <p:nvPr/>
        </p:nvCxnSpPr>
        <p:spPr>
          <a:xfrm>
            <a:off x="4955275" y="2269800"/>
            <a:ext cx="172200" cy="0"/>
          </a:xfrm>
          <a:prstGeom prst="straightConnector1">
            <a:avLst/>
          </a:prstGeom>
          <a:noFill/>
          <a:ln cap="flat" cmpd="sng" w="9525">
            <a:solidFill>
              <a:schemeClr val="dk2"/>
            </a:solidFill>
            <a:prstDash val="solid"/>
            <a:round/>
            <a:headEnd len="med" w="med" type="none"/>
            <a:tailEnd len="med" w="med" type="triangle"/>
          </a:ln>
        </p:spPr>
      </p:cxnSp>
      <p:cxnSp>
        <p:nvCxnSpPr>
          <p:cNvPr id="122" name="Google Shape;122;p17"/>
          <p:cNvCxnSpPr/>
          <p:nvPr/>
        </p:nvCxnSpPr>
        <p:spPr>
          <a:xfrm>
            <a:off x="4859600" y="1690975"/>
            <a:ext cx="172200" cy="0"/>
          </a:xfrm>
          <a:prstGeom prst="straightConnector1">
            <a:avLst/>
          </a:prstGeom>
          <a:noFill/>
          <a:ln cap="flat" cmpd="sng" w="9525">
            <a:solidFill>
              <a:schemeClr val="dk2"/>
            </a:solidFill>
            <a:prstDash val="solid"/>
            <a:round/>
            <a:headEnd len="med" w="med" type="none"/>
            <a:tailEnd len="med" w="med" type="triangle"/>
          </a:ln>
        </p:spPr>
      </p:cxnSp>
      <p:cxnSp>
        <p:nvCxnSpPr>
          <p:cNvPr id="123" name="Google Shape;123;p17"/>
          <p:cNvCxnSpPr/>
          <p:nvPr/>
        </p:nvCxnSpPr>
        <p:spPr>
          <a:xfrm>
            <a:off x="4687400" y="1311025"/>
            <a:ext cx="172200" cy="0"/>
          </a:xfrm>
          <a:prstGeom prst="straightConnector1">
            <a:avLst/>
          </a:prstGeom>
          <a:noFill/>
          <a:ln cap="flat" cmpd="sng" w="9525">
            <a:solidFill>
              <a:schemeClr val="dk2"/>
            </a:solidFill>
            <a:prstDash val="solid"/>
            <a:round/>
            <a:headEnd len="med" w="med" type="none"/>
            <a:tailEnd len="med" w="med" type="triangle"/>
          </a:ln>
        </p:spPr>
      </p:cxnSp>
      <p:cxnSp>
        <p:nvCxnSpPr>
          <p:cNvPr id="124" name="Google Shape;124;p17"/>
          <p:cNvCxnSpPr/>
          <p:nvPr/>
        </p:nvCxnSpPr>
        <p:spPr>
          <a:xfrm flipH="1">
            <a:off x="3734390" y="917621"/>
            <a:ext cx="180900" cy="12300"/>
          </a:xfrm>
          <a:prstGeom prst="straightConnector1">
            <a:avLst/>
          </a:prstGeom>
          <a:noFill/>
          <a:ln cap="flat" cmpd="sng" w="9525">
            <a:solidFill>
              <a:schemeClr val="dk2"/>
            </a:solidFill>
            <a:prstDash val="solid"/>
            <a:round/>
            <a:headEnd len="med" w="med" type="none"/>
            <a:tailEnd len="med" w="med" type="triangle"/>
          </a:ln>
        </p:spPr>
      </p:cxnSp>
      <p:cxnSp>
        <p:nvCxnSpPr>
          <p:cNvPr id="125" name="Google Shape;125;p17"/>
          <p:cNvCxnSpPr/>
          <p:nvPr/>
        </p:nvCxnSpPr>
        <p:spPr>
          <a:xfrm flipH="1">
            <a:off x="3404390" y="1304871"/>
            <a:ext cx="180900" cy="12300"/>
          </a:xfrm>
          <a:prstGeom prst="straightConnector1">
            <a:avLst/>
          </a:prstGeom>
          <a:noFill/>
          <a:ln cap="flat" cmpd="sng" w="9525">
            <a:solidFill>
              <a:schemeClr val="dk2"/>
            </a:solidFill>
            <a:prstDash val="solid"/>
            <a:round/>
            <a:headEnd len="med" w="med" type="none"/>
            <a:tailEnd len="med" w="med" type="triangle"/>
          </a:ln>
        </p:spPr>
      </p:cxnSp>
      <p:cxnSp>
        <p:nvCxnSpPr>
          <p:cNvPr id="126" name="Google Shape;126;p17"/>
          <p:cNvCxnSpPr/>
          <p:nvPr/>
        </p:nvCxnSpPr>
        <p:spPr>
          <a:xfrm flipH="1">
            <a:off x="3223490" y="1684821"/>
            <a:ext cx="180900" cy="12300"/>
          </a:xfrm>
          <a:prstGeom prst="straightConnector1">
            <a:avLst/>
          </a:prstGeom>
          <a:noFill/>
          <a:ln cap="flat" cmpd="sng" w="9525">
            <a:solidFill>
              <a:schemeClr val="dk2"/>
            </a:solidFill>
            <a:prstDash val="solid"/>
            <a:round/>
            <a:headEnd len="med" w="med" type="none"/>
            <a:tailEnd len="med" w="med" type="triangle"/>
          </a:ln>
        </p:spPr>
      </p:cxnSp>
      <p:cxnSp>
        <p:nvCxnSpPr>
          <p:cNvPr id="127" name="Google Shape;127;p17"/>
          <p:cNvCxnSpPr/>
          <p:nvPr/>
        </p:nvCxnSpPr>
        <p:spPr>
          <a:xfrm flipH="1">
            <a:off x="3163740" y="2269796"/>
            <a:ext cx="180900" cy="12300"/>
          </a:xfrm>
          <a:prstGeom prst="straightConnector1">
            <a:avLst/>
          </a:prstGeom>
          <a:noFill/>
          <a:ln cap="flat" cmpd="sng" w="9525">
            <a:solidFill>
              <a:schemeClr val="dk2"/>
            </a:solidFill>
            <a:prstDash val="solid"/>
            <a:round/>
            <a:headEnd len="med" w="med" type="none"/>
            <a:tailEnd len="med" w="med" type="triangle"/>
          </a:ln>
        </p:spPr>
      </p:cxnSp>
      <p:cxnSp>
        <p:nvCxnSpPr>
          <p:cNvPr id="128" name="Google Shape;128;p17"/>
          <p:cNvCxnSpPr/>
          <p:nvPr/>
        </p:nvCxnSpPr>
        <p:spPr>
          <a:xfrm flipH="1">
            <a:off x="3277790" y="2777996"/>
            <a:ext cx="180900" cy="12300"/>
          </a:xfrm>
          <a:prstGeom prst="straightConnector1">
            <a:avLst/>
          </a:prstGeom>
          <a:noFill/>
          <a:ln cap="flat" cmpd="sng" w="9525">
            <a:solidFill>
              <a:schemeClr val="dk2"/>
            </a:solidFill>
            <a:prstDash val="solid"/>
            <a:round/>
            <a:headEnd len="med" w="med" type="none"/>
            <a:tailEnd len="med" w="med" type="triangle"/>
          </a:ln>
        </p:spPr>
      </p:cxnSp>
      <p:cxnSp>
        <p:nvCxnSpPr>
          <p:cNvPr id="129" name="Google Shape;129;p17"/>
          <p:cNvCxnSpPr/>
          <p:nvPr/>
        </p:nvCxnSpPr>
        <p:spPr>
          <a:xfrm flipH="1">
            <a:off x="3458690" y="3128446"/>
            <a:ext cx="180900" cy="12300"/>
          </a:xfrm>
          <a:prstGeom prst="straightConnector1">
            <a:avLst/>
          </a:prstGeom>
          <a:noFill/>
          <a:ln cap="flat" cmpd="sng" w="9525">
            <a:solidFill>
              <a:schemeClr val="dk2"/>
            </a:solidFill>
            <a:prstDash val="solid"/>
            <a:round/>
            <a:headEnd len="med" w="med" type="none"/>
            <a:tailEnd len="med" w="med" type="triangle"/>
          </a:ln>
        </p:spPr>
      </p:cxnSp>
      <p:cxnSp>
        <p:nvCxnSpPr>
          <p:cNvPr id="130" name="Google Shape;130;p17"/>
          <p:cNvCxnSpPr/>
          <p:nvPr/>
        </p:nvCxnSpPr>
        <p:spPr>
          <a:xfrm flipH="1">
            <a:off x="3828890" y="3507896"/>
            <a:ext cx="180900" cy="12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8"/>
          <p:cNvSpPr txBox="1"/>
          <p:nvPr/>
        </p:nvSpPr>
        <p:spPr>
          <a:xfrm>
            <a:off x="2789225" y="1948050"/>
            <a:ext cx="3426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36" name="Google Shape;136;p18"/>
          <p:cNvSpPr/>
          <p:nvPr/>
        </p:nvSpPr>
        <p:spPr>
          <a:xfrm>
            <a:off x="3124150" y="1562088"/>
            <a:ext cx="1727400" cy="930900"/>
          </a:xfrm>
          <a:prstGeom prst="ellipse">
            <a:avLst/>
          </a:prstGeom>
          <a:solidFill>
            <a:srgbClr val="EAD1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Time until presentation</a:t>
            </a:r>
            <a:endParaRPr>
              <a:latin typeface="Roboto"/>
              <a:ea typeface="Roboto"/>
              <a:cs typeface="Roboto"/>
              <a:sym typeface="Roboto"/>
            </a:endParaRPr>
          </a:p>
        </p:txBody>
      </p:sp>
      <p:sp>
        <p:nvSpPr>
          <p:cNvPr id="137" name="Google Shape;137;p18"/>
          <p:cNvSpPr/>
          <p:nvPr/>
        </p:nvSpPr>
        <p:spPr>
          <a:xfrm>
            <a:off x="709775" y="2302850"/>
            <a:ext cx="1489200" cy="767100"/>
          </a:xfrm>
          <a:prstGeom prst="ellipse">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Time at work</a:t>
            </a:r>
            <a:endParaRPr>
              <a:solidFill>
                <a:srgbClr val="FFFFFF"/>
              </a:solidFill>
              <a:latin typeface="Roboto"/>
              <a:ea typeface="Roboto"/>
              <a:cs typeface="Roboto"/>
              <a:sym typeface="Roboto"/>
            </a:endParaRPr>
          </a:p>
        </p:txBody>
      </p:sp>
      <p:sp>
        <p:nvSpPr>
          <p:cNvPr id="138" name="Google Shape;138;p18"/>
          <p:cNvSpPr/>
          <p:nvPr/>
        </p:nvSpPr>
        <p:spPr>
          <a:xfrm>
            <a:off x="1886375" y="3322850"/>
            <a:ext cx="1805700" cy="1000800"/>
          </a:xfrm>
          <a:prstGeom prst="ellipse">
            <a:avLst/>
          </a:pr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Time spent on other classes &amp; assignments</a:t>
            </a:r>
            <a:endParaRPr>
              <a:solidFill>
                <a:srgbClr val="FFFFFF"/>
              </a:solidFill>
              <a:latin typeface="Roboto"/>
              <a:ea typeface="Roboto"/>
              <a:cs typeface="Roboto"/>
              <a:sym typeface="Roboto"/>
            </a:endParaRPr>
          </a:p>
        </p:txBody>
      </p:sp>
      <p:sp>
        <p:nvSpPr>
          <p:cNvPr id="139" name="Google Shape;139;p18"/>
          <p:cNvSpPr/>
          <p:nvPr/>
        </p:nvSpPr>
        <p:spPr>
          <a:xfrm>
            <a:off x="4305950" y="3233150"/>
            <a:ext cx="1489200" cy="849000"/>
          </a:xfrm>
          <a:prstGeom prst="ellipse">
            <a:avLst/>
          </a:pr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Time for personal needs</a:t>
            </a:r>
            <a:endParaRPr>
              <a:latin typeface="Roboto"/>
              <a:ea typeface="Roboto"/>
              <a:cs typeface="Roboto"/>
              <a:sym typeface="Roboto"/>
            </a:endParaRPr>
          </a:p>
        </p:txBody>
      </p:sp>
      <p:sp>
        <p:nvSpPr>
          <p:cNvPr id="140" name="Google Shape;140;p18"/>
          <p:cNvSpPr/>
          <p:nvPr/>
        </p:nvSpPr>
        <p:spPr>
          <a:xfrm>
            <a:off x="6208175" y="2483875"/>
            <a:ext cx="1288200" cy="849000"/>
          </a:xfrm>
          <a:prstGeom prst="ellipse">
            <a:avLst/>
          </a:prstGeom>
          <a:solidFill>
            <a:srgbClr val="000000"/>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i="1" lang="en">
                <a:solidFill>
                  <a:srgbClr val="FFFFFF"/>
                </a:solidFill>
                <a:latin typeface="Roboto"/>
                <a:ea typeface="Roboto"/>
                <a:cs typeface="Roboto"/>
                <a:sym typeface="Roboto"/>
              </a:rPr>
              <a:t>TIME ITSELF!</a:t>
            </a:r>
            <a:endParaRPr b="1" i="1">
              <a:solidFill>
                <a:srgbClr val="FFFFFF"/>
              </a:solidFill>
              <a:latin typeface="Roboto"/>
              <a:ea typeface="Roboto"/>
              <a:cs typeface="Roboto"/>
              <a:sym typeface="Roboto"/>
            </a:endParaRPr>
          </a:p>
        </p:txBody>
      </p:sp>
      <p:cxnSp>
        <p:nvCxnSpPr>
          <p:cNvPr id="141" name="Google Shape;141;p18"/>
          <p:cNvCxnSpPr>
            <a:stCxn id="137" idx="6"/>
            <a:endCxn id="136" idx="2"/>
          </p:cNvCxnSpPr>
          <p:nvPr/>
        </p:nvCxnSpPr>
        <p:spPr>
          <a:xfrm flipH="1" rot="10800000">
            <a:off x="2198975" y="2027600"/>
            <a:ext cx="925200" cy="658800"/>
          </a:xfrm>
          <a:prstGeom prst="curvedConnector3">
            <a:avLst>
              <a:gd fmla="val 49999" name="adj1"/>
            </a:avLst>
          </a:prstGeom>
          <a:noFill/>
          <a:ln cap="flat" cmpd="sng" w="9525">
            <a:solidFill>
              <a:srgbClr val="595959"/>
            </a:solidFill>
            <a:prstDash val="solid"/>
            <a:round/>
            <a:headEnd len="med" w="med" type="none"/>
            <a:tailEnd len="med" w="med" type="triangle"/>
          </a:ln>
        </p:spPr>
      </p:cxnSp>
      <p:cxnSp>
        <p:nvCxnSpPr>
          <p:cNvPr id="142" name="Google Shape;142;p18"/>
          <p:cNvCxnSpPr>
            <a:stCxn id="138" idx="0"/>
          </p:cNvCxnSpPr>
          <p:nvPr/>
        </p:nvCxnSpPr>
        <p:spPr>
          <a:xfrm rot="-5400000">
            <a:off x="2735975" y="2494700"/>
            <a:ext cx="881400" cy="774900"/>
          </a:xfrm>
          <a:prstGeom prst="curvedConnector3">
            <a:avLst>
              <a:gd fmla="val 50000" name="adj1"/>
            </a:avLst>
          </a:prstGeom>
          <a:noFill/>
          <a:ln cap="flat" cmpd="sng" w="9525">
            <a:solidFill>
              <a:srgbClr val="595959"/>
            </a:solidFill>
            <a:prstDash val="solid"/>
            <a:round/>
            <a:headEnd len="med" w="med" type="none"/>
            <a:tailEnd len="med" w="med" type="triangle"/>
          </a:ln>
        </p:spPr>
      </p:cxnSp>
      <p:cxnSp>
        <p:nvCxnSpPr>
          <p:cNvPr id="143" name="Google Shape;143;p18"/>
          <p:cNvCxnSpPr/>
          <p:nvPr/>
        </p:nvCxnSpPr>
        <p:spPr>
          <a:xfrm flipH="1" rot="5400000">
            <a:off x="4178375" y="2568975"/>
            <a:ext cx="714300" cy="613800"/>
          </a:xfrm>
          <a:prstGeom prst="curvedConnector3">
            <a:avLst>
              <a:gd fmla="val 50000" name="adj1"/>
            </a:avLst>
          </a:prstGeom>
          <a:noFill/>
          <a:ln cap="flat" cmpd="sng" w="9525">
            <a:solidFill>
              <a:srgbClr val="595959"/>
            </a:solidFill>
            <a:prstDash val="solid"/>
            <a:round/>
            <a:headEnd len="med" w="med" type="none"/>
            <a:tailEnd len="med" w="med" type="triangle"/>
          </a:ln>
        </p:spPr>
      </p:cxnSp>
      <p:cxnSp>
        <p:nvCxnSpPr>
          <p:cNvPr id="144" name="Google Shape;144;p18"/>
          <p:cNvCxnSpPr>
            <a:stCxn id="140" idx="2"/>
            <a:endCxn id="136" idx="6"/>
          </p:cNvCxnSpPr>
          <p:nvPr/>
        </p:nvCxnSpPr>
        <p:spPr>
          <a:xfrm rot="10800000">
            <a:off x="4851575" y="2027575"/>
            <a:ext cx="1356600" cy="880800"/>
          </a:xfrm>
          <a:prstGeom prst="curvedConnector3">
            <a:avLst>
              <a:gd fmla="val 50001" name="adj1"/>
            </a:avLst>
          </a:prstGeom>
          <a:noFill/>
          <a:ln cap="flat" cmpd="sng" w="9525">
            <a:solidFill>
              <a:srgbClr val="595959"/>
            </a:solidFill>
            <a:prstDash val="solid"/>
            <a:round/>
            <a:headEnd len="med" w="med" type="none"/>
            <a:tailEnd len="med" w="med" type="triangle"/>
          </a:ln>
        </p:spPr>
      </p:cxnSp>
      <p:sp>
        <p:nvSpPr>
          <p:cNvPr id="145" name="Google Shape;145;p18"/>
          <p:cNvSpPr txBox="1"/>
          <p:nvPr/>
        </p:nvSpPr>
        <p:spPr>
          <a:xfrm>
            <a:off x="3288938" y="2363850"/>
            <a:ext cx="3426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46" name="Google Shape;146;p18"/>
          <p:cNvSpPr txBox="1"/>
          <p:nvPr/>
        </p:nvSpPr>
        <p:spPr>
          <a:xfrm>
            <a:off x="4305950" y="2363850"/>
            <a:ext cx="3426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47" name="Google Shape;147;p18"/>
          <p:cNvSpPr txBox="1"/>
          <p:nvPr/>
        </p:nvSpPr>
        <p:spPr>
          <a:xfrm>
            <a:off x="4879250" y="1737825"/>
            <a:ext cx="342600" cy="4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pic>
        <p:nvPicPr>
          <p:cNvPr id="148" name="Google Shape;148;p18"/>
          <p:cNvPicPr preferRelativeResize="0"/>
          <p:nvPr/>
        </p:nvPicPr>
        <p:blipFill>
          <a:blip r:embed="rId3">
            <a:alphaModFix/>
          </a:blip>
          <a:stretch>
            <a:fillRect/>
          </a:stretch>
        </p:blipFill>
        <p:spPr>
          <a:xfrm>
            <a:off x="2627037" y="642575"/>
            <a:ext cx="1390683" cy="907800"/>
          </a:xfrm>
          <a:prstGeom prst="rect">
            <a:avLst/>
          </a:prstGeom>
          <a:noFill/>
          <a:ln>
            <a:noFill/>
          </a:ln>
        </p:spPr>
      </p:pic>
      <p:sp>
        <p:nvSpPr>
          <p:cNvPr id="149" name="Google Shape;149;p18"/>
          <p:cNvSpPr txBox="1"/>
          <p:nvPr/>
        </p:nvSpPr>
        <p:spPr>
          <a:xfrm>
            <a:off x="219200" y="195725"/>
            <a:ext cx="28653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txBox="1"/>
          <p:nvPr/>
        </p:nvSpPr>
        <p:spPr>
          <a:xfrm>
            <a:off x="234875" y="140925"/>
            <a:ext cx="3993600" cy="46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Roboto"/>
                <a:ea typeface="Roboto"/>
                <a:cs typeface="Roboto"/>
                <a:sym typeface="Roboto"/>
              </a:rPr>
              <a:t>Suprasystem-level</a:t>
            </a:r>
            <a:endParaRPr b="1" sz="2400">
              <a:solidFill>
                <a:schemeClr val="dk1"/>
              </a:solidFill>
              <a:latin typeface="Roboto"/>
              <a:ea typeface="Roboto"/>
              <a:cs typeface="Roboto"/>
              <a:sym typeface="Roboto"/>
            </a:endParaRPr>
          </a:p>
        </p:txBody>
      </p:sp>
      <p:sp>
        <p:nvSpPr>
          <p:cNvPr id="151" name="Google Shape;151;p18"/>
          <p:cNvSpPr/>
          <p:nvPr/>
        </p:nvSpPr>
        <p:spPr>
          <a:xfrm>
            <a:off x="5949425" y="596075"/>
            <a:ext cx="2363100" cy="1000800"/>
          </a:xfrm>
          <a:prstGeom prst="roundRect">
            <a:avLst>
              <a:gd fmla="val 16667" name="adj"/>
            </a:avLst>
          </a:prstGeom>
          <a:solidFill>
            <a:srgbClr val="C9DAF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Time spent: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Building group vision</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Learning PD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Writing patches</a:t>
            </a:r>
            <a:endParaRPr>
              <a:latin typeface="Roboto"/>
              <a:ea typeface="Roboto"/>
              <a:cs typeface="Roboto"/>
              <a:sym typeface="Roboto"/>
            </a:endParaRPr>
          </a:p>
        </p:txBody>
      </p:sp>
      <p:cxnSp>
        <p:nvCxnSpPr>
          <p:cNvPr id="152" name="Google Shape;152;p18"/>
          <p:cNvCxnSpPr>
            <a:stCxn id="136" idx="7"/>
            <a:endCxn id="151" idx="1"/>
          </p:cNvCxnSpPr>
          <p:nvPr/>
        </p:nvCxnSpPr>
        <p:spPr>
          <a:xfrm flipH="1" rot="10800000">
            <a:off x="4598578" y="1096615"/>
            <a:ext cx="1350900" cy="601800"/>
          </a:xfrm>
          <a:prstGeom prst="straightConnector1">
            <a:avLst/>
          </a:prstGeom>
          <a:noFill/>
          <a:ln cap="flat" cmpd="sng" w="9525">
            <a:solidFill>
              <a:schemeClr val="dk2"/>
            </a:solidFill>
            <a:prstDash val="solid"/>
            <a:round/>
            <a:headEnd len="med" w="med" type="none"/>
            <a:tailEnd len="med" w="med" type="triangle"/>
          </a:ln>
        </p:spPr>
      </p:cxnSp>
      <p:sp>
        <p:nvSpPr>
          <p:cNvPr id="153" name="Google Shape;153;p18"/>
          <p:cNvSpPr txBox="1"/>
          <p:nvPr/>
        </p:nvSpPr>
        <p:spPr>
          <a:xfrm>
            <a:off x="5679425" y="759425"/>
            <a:ext cx="2700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9"/>
          <p:cNvSpPr/>
          <p:nvPr/>
        </p:nvSpPr>
        <p:spPr>
          <a:xfrm>
            <a:off x="2825000" y="3136900"/>
            <a:ext cx="1124400" cy="4242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John</a:t>
            </a:r>
            <a:endParaRPr>
              <a:latin typeface="Roboto"/>
              <a:ea typeface="Roboto"/>
              <a:cs typeface="Roboto"/>
              <a:sym typeface="Roboto"/>
            </a:endParaRPr>
          </a:p>
        </p:txBody>
      </p:sp>
      <p:sp>
        <p:nvSpPr>
          <p:cNvPr id="159" name="Google Shape;159;p19"/>
          <p:cNvSpPr/>
          <p:nvPr/>
        </p:nvSpPr>
        <p:spPr>
          <a:xfrm>
            <a:off x="5034500" y="3136900"/>
            <a:ext cx="1124400" cy="4242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Miles</a:t>
            </a:r>
            <a:endParaRPr>
              <a:latin typeface="Roboto"/>
              <a:ea typeface="Roboto"/>
              <a:cs typeface="Roboto"/>
              <a:sym typeface="Roboto"/>
            </a:endParaRPr>
          </a:p>
        </p:txBody>
      </p:sp>
      <p:sp>
        <p:nvSpPr>
          <p:cNvPr id="160" name="Google Shape;160;p19"/>
          <p:cNvSpPr/>
          <p:nvPr/>
        </p:nvSpPr>
        <p:spPr>
          <a:xfrm>
            <a:off x="1095325" y="3136900"/>
            <a:ext cx="1124400" cy="4242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Eleanor</a:t>
            </a:r>
            <a:endParaRPr>
              <a:latin typeface="Roboto"/>
              <a:ea typeface="Roboto"/>
              <a:cs typeface="Roboto"/>
              <a:sym typeface="Roboto"/>
            </a:endParaRPr>
          </a:p>
        </p:txBody>
      </p:sp>
      <p:sp>
        <p:nvSpPr>
          <p:cNvPr id="161" name="Google Shape;161;p19"/>
          <p:cNvSpPr/>
          <p:nvPr/>
        </p:nvSpPr>
        <p:spPr>
          <a:xfrm>
            <a:off x="6819675" y="3126475"/>
            <a:ext cx="1124400" cy="424200"/>
          </a:xfrm>
          <a:prstGeom prst="roundRect">
            <a:avLst>
              <a:gd fmla="val 16667" name="adj"/>
            </a:avLst>
          </a:prstGeom>
          <a:solidFill>
            <a:srgbClr val="C9DAF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Shane</a:t>
            </a:r>
            <a:endParaRPr>
              <a:latin typeface="Roboto"/>
              <a:ea typeface="Roboto"/>
              <a:cs typeface="Roboto"/>
              <a:sym typeface="Roboto"/>
            </a:endParaRPr>
          </a:p>
        </p:txBody>
      </p:sp>
      <p:sp>
        <p:nvSpPr>
          <p:cNvPr id="162" name="Google Shape;162;p19"/>
          <p:cNvSpPr/>
          <p:nvPr/>
        </p:nvSpPr>
        <p:spPr>
          <a:xfrm>
            <a:off x="1041025" y="1077113"/>
            <a:ext cx="1233000" cy="641100"/>
          </a:xfrm>
          <a:prstGeom prst="rect">
            <a:avLst/>
          </a:pr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D9D9D9"/>
                </a:solidFill>
                <a:latin typeface="Roboto"/>
                <a:ea typeface="Roboto"/>
                <a:cs typeface="Roboto"/>
                <a:sym typeface="Roboto"/>
              </a:rPr>
              <a:t>Video</a:t>
            </a:r>
            <a:endParaRPr b="1">
              <a:solidFill>
                <a:srgbClr val="D9D9D9"/>
              </a:solidFill>
              <a:latin typeface="Roboto"/>
              <a:ea typeface="Roboto"/>
              <a:cs typeface="Roboto"/>
              <a:sym typeface="Roboto"/>
            </a:endParaRPr>
          </a:p>
          <a:p>
            <a:pPr indent="0" lvl="0" marL="0" rtl="0" algn="ctr">
              <a:spcBef>
                <a:spcPts val="0"/>
              </a:spcBef>
              <a:spcAft>
                <a:spcPts val="0"/>
              </a:spcAft>
              <a:buNone/>
            </a:pPr>
            <a:r>
              <a:rPr b="1" lang="en">
                <a:solidFill>
                  <a:srgbClr val="D9D9D9"/>
                </a:solidFill>
                <a:latin typeface="Roboto"/>
                <a:ea typeface="Roboto"/>
                <a:cs typeface="Roboto"/>
                <a:sym typeface="Roboto"/>
              </a:rPr>
              <a:t>Tutorials</a:t>
            </a:r>
            <a:endParaRPr b="1">
              <a:solidFill>
                <a:srgbClr val="D9D9D9"/>
              </a:solidFill>
              <a:latin typeface="Roboto"/>
              <a:ea typeface="Roboto"/>
              <a:cs typeface="Roboto"/>
              <a:sym typeface="Roboto"/>
            </a:endParaRPr>
          </a:p>
        </p:txBody>
      </p:sp>
      <p:sp>
        <p:nvSpPr>
          <p:cNvPr id="163" name="Google Shape;163;p19"/>
          <p:cNvSpPr/>
          <p:nvPr/>
        </p:nvSpPr>
        <p:spPr>
          <a:xfrm>
            <a:off x="6525075" y="1077125"/>
            <a:ext cx="1538700" cy="641100"/>
          </a:xfrm>
          <a:prstGeom prst="rect">
            <a:avLst/>
          </a:pr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D9D9D9"/>
                </a:solidFill>
                <a:latin typeface="Roboto"/>
                <a:ea typeface="Roboto"/>
                <a:cs typeface="Roboto"/>
                <a:sym typeface="Roboto"/>
              </a:rPr>
              <a:t>PD Documentation</a:t>
            </a:r>
            <a:endParaRPr b="1">
              <a:solidFill>
                <a:srgbClr val="D9D9D9"/>
              </a:solidFill>
              <a:latin typeface="Roboto"/>
              <a:ea typeface="Roboto"/>
              <a:cs typeface="Roboto"/>
              <a:sym typeface="Roboto"/>
            </a:endParaRPr>
          </a:p>
        </p:txBody>
      </p:sp>
      <p:sp>
        <p:nvSpPr>
          <p:cNvPr id="164" name="Google Shape;164;p19"/>
          <p:cNvSpPr/>
          <p:nvPr/>
        </p:nvSpPr>
        <p:spPr>
          <a:xfrm>
            <a:off x="3669300" y="1000150"/>
            <a:ext cx="1805400" cy="878700"/>
          </a:xfrm>
          <a:prstGeom prst="ellipse">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Experimental </a:t>
            </a:r>
            <a:endParaRPr>
              <a:solidFill>
                <a:srgbClr val="FFFFFF"/>
              </a:solidFill>
              <a:latin typeface="Roboto"/>
              <a:ea typeface="Roboto"/>
              <a:cs typeface="Roboto"/>
              <a:sym typeface="Roboto"/>
            </a:endParaRPr>
          </a:p>
          <a:p>
            <a:pPr indent="0" lvl="0" marL="0" rtl="0" algn="ctr">
              <a:spcBef>
                <a:spcPts val="0"/>
              </a:spcBef>
              <a:spcAft>
                <a:spcPts val="0"/>
              </a:spcAft>
              <a:buNone/>
            </a:pPr>
            <a:r>
              <a:rPr lang="en">
                <a:solidFill>
                  <a:srgbClr val="FFFFFF"/>
                </a:solidFill>
                <a:latin typeface="Roboto"/>
                <a:ea typeface="Roboto"/>
                <a:cs typeface="Roboto"/>
                <a:sym typeface="Roboto"/>
              </a:rPr>
              <a:t>Patches</a:t>
            </a:r>
            <a:endParaRPr>
              <a:solidFill>
                <a:srgbClr val="FFFFFF"/>
              </a:solidFill>
              <a:latin typeface="Roboto"/>
              <a:ea typeface="Roboto"/>
              <a:cs typeface="Roboto"/>
              <a:sym typeface="Roboto"/>
            </a:endParaRPr>
          </a:p>
        </p:txBody>
      </p:sp>
      <p:cxnSp>
        <p:nvCxnSpPr>
          <p:cNvPr id="165" name="Google Shape;165;p19"/>
          <p:cNvCxnSpPr>
            <a:stCxn id="162" idx="2"/>
            <a:endCxn id="160" idx="0"/>
          </p:cNvCxnSpPr>
          <p:nvPr/>
        </p:nvCxnSpPr>
        <p:spPr>
          <a:xfrm>
            <a:off x="1657525" y="1718213"/>
            <a:ext cx="0" cy="1418700"/>
          </a:xfrm>
          <a:prstGeom prst="straightConnector1">
            <a:avLst/>
          </a:prstGeom>
          <a:noFill/>
          <a:ln cap="flat" cmpd="sng" w="9525">
            <a:solidFill>
              <a:srgbClr val="595959"/>
            </a:solidFill>
            <a:prstDash val="solid"/>
            <a:round/>
            <a:headEnd len="med" w="med" type="none"/>
            <a:tailEnd len="med" w="med" type="triangle"/>
          </a:ln>
        </p:spPr>
      </p:cxnSp>
      <p:cxnSp>
        <p:nvCxnSpPr>
          <p:cNvPr id="166" name="Google Shape;166;p19"/>
          <p:cNvCxnSpPr>
            <a:stCxn id="162" idx="2"/>
            <a:endCxn id="158" idx="0"/>
          </p:cNvCxnSpPr>
          <p:nvPr/>
        </p:nvCxnSpPr>
        <p:spPr>
          <a:xfrm>
            <a:off x="1657525" y="1718213"/>
            <a:ext cx="1729800" cy="1418700"/>
          </a:xfrm>
          <a:prstGeom prst="straightConnector1">
            <a:avLst/>
          </a:prstGeom>
          <a:noFill/>
          <a:ln cap="flat" cmpd="sng" w="9525">
            <a:solidFill>
              <a:srgbClr val="595959"/>
            </a:solidFill>
            <a:prstDash val="solid"/>
            <a:round/>
            <a:headEnd len="med" w="med" type="none"/>
            <a:tailEnd len="med" w="med" type="triangle"/>
          </a:ln>
        </p:spPr>
      </p:cxnSp>
      <p:cxnSp>
        <p:nvCxnSpPr>
          <p:cNvPr id="167" name="Google Shape;167;p19"/>
          <p:cNvCxnSpPr>
            <a:stCxn id="162" idx="2"/>
            <a:endCxn id="159" idx="0"/>
          </p:cNvCxnSpPr>
          <p:nvPr/>
        </p:nvCxnSpPr>
        <p:spPr>
          <a:xfrm>
            <a:off x="1657525" y="1718213"/>
            <a:ext cx="3939300" cy="1418700"/>
          </a:xfrm>
          <a:prstGeom prst="straightConnector1">
            <a:avLst/>
          </a:prstGeom>
          <a:noFill/>
          <a:ln cap="flat" cmpd="sng" w="9525">
            <a:solidFill>
              <a:srgbClr val="595959"/>
            </a:solidFill>
            <a:prstDash val="solid"/>
            <a:round/>
            <a:headEnd len="med" w="med" type="none"/>
            <a:tailEnd len="med" w="med" type="triangle"/>
          </a:ln>
        </p:spPr>
      </p:cxnSp>
      <p:cxnSp>
        <p:nvCxnSpPr>
          <p:cNvPr id="168" name="Google Shape;168;p19"/>
          <p:cNvCxnSpPr>
            <a:stCxn id="162" idx="2"/>
            <a:endCxn id="161" idx="0"/>
          </p:cNvCxnSpPr>
          <p:nvPr/>
        </p:nvCxnSpPr>
        <p:spPr>
          <a:xfrm>
            <a:off x="1657525" y="1718213"/>
            <a:ext cx="5724300" cy="1408200"/>
          </a:xfrm>
          <a:prstGeom prst="straightConnector1">
            <a:avLst/>
          </a:prstGeom>
          <a:noFill/>
          <a:ln cap="flat" cmpd="sng" w="9525">
            <a:solidFill>
              <a:srgbClr val="595959"/>
            </a:solidFill>
            <a:prstDash val="solid"/>
            <a:round/>
            <a:headEnd len="med" w="med" type="none"/>
            <a:tailEnd len="med" w="med" type="triangle"/>
          </a:ln>
        </p:spPr>
      </p:cxnSp>
      <p:cxnSp>
        <p:nvCxnSpPr>
          <p:cNvPr id="169" name="Google Shape;169;p19"/>
          <p:cNvCxnSpPr>
            <a:stCxn id="163" idx="2"/>
            <a:endCxn id="160" idx="0"/>
          </p:cNvCxnSpPr>
          <p:nvPr/>
        </p:nvCxnSpPr>
        <p:spPr>
          <a:xfrm flipH="1">
            <a:off x="1657425" y="1718225"/>
            <a:ext cx="5637000" cy="1418700"/>
          </a:xfrm>
          <a:prstGeom prst="straightConnector1">
            <a:avLst/>
          </a:prstGeom>
          <a:noFill/>
          <a:ln cap="flat" cmpd="sng" w="9525">
            <a:solidFill>
              <a:srgbClr val="595959"/>
            </a:solidFill>
            <a:prstDash val="solid"/>
            <a:round/>
            <a:headEnd len="med" w="med" type="none"/>
            <a:tailEnd len="med" w="med" type="triangle"/>
          </a:ln>
        </p:spPr>
      </p:cxnSp>
      <p:cxnSp>
        <p:nvCxnSpPr>
          <p:cNvPr id="170" name="Google Shape;170;p19"/>
          <p:cNvCxnSpPr>
            <a:stCxn id="163" idx="2"/>
            <a:endCxn id="158" idx="0"/>
          </p:cNvCxnSpPr>
          <p:nvPr/>
        </p:nvCxnSpPr>
        <p:spPr>
          <a:xfrm flipH="1">
            <a:off x="3387225" y="1718225"/>
            <a:ext cx="3907200" cy="1418700"/>
          </a:xfrm>
          <a:prstGeom prst="straightConnector1">
            <a:avLst/>
          </a:prstGeom>
          <a:noFill/>
          <a:ln cap="flat" cmpd="sng" w="9525">
            <a:solidFill>
              <a:srgbClr val="595959"/>
            </a:solidFill>
            <a:prstDash val="solid"/>
            <a:round/>
            <a:headEnd len="med" w="med" type="none"/>
            <a:tailEnd len="med" w="med" type="triangle"/>
          </a:ln>
        </p:spPr>
      </p:cxnSp>
      <p:cxnSp>
        <p:nvCxnSpPr>
          <p:cNvPr id="171" name="Google Shape;171;p19"/>
          <p:cNvCxnSpPr>
            <a:stCxn id="163" idx="2"/>
            <a:endCxn id="159" idx="0"/>
          </p:cNvCxnSpPr>
          <p:nvPr/>
        </p:nvCxnSpPr>
        <p:spPr>
          <a:xfrm flipH="1">
            <a:off x="5596725" y="1718225"/>
            <a:ext cx="1697700" cy="1418700"/>
          </a:xfrm>
          <a:prstGeom prst="straightConnector1">
            <a:avLst/>
          </a:prstGeom>
          <a:noFill/>
          <a:ln cap="flat" cmpd="sng" w="9525">
            <a:solidFill>
              <a:srgbClr val="595959"/>
            </a:solidFill>
            <a:prstDash val="solid"/>
            <a:round/>
            <a:headEnd len="med" w="med" type="none"/>
            <a:tailEnd len="med" w="med" type="triangle"/>
          </a:ln>
        </p:spPr>
      </p:cxnSp>
      <p:cxnSp>
        <p:nvCxnSpPr>
          <p:cNvPr id="172" name="Google Shape;172;p19"/>
          <p:cNvCxnSpPr>
            <a:stCxn id="163" idx="2"/>
            <a:endCxn id="161" idx="0"/>
          </p:cNvCxnSpPr>
          <p:nvPr/>
        </p:nvCxnSpPr>
        <p:spPr>
          <a:xfrm>
            <a:off x="7294425" y="1718225"/>
            <a:ext cx="87600" cy="1408200"/>
          </a:xfrm>
          <a:prstGeom prst="straightConnector1">
            <a:avLst/>
          </a:prstGeom>
          <a:noFill/>
          <a:ln cap="flat" cmpd="sng" w="9525">
            <a:solidFill>
              <a:srgbClr val="595959"/>
            </a:solidFill>
            <a:prstDash val="solid"/>
            <a:round/>
            <a:headEnd len="med" w="med" type="none"/>
            <a:tailEnd len="med" w="med" type="triangle"/>
          </a:ln>
        </p:spPr>
      </p:cxnSp>
      <p:cxnSp>
        <p:nvCxnSpPr>
          <p:cNvPr id="173" name="Google Shape;173;p19"/>
          <p:cNvCxnSpPr>
            <a:stCxn id="160" idx="0"/>
            <a:endCxn id="164" idx="2"/>
          </p:cNvCxnSpPr>
          <p:nvPr/>
        </p:nvCxnSpPr>
        <p:spPr>
          <a:xfrm flipH="1" rot="10800000">
            <a:off x="1657525" y="1439500"/>
            <a:ext cx="2011800" cy="1697400"/>
          </a:xfrm>
          <a:prstGeom prst="straightConnector1">
            <a:avLst/>
          </a:prstGeom>
          <a:noFill/>
          <a:ln cap="flat" cmpd="sng" w="9525">
            <a:solidFill>
              <a:srgbClr val="595959"/>
            </a:solidFill>
            <a:prstDash val="solid"/>
            <a:round/>
            <a:headEnd len="med" w="med" type="triangle"/>
            <a:tailEnd len="med" w="med" type="triangle"/>
          </a:ln>
        </p:spPr>
      </p:cxnSp>
      <p:cxnSp>
        <p:nvCxnSpPr>
          <p:cNvPr id="174" name="Google Shape;174;p19"/>
          <p:cNvCxnSpPr>
            <a:stCxn id="158" idx="0"/>
            <a:endCxn id="164" idx="3"/>
          </p:cNvCxnSpPr>
          <p:nvPr/>
        </p:nvCxnSpPr>
        <p:spPr>
          <a:xfrm flipH="1" rot="10800000">
            <a:off x="3387200" y="1750300"/>
            <a:ext cx="546600" cy="1386600"/>
          </a:xfrm>
          <a:prstGeom prst="straightConnector1">
            <a:avLst/>
          </a:prstGeom>
          <a:noFill/>
          <a:ln cap="flat" cmpd="sng" w="9525">
            <a:solidFill>
              <a:srgbClr val="595959"/>
            </a:solidFill>
            <a:prstDash val="solid"/>
            <a:round/>
            <a:headEnd len="med" w="med" type="triangle"/>
            <a:tailEnd len="med" w="med" type="triangle"/>
          </a:ln>
        </p:spPr>
      </p:cxnSp>
      <p:cxnSp>
        <p:nvCxnSpPr>
          <p:cNvPr id="175" name="Google Shape;175;p19"/>
          <p:cNvCxnSpPr>
            <a:stCxn id="159" idx="0"/>
            <a:endCxn id="164" idx="5"/>
          </p:cNvCxnSpPr>
          <p:nvPr/>
        </p:nvCxnSpPr>
        <p:spPr>
          <a:xfrm rot="10800000">
            <a:off x="5210300" y="1750300"/>
            <a:ext cx="386400" cy="1386600"/>
          </a:xfrm>
          <a:prstGeom prst="straightConnector1">
            <a:avLst/>
          </a:prstGeom>
          <a:noFill/>
          <a:ln cap="flat" cmpd="sng" w="9525">
            <a:solidFill>
              <a:srgbClr val="595959"/>
            </a:solidFill>
            <a:prstDash val="solid"/>
            <a:round/>
            <a:headEnd len="med" w="med" type="triangle"/>
            <a:tailEnd len="med" w="med" type="triangle"/>
          </a:ln>
        </p:spPr>
      </p:cxnSp>
      <p:cxnSp>
        <p:nvCxnSpPr>
          <p:cNvPr id="176" name="Google Shape;176;p19"/>
          <p:cNvCxnSpPr>
            <a:stCxn id="161" idx="0"/>
            <a:endCxn id="164" idx="6"/>
          </p:cNvCxnSpPr>
          <p:nvPr/>
        </p:nvCxnSpPr>
        <p:spPr>
          <a:xfrm rot="10800000">
            <a:off x="5474775" y="1439575"/>
            <a:ext cx="1907100" cy="1686900"/>
          </a:xfrm>
          <a:prstGeom prst="straightConnector1">
            <a:avLst/>
          </a:prstGeom>
          <a:noFill/>
          <a:ln cap="flat" cmpd="sng" w="9525">
            <a:solidFill>
              <a:srgbClr val="595959"/>
            </a:solidFill>
            <a:prstDash val="solid"/>
            <a:round/>
            <a:headEnd len="med" w="med" type="triangle"/>
            <a:tailEnd len="med" w="med" type="triangle"/>
          </a:ln>
        </p:spPr>
      </p:cxnSp>
      <p:cxnSp>
        <p:nvCxnSpPr>
          <p:cNvPr id="177" name="Google Shape;177;p19"/>
          <p:cNvCxnSpPr>
            <a:stCxn id="160" idx="2"/>
            <a:endCxn id="159" idx="2"/>
          </p:cNvCxnSpPr>
          <p:nvPr/>
        </p:nvCxnSpPr>
        <p:spPr>
          <a:xfrm flipH="1" rot="-5400000">
            <a:off x="3626875" y="1591750"/>
            <a:ext cx="600" cy="3939300"/>
          </a:xfrm>
          <a:prstGeom prst="curvedConnector3">
            <a:avLst>
              <a:gd fmla="val 39687500" name="adj1"/>
            </a:avLst>
          </a:prstGeom>
          <a:noFill/>
          <a:ln cap="flat" cmpd="sng" w="9525">
            <a:solidFill>
              <a:srgbClr val="595959"/>
            </a:solidFill>
            <a:prstDash val="solid"/>
            <a:round/>
            <a:headEnd len="med" w="med" type="triangle"/>
            <a:tailEnd len="med" w="med" type="triangle"/>
          </a:ln>
        </p:spPr>
      </p:cxnSp>
      <p:cxnSp>
        <p:nvCxnSpPr>
          <p:cNvPr id="178" name="Google Shape;178;p19"/>
          <p:cNvCxnSpPr>
            <a:stCxn id="160" idx="2"/>
            <a:endCxn id="161" idx="2"/>
          </p:cNvCxnSpPr>
          <p:nvPr/>
        </p:nvCxnSpPr>
        <p:spPr>
          <a:xfrm rot="-5400000">
            <a:off x="4514425" y="693700"/>
            <a:ext cx="10500" cy="5724300"/>
          </a:xfrm>
          <a:prstGeom prst="curvedConnector3">
            <a:avLst>
              <a:gd fmla="val -5675952" name="adj1"/>
            </a:avLst>
          </a:prstGeom>
          <a:noFill/>
          <a:ln cap="flat" cmpd="sng" w="9525">
            <a:solidFill>
              <a:srgbClr val="595959"/>
            </a:solidFill>
            <a:prstDash val="solid"/>
            <a:round/>
            <a:headEnd len="med" w="med" type="triangle"/>
            <a:tailEnd len="med" w="med" type="triangle"/>
          </a:ln>
        </p:spPr>
      </p:cxnSp>
      <p:cxnSp>
        <p:nvCxnSpPr>
          <p:cNvPr id="179" name="Google Shape;179;p19"/>
          <p:cNvCxnSpPr>
            <a:stCxn id="161" idx="2"/>
            <a:endCxn id="158" idx="2"/>
          </p:cNvCxnSpPr>
          <p:nvPr/>
        </p:nvCxnSpPr>
        <p:spPr>
          <a:xfrm rot="5400000">
            <a:off x="5379225" y="1558525"/>
            <a:ext cx="10500" cy="3994800"/>
          </a:xfrm>
          <a:prstGeom prst="curvedConnector3">
            <a:avLst>
              <a:gd fmla="val 2367143" name="adj1"/>
            </a:avLst>
          </a:prstGeom>
          <a:noFill/>
          <a:ln cap="flat" cmpd="sng" w="9525">
            <a:solidFill>
              <a:srgbClr val="595959"/>
            </a:solidFill>
            <a:prstDash val="solid"/>
            <a:round/>
            <a:headEnd len="med" w="med" type="triangle"/>
            <a:tailEnd len="med" w="med" type="triangle"/>
          </a:ln>
        </p:spPr>
      </p:cxnSp>
      <p:cxnSp>
        <p:nvCxnSpPr>
          <p:cNvPr id="180" name="Google Shape;180;p19"/>
          <p:cNvCxnSpPr>
            <a:stCxn id="160" idx="3"/>
            <a:endCxn id="158" idx="1"/>
          </p:cNvCxnSpPr>
          <p:nvPr/>
        </p:nvCxnSpPr>
        <p:spPr>
          <a:xfrm>
            <a:off x="2219725" y="3349000"/>
            <a:ext cx="605400" cy="0"/>
          </a:xfrm>
          <a:prstGeom prst="straightConnector1">
            <a:avLst/>
          </a:prstGeom>
          <a:noFill/>
          <a:ln cap="flat" cmpd="sng" w="9525">
            <a:solidFill>
              <a:srgbClr val="595959"/>
            </a:solidFill>
            <a:prstDash val="solid"/>
            <a:round/>
            <a:headEnd len="med" w="med" type="triangle"/>
            <a:tailEnd len="med" w="med" type="triangle"/>
          </a:ln>
        </p:spPr>
      </p:cxnSp>
      <p:cxnSp>
        <p:nvCxnSpPr>
          <p:cNvPr id="181" name="Google Shape;181;p19"/>
          <p:cNvCxnSpPr>
            <a:stCxn id="159" idx="3"/>
            <a:endCxn id="161" idx="1"/>
          </p:cNvCxnSpPr>
          <p:nvPr/>
        </p:nvCxnSpPr>
        <p:spPr>
          <a:xfrm flipH="1" rot="10800000">
            <a:off x="6158900" y="3338500"/>
            <a:ext cx="660900" cy="10500"/>
          </a:xfrm>
          <a:prstGeom prst="straightConnector1">
            <a:avLst/>
          </a:prstGeom>
          <a:noFill/>
          <a:ln cap="flat" cmpd="sng" w="9525">
            <a:solidFill>
              <a:srgbClr val="595959"/>
            </a:solidFill>
            <a:prstDash val="solid"/>
            <a:round/>
            <a:headEnd len="med" w="med" type="triangle"/>
            <a:tailEnd len="med" w="med" type="triangle"/>
          </a:ln>
        </p:spPr>
      </p:cxnSp>
      <p:cxnSp>
        <p:nvCxnSpPr>
          <p:cNvPr id="182" name="Google Shape;182;p19"/>
          <p:cNvCxnSpPr>
            <a:stCxn id="158" idx="3"/>
            <a:endCxn id="159" idx="1"/>
          </p:cNvCxnSpPr>
          <p:nvPr/>
        </p:nvCxnSpPr>
        <p:spPr>
          <a:xfrm>
            <a:off x="3949400" y="3349000"/>
            <a:ext cx="1085100" cy="0"/>
          </a:xfrm>
          <a:prstGeom prst="straightConnector1">
            <a:avLst/>
          </a:prstGeom>
          <a:noFill/>
          <a:ln cap="flat" cmpd="sng" w="9525">
            <a:solidFill>
              <a:srgbClr val="595959"/>
            </a:solidFill>
            <a:prstDash val="solid"/>
            <a:round/>
            <a:headEnd len="med" w="med" type="triangle"/>
            <a:tailEnd len="med" w="med" type="triangle"/>
          </a:ln>
        </p:spPr>
      </p:cxnSp>
      <p:sp>
        <p:nvSpPr>
          <p:cNvPr id="183" name="Google Shape;183;p19"/>
          <p:cNvSpPr txBox="1"/>
          <p:nvPr/>
        </p:nvSpPr>
        <p:spPr>
          <a:xfrm>
            <a:off x="227025" y="156575"/>
            <a:ext cx="6592500" cy="8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Roboto"/>
                <a:ea typeface="Roboto"/>
                <a:cs typeface="Roboto"/>
                <a:sym typeface="Roboto"/>
              </a:rPr>
              <a:t>Model of System Operations</a:t>
            </a:r>
            <a:endParaRPr b="1" sz="24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(Arrows indicate </a:t>
            </a:r>
            <a:r>
              <a:rPr i="1" lang="en" sz="1800">
                <a:solidFill>
                  <a:schemeClr val="dk1"/>
                </a:solidFill>
                <a:latin typeface="Roboto"/>
                <a:ea typeface="Roboto"/>
                <a:cs typeface="Roboto"/>
                <a:sym typeface="Roboto"/>
              </a:rPr>
              <a:t>information</a:t>
            </a:r>
            <a:r>
              <a:rPr lang="en" sz="1800">
                <a:solidFill>
                  <a:schemeClr val="dk1"/>
                </a:solidFill>
                <a:latin typeface="Roboto"/>
                <a:ea typeface="Roboto"/>
                <a:cs typeface="Roboto"/>
                <a:sym typeface="Roboto"/>
              </a:rPr>
              <a:t> flows)</a:t>
            </a:r>
            <a:endParaRPr sz="1800">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PureData Basics</a:t>
            </a:r>
            <a:endParaRPr/>
          </a:p>
        </p:txBody>
      </p:sp>
      <p:sp>
        <p:nvSpPr>
          <p:cNvPr id="189" name="Google Shape;189;p20"/>
          <p:cNvSpPr txBox="1"/>
          <p:nvPr/>
        </p:nvSpPr>
        <p:spPr>
          <a:xfrm>
            <a:off x="476750" y="1292750"/>
            <a:ext cx="8355600" cy="3034800"/>
          </a:xfrm>
          <a:prstGeom prst="rect">
            <a:avLst/>
          </a:prstGeom>
          <a:noFill/>
          <a:ln>
            <a:noFill/>
          </a:ln>
        </p:spPr>
        <p:txBody>
          <a:bodyPr anchorCtr="0" anchor="t" bIns="91425" lIns="91425" spcFirstLastPara="1" rIns="91425" wrap="square" tIns="91425">
            <a:noAutofit/>
          </a:bodyPr>
          <a:lstStyle/>
          <a:p>
            <a:pPr indent="-381000" lvl="0" marL="457200" rtl="0" algn="l">
              <a:lnSpc>
                <a:spcPct val="200000"/>
              </a:lnSpc>
              <a:spcBef>
                <a:spcPts val="0"/>
              </a:spcBef>
              <a:spcAft>
                <a:spcPts val="0"/>
              </a:spcAft>
              <a:buSzPts val="2400"/>
              <a:buChar char="●"/>
            </a:pPr>
            <a:r>
              <a:rPr lang="en" sz="2400"/>
              <a:t>Based on Max/MSP</a:t>
            </a:r>
            <a:endParaRPr sz="2400"/>
          </a:p>
          <a:p>
            <a:pPr indent="-381000" lvl="0" marL="457200" rtl="0" algn="l">
              <a:lnSpc>
                <a:spcPct val="200000"/>
              </a:lnSpc>
              <a:spcBef>
                <a:spcPts val="0"/>
              </a:spcBef>
              <a:spcAft>
                <a:spcPts val="0"/>
              </a:spcAft>
              <a:buSzPts val="2400"/>
              <a:buChar char="●"/>
            </a:pPr>
            <a:r>
              <a:rPr lang="en" sz="2400"/>
              <a:t>Visual programming</a:t>
            </a:r>
            <a:endParaRPr sz="2400"/>
          </a:p>
          <a:p>
            <a:pPr indent="-381000" lvl="1" marL="914400" rtl="0" algn="l">
              <a:lnSpc>
                <a:spcPct val="200000"/>
              </a:lnSpc>
              <a:spcBef>
                <a:spcPts val="0"/>
              </a:spcBef>
              <a:spcAft>
                <a:spcPts val="0"/>
              </a:spcAft>
              <a:buSzPts val="2400"/>
              <a:buChar char="○"/>
            </a:pPr>
            <a:r>
              <a:rPr lang="en" sz="2400"/>
              <a:t>Using spatial metaphor 	</a:t>
            </a:r>
            <a:endParaRPr sz="2400"/>
          </a:p>
          <a:p>
            <a:pPr indent="-381000" lvl="0" marL="457200" rtl="0" algn="l">
              <a:lnSpc>
                <a:spcPct val="200000"/>
              </a:lnSpc>
              <a:spcBef>
                <a:spcPts val="0"/>
              </a:spcBef>
              <a:spcAft>
                <a:spcPts val="0"/>
              </a:spcAft>
              <a:buSzPts val="2400"/>
              <a:buChar char="●"/>
            </a:pPr>
            <a:r>
              <a:rPr lang="en" sz="2400"/>
              <a:t>Written with music and video applications in mind</a:t>
            </a:r>
            <a:endParaRPr sz="2400"/>
          </a:p>
          <a:p>
            <a:pPr indent="0" lvl="0" marL="0" rtl="0" algn="l">
              <a:lnSpc>
                <a:spcPct val="200000"/>
              </a:lnSpc>
              <a:spcBef>
                <a:spcPts val="0"/>
              </a:spcBef>
              <a:spcAft>
                <a:spcPts val="0"/>
              </a:spcAft>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6" name="Google Shape;196;p21"/>
          <p:cNvPicPr preferRelativeResize="0"/>
          <p:nvPr/>
        </p:nvPicPr>
        <p:blipFill>
          <a:blip r:embed="rId3">
            <a:alphaModFix/>
          </a:blip>
          <a:stretch>
            <a:fillRect/>
          </a:stretch>
        </p:blipFill>
        <p:spPr>
          <a:xfrm>
            <a:off x="311700" y="409997"/>
            <a:ext cx="8520602" cy="38281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