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xiv.org/abs/2006.11989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v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rxiv.org/abs/1809.07575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lucasnfe/vgmidi" TargetMode="External"/><Relationship Id="rId3" Type="http://schemas.openxmlformats.org/officeDocument/2006/relationships/hyperlink" Target="https://github.com/marcoppasini/MelGAN-V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603ac23d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603ac23d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603ac23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603ac23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603ac23d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603ac23d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603ac23d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603ac23d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Global Sentiment Transfer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603ac23d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603ac23d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2"/>
              </a:rPr>
              <a:t>MelGAN-VC: Voice Conversion and Audio Style Transfer on arbitrarily long samples using Spectrograms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603ac23d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603ac23d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603ac23d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603ac23d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Generator - domain transfer mechanism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Discriminator - how well is the transfer of sentiment?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603ac23d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603ac23d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 - full music dataset in 2+ domains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 x_A and x_B through a generator (transfer domains) -&gt; obtain x_hat_B and </a:t>
            </a:r>
            <a:r>
              <a:rPr lang="en">
                <a:solidFill>
                  <a:schemeClr val="dk1"/>
                </a:solidFill>
              </a:rPr>
              <a:t>x_hat_A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Transform back -&gt; obtain obtain x_tilde_A and x_tilde_B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Cycle consistency loss: How close is x_tilde_A to x_A (and x_tilde_B to x_B)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Generator loss: 0 when discriminator outputs real, 1 if fake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Standard</a:t>
            </a:r>
            <a:r>
              <a:rPr lang="en">
                <a:solidFill>
                  <a:schemeClr val="dk1"/>
                </a:solidFill>
              </a:rPr>
              <a:t> Discriminator loss: distinguish from </a:t>
            </a:r>
            <a:r>
              <a:rPr lang="en" u="sng">
                <a:solidFill>
                  <a:schemeClr val="dk1"/>
                </a:solidFill>
              </a:rPr>
              <a:t>within target domain</a:t>
            </a:r>
            <a:r>
              <a:rPr lang="en">
                <a:solidFill>
                  <a:schemeClr val="dk1"/>
                </a:solidFill>
              </a:rPr>
              <a:t> only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</a:rPr>
              <a:t>Extra</a:t>
            </a:r>
            <a:r>
              <a:rPr lang="en">
                <a:solidFill>
                  <a:schemeClr val="dk1"/>
                </a:solidFill>
              </a:rPr>
              <a:t> Discriminator loss:  distinguish from </a:t>
            </a:r>
            <a:r>
              <a:rPr lang="en" u="sng">
                <a:solidFill>
                  <a:schemeClr val="dk1"/>
                </a:solidFill>
              </a:rPr>
              <a:t>multiple domains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Reference: </a:t>
            </a:r>
            <a:r>
              <a:rPr lang="en" sz="900" u="sng">
                <a:solidFill>
                  <a:schemeClr val="hlink"/>
                </a:solidFill>
                <a:hlinkClick r:id="rId2"/>
              </a:rPr>
              <a:t>Symbolic Music Genre Transfer with CycleGAN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603ac23d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603ac23d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our own dataset - piano roll arrays (note events) - due to lack of extant dataset for sentiment labeled, single track MIDI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Divided dataset into different sentiment labels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Flattened pieces into different tracks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Transformed into piano roll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Spliced pieces into 4-bar measures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64 (16th note x 4 bars) x 84 (MIDI channels - piano) sections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Sentiment transfer - different from images (cannot just use style and content code)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models considered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music datasets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noise than in raw audio data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underlying structures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applicable in real-world situations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results still in </a:t>
            </a:r>
            <a:r>
              <a:rPr lang="en"/>
              <a:t>progress - stay tuned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References: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VGMIDI Dataset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MelGAN-VC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lucasnfe/vgmidi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274825"/>
            <a:ext cx="8520600" cy="13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Sentiment Transfer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597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Michael Zhou, Miles Sigel, Jiebo Luo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4493" y="425473"/>
            <a:ext cx="990480" cy="6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30230" r="0" t="0"/>
          <a:stretch/>
        </p:blipFill>
        <p:spPr>
          <a:xfrm>
            <a:off x="941250" y="425475"/>
            <a:ext cx="691050" cy="6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59246" t="0"/>
          <a:stretch/>
        </p:blipFill>
        <p:spPr>
          <a:xfrm>
            <a:off x="1583946" y="425475"/>
            <a:ext cx="403650" cy="60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1387075" y="3390425"/>
            <a:ext cx="6021919" cy="1681126"/>
            <a:chOff x="577316" y="1875476"/>
            <a:chExt cx="2072522" cy="476564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7316" y="1875476"/>
              <a:ext cx="753149" cy="476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58285" y="1875488"/>
              <a:ext cx="591553" cy="476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/>
          <p:nvPr/>
        </p:nvSpPr>
        <p:spPr>
          <a:xfrm>
            <a:off x="3777300" y="4130825"/>
            <a:ext cx="1589400" cy="42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Audio sentiment transfer is a</a:t>
            </a:r>
            <a:r>
              <a:rPr b="1" lang="en"/>
              <a:t> novel task</a:t>
            </a:r>
            <a:r>
              <a:rPr lang="en"/>
              <a:t> which is an extension of the better studied style transfer task.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Audio sentiment transfer goes</a:t>
            </a:r>
            <a:r>
              <a:rPr b="1" lang="en"/>
              <a:t> beyond changing note tones</a:t>
            </a:r>
            <a:r>
              <a:rPr lang="en"/>
              <a:t>, as sentiment is embedded in </a:t>
            </a:r>
            <a:r>
              <a:rPr b="1" lang="en"/>
              <a:t>deeper structures</a:t>
            </a:r>
            <a:r>
              <a:rPr lang="en"/>
              <a:t> </a:t>
            </a:r>
            <a:r>
              <a:rPr b="1" lang="en"/>
              <a:t>of music</a:t>
            </a:r>
            <a:r>
              <a:rPr lang="en"/>
              <a:t>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There are a</a:t>
            </a:r>
            <a:r>
              <a:rPr b="1" lang="en"/>
              <a:t> lack of existing datasets</a:t>
            </a:r>
            <a:r>
              <a:rPr lang="en"/>
              <a:t> that are</a:t>
            </a:r>
            <a:r>
              <a:rPr b="1" lang="en"/>
              <a:t> labelled by sentiment for both raw audio and symbolic audio</a:t>
            </a:r>
            <a:r>
              <a:rPr lang="en"/>
              <a:t>.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Further research should </a:t>
            </a:r>
            <a:r>
              <a:rPr b="1" lang="en"/>
              <a:t>combine an expert knowledge</a:t>
            </a:r>
            <a:r>
              <a:rPr lang="en"/>
              <a:t> of musical composition to tune parameters and </a:t>
            </a:r>
            <a:r>
              <a:rPr b="1" lang="en"/>
              <a:t>provide insight into the relationship between musical structure and sentiment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Music Sentiment Transfer? 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machine learning task that </a:t>
            </a:r>
            <a:r>
              <a:rPr b="1" lang="en"/>
              <a:t>modifies a music piece</a:t>
            </a:r>
            <a:r>
              <a:rPr lang="en"/>
              <a:t> from a </a:t>
            </a:r>
            <a:r>
              <a:rPr b="1" lang="en"/>
              <a:t>source sentiment</a:t>
            </a:r>
            <a:r>
              <a:rPr lang="en"/>
              <a:t> to a </a:t>
            </a:r>
            <a:r>
              <a:rPr b="1" lang="en"/>
              <a:t>target sentiment</a:t>
            </a:r>
            <a:r>
              <a:rPr lang="en"/>
              <a:t> by transferring the </a:t>
            </a:r>
            <a:r>
              <a:rPr b="1" lang="en"/>
              <a:t>underlying structure of different sentiment classes</a:t>
            </a:r>
            <a:r>
              <a:rPr lang="en"/>
              <a:t> while </a:t>
            </a:r>
            <a:r>
              <a:rPr b="1" lang="en"/>
              <a:t>preserving</a:t>
            </a:r>
            <a:r>
              <a:rPr b="1" lang="en"/>
              <a:t> the original musical content</a:t>
            </a:r>
            <a:endParaRPr b="1"/>
          </a:p>
        </p:txBody>
      </p:sp>
      <p:grpSp>
        <p:nvGrpSpPr>
          <p:cNvPr id="69" name="Google Shape;69;p14"/>
          <p:cNvGrpSpPr/>
          <p:nvPr/>
        </p:nvGrpSpPr>
        <p:grpSpPr>
          <a:xfrm>
            <a:off x="1661063" y="2887738"/>
            <a:ext cx="6021919" cy="1681126"/>
            <a:chOff x="577316" y="1875476"/>
            <a:chExt cx="2072522" cy="476564"/>
          </a:xfrm>
        </p:grpSpPr>
        <p:pic>
          <p:nvPicPr>
            <p:cNvPr id="70" name="Google Shape;7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7316" y="1875476"/>
              <a:ext cx="753149" cy="476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58285" y="1875488"/>
              <a:ext cx="591553" cy="476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4"/>
          <p:cNvSpPr txBox="1"/>
          <p:nvPr/>
        </p:nvSpPr>
        <p:spPr>
          <a:xfrm>
            <a:off x="2125650" y="4568875"/>
            <a:ext cx="127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Sad</a:t>
            </a:r>
            <a:r>
              <a:rPr lang="en"/>
              <a:t> melody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6040350" y="4606900"/>
            <a:ext cx="153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</a:t>
            </a:r>
            <a:r>
              <a:rPr lang="en"/>
              <a:t> melody</a:t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009175" y="3726350"/>
            <a:ext cx="1589400" cy="422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Project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Learn underlying patterns </a:t>
            </a:r>
            <a:r>
              <a:rPr lang="en"/>
              <a:t>between </a:t>
            </a:r>
            <a:r>
              <a:rPr b="1" lang="en"/>
              <a:t>different musical sentiments </a:t>
            </a:r>
            <a:r>
              <a:rPr lang="en"/>
              <a:t>in an </a:t>
            </a:r>
            <a:r>
              <a:rPr b="1" lang="en"/>
              <a:t>unsupervised</a:t>
            </a:r>
            <a:r>
              <a:rPr lang="en"/>
              <a:t> setting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Transfer</a:t>
            </a:r>
            <a:r>
              <a:rPr lang="en"/>
              <a:t> </a:t>
            </a:r>
            <a:r>
              <a:rPr lang="en"/>
              <a:t>musical</a:t>
            </a:r>
            <a:r>
              <a:rPr lang="en"/>
              <a:t> piece from one sentiment to another while</a:t>
            </a:r>
            <a:r>
              <a:rPr lang="en"/>
              <a:t> </a:t>
            </a:r>
            <a:r>
              <a:rPr b="1" lang="en"/>
              <a:t>preserving</a:t>
            </a:r>
            <a:r>
              <a:rPr b="1" lang="en"/>
              <a:t> enough </a:t>
            </a:r>
            <a:r>
              <a:rPr b="1" lang="en"/>
              <a:t>melodic</a:t>
            </a:r>
            <a:r>
              <a:rPr b="1" lang="en"/>
              <a:t> content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 </a:t>
            </a:r>
            <a:r>
              <a:rPr b="1" lang="en"/>
              <a:t>realistic-sounding music outputs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</a:t>
            </a:r>
            <a:r>
              <a:rPr b="1" lang="en"/>
              <a:t>two extreme sentiments</a:t>
            </a:r>
            <a:r>
              <a:rPr lang="en"/>
              <a:t> - </a:t>
            </a:r>
            <a:r>
              <a:rPr lang="en">
                <a:solidFill>
                  <a:srgbClr val="38761D"/>
                </a:solidFill>
              </a:rPr>
              <a:t>positive</a:t>
            </a:r>
            <a:r>
              <a:rPr lang="en"/>
              <a:t> and </a:t>
            </a:r>
            <a:r>
              <a:rPr lang="en">
                <a:solidFill>
                  <a:srgbClr val="FF0000"/>
                </a:solidFill>
              </a:rPr>
              <a:t>negative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 on </a:t>
            </a:r>
            <a:r>
              <a:rPr b="1" lang="en"/>
              <a:t>single-track (single-instrument)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of Sentiment Transfer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34875"/>
            <a:ext cx="543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studied in </a:t>
            </a:r>
            <a:r>
              <a:rPr b="1" lang="en"/>
              <a:t>images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Content</a:t>
            </a:r>
            <a:r>
              <a:rPr lang="en"/>
              <a:t> and </a:t>
            </a:r>
            <a:r>
              <a:rPr b="1" lang="en"/>
              <a:t>Sentiment Codes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Transferring the s</a:t>
            </a:r>
            <a:r>
              <a:rPr b="1" lang="en"/>
              <a:t>entiment code</a:t>
            </a:r>
            <a:r>
              <a:rPr lang="en"/>
              <a:t> (e.g. color, brightness, texture) while </a:t>
            </a:r>
            <a:r>
              <a:rPr b="1" lang="en"/>
              <a:t>preserving content code</a:t>
            </a:r>
            <a:r>
              <a:rPr lang="en"/>
              <a:t> (e.g. contour shapes)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Audio Sentiments</a:t>
            </a:r>
            <a:r>
              <a:rPr lang="en"/>
              <a:t> - </a:t>
            </a:r>
            <a:r>
              <a:rPr b="1" lang="en"/>
              <a:t>not as clearly defined</a:t>
            </a:r>
            <a:r>
              <a:rPr lang="en"/>
              <a:t> as images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Time domain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Raw audio</a:t>
            </a:r>
            <a:r>
              <a:rPr lang="en"/>
              <a:t> - </a:t>
            </a:r>
            <a:r>
              <a:rPr lang="en"/>
              <a:t>higher tendency for </a:t>
            </a:r>
            <a:r>
              <a:rPr b="1" lang="en"/>
              <a:t>noise and lack of structure</a:t>
            </a:r>
            <a:r>
              <a:rPr lang="en"/>
              <a:t> due to </a:t>
            </a:r>
            <a:r>
              <a:rPr b="1" lang="en"/>
              <a:t>high sampling rates</a:t>
            </a:r>
            <a:endParaRPr b="1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25" y="202950"/>
            <a:ext cx="2208175" cy="232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6669913" y="2917500"/>
            <a:ext cx="17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32025" y="4174800"/>
            <a:ext cx="8458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Need to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b="1" lang="en" sz="1800">
                <a:solidFill>
                  <a:schemeClr val="dk2"/>
                </a:solidFill>
              </a:rPr>
              <a:t>learn important features of sentiment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b="1" lang="en" sz="1800">
                <a:solidFill>
                  <a:schemeClr val="dk2"/>
                </a:solidFill>
              </a:rPr>
              <a:t>without noise interference</a:t>
            </a:r>
            <a:r>
              <a:rPr lang="en" sz="1800">
                <a:solidFill>
                  <a:schemeClr val="dk2"/>
                </a:solidFill>
              </a:rPr>
              <a:t> (</a:t>
            </a:r>
            <a:r>
              <a:rPr b="1" lang="en" sz="1800">
                <a:solidFill>
                  <a:schemeClr val="dk2"/>
                </a:solidFill>
              </a:rPr>
              <a:t>Data</a:t>
            </a:r>
            <a:r>
              <a:rPr lang="en" sz="1800">
                <a:solidFill>
                  <a:schemeClr val="dk2"/>
                </a:solidFill>
              </a:rPr>
              <a:t> is Important!!)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719" y="2764169"/>
            <a:ext cx="1177100" cy="11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8018" y="2917493"/>
            <a:ext cx="1014275" cy="10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Data Representation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055775"/>
            <a:ext cx="397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Raw Audio</a:t>
            </a:r>
            <a:r>
              <a:rPr lang="en" sz="1700"/>
              <a:t> (WAV, MP3, etc.)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Voice Conversion GAN</a:t>
            </a:r>
            <a:r>
              <a:rPr lang="en" sz="1700"/>
              <a:t> networks to learn </a:t>
            </a:r>
            <a:r>
              <a:rPr b="1" lang="en" sz="1700"/>
              <a:t>male and female voices 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Does </a:t>
            </a:r>
            <a:r>
              <a:rPr b="1" lang="en" sz="1700"/>
              <a:t>NOT</a:t>
            </a:r>
            <a:r>
              <a:rPr lang="en" sz="1700"/>
              <a:t> learn </a:t>
            </a:r>
            <a:r>
              <a:rPr b="1" lang="en" sz="1700"/>
              <a:t>sentiments</a:t>
            </a:r>
            <a:r>
              <a:rPr lang="en" sz="1700"/>
              <a:t> (</a:t>
            </a:r>
            <a:r>
              <a:rPr b="1" lang="en" sz="1700"/>
              <a:t>deeper structures</a:t>
            </a:r>
            <a:r>
              <a:rPr lang="en" sz="1700"/>
              <a:t> needed!)</a:t>
            </a:r>
            <a:endParaRPr sz="17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62" y="3224650"/>
            <a:ext cx="3103076" cy="18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4614075" y="1055775"/>
            <a:ext cx="397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Symbolic</a:t>
            </a:r>
            <a:r>
              <a:rPr lang="en" sz="1700"/>
              <a:t> </a:t>
            </a:r>
            <a:r>
              <a:rPr b="1" lang="en" sz="1700"/>
              <a:t>Music</a:t>
            </a:r>
            <a:r>
              <a:rPr lang="en" sz="1700"/>
              <a:t> (MIDI)</a:t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Similar to </a:t>
            </a:r>
            <a:r>
              <a:rPr b="1" lang="en" sz="1700"/>
              <a:t>sheet music 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Encodes</a:t>
            </a:r>
            <a:r>
              <a:rPr b="1" lang="en" sz="1700"/>
              <a:t> music structure properties useful for sentiment</a:t>
            </a:r>
            <a:r>
              <a:rPr lang="en" sz="1700"/>
              <a:t> - note length, loudness, key, time signature, etc.</a:t>
            </a:r>
            <a:endParaRPr sz="1700"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0100" y="3224651"/>
            <a:ext cx="2444750" cy="1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or Knowledge? 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152475"/>
            <a:ext cx="3343800" cy="19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Data-Driven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Machine learning </a:t>
            </a:r>
            <a:r>
              <a:rPr lang="en"/>
              <a:t>to learn the </a:t>
            </a:r>
            <a:r>
              <a:rPr b="1" lang="en"/>
              <a:t>underlying patterns of music sentiments</a:t>
            </a:r>
            <a:r>
              <a:rPr lang="en"/>
              <a:t> from data.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Only effective when you have </a:t>
            </a:r>
            <a:r>
              <a:rPr b="1" lang="en"/>
              <a:t>good datasets</a:t>
            </a:r>
            <a:endParaRPr b="1"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4745950" y="1175326"/>
            <a:ext cx="3343800" cy="16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Knowledge-Driven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Music theory</a:t>
            </a:r>
            <a:r>
              <a:rPr lang="en"/>
              <a:t> to change </a:t>
            </a:r>
            <a:r>
              <a:rPr b="1" lang="en"/>
              <a:t>musical</a:t>
            </a:r>
            <a:r>
              <a:rPr lang="en"/>
              <a:t> </a:t>
            </a:r>
            <a:r>
              <a:rPr b="1" lang="en"/>
              <a:t>structure</a:t>
            </a:r>
            <a:r>
              <a:rPr lang="en"/>
              <a:t> (e.g. minor to major keys)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 requirement for dataset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4324925"/>
            <a:ext cx="73266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Plan to </a:t>
            </a:r>
            <a:r>
              <a:rPr b="1" lang="en">
                <a:solidFill>
                  <a:schemeClr val="dk1"/>
                </a:solidFill>
              </a:rPr>
              <a:t>combine both approaches </a:t>
            </a:r>
            <a:r>
              <a:rPr lang="en">
                <a:solidFill>
                  <a:schemeClr val="dk1"/>
                </a:solidFill>
              </a:rPr>
              <a:t>due to</a:t>
            </a:r>
            <a:r>
              <a:rPr b="1" lang="en">
                <a:solidFill>
                  <a:schemeClr val="dk1"/>
                </a:solidFill>
              </a:rPr>
              <a:t> lack of extant dataset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000" y="3178508"/>
            <a:ext cx="3343800" cy="111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276" y="3178488"/>
            <a:ext cx="1673948" cy="11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Adversarial Network (GAN)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279750" y="3488825"/>
            <a:ext cx="3211800" cy="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Commonly used in </a:t>
            </a:r>
            <a:r>
              <a:rPr b="1" lang="en"/>
              <a:t>transfer tasks</a:t>
            </a:r>
            <a:endParaRPr b="1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50" y="1017713"/>
            <a:ext cx="5605674" cy="17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400" y="2958925"/>
            <a:ext cx="3558075" cy="198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Network: CycleGAN 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311700" y="1090950"/>
            <a:ext cx="8520600" cy="19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" sz="1750"/>
              <a:t>Learns a </a:t>
            </a:r>
            <a:r>
              <a:rPr b="1" lang="en" sz="1750"/>
              <a:t>1-to-1 mapping</a:t>
            </a:r>
            <a:r>
              <a:rPr lang="en" sz="1750"/>
              <a:t> between the </a:t>
            </a:r>
            <a:r>
              <a:rPr b="1" lang="en" sz="1750"/>
              <a:t>two sentiment domains </a:t>
            </a:r>
            <a:r>
              <a:rPr lang="en" sz="1750"/>
              <a:t>using </a:t>
            </a:r>
            <a:r>
              <a:rPr b="1" lang="en" sz="1750"/>
              <a:t>unpaired data</a:t>
            </a:r>
            <a:endParaRPr b="1" sz="1750"/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b="1" lang="en" sz="1750"/>
              <a:t>Cycles back and forth</a:t>
            </a:r>
            <a:r>
              <a:rPr lang="en" sz="1750"/>
              <a:t> between sentiments while</a:t>
            </a:r>
            <a:r>
              <a:rPr b="1" lang="en" sz="1750"/>
              <a:t> preserving melodic content</a:t>
            </a:r>
            <a:endParaRPr b="1" sz="1750"/>
          </a:p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" sz="1750"/>
              <a:t>Generates </a:t>
            </a:r>
            <a:r>
              <a:rPr b="1" lang="en" sz="1750"/>
              <a:t>realistic-sounding outputs </a:t>
            </a:r>
            <a:endParaRPr b="1" sz="1750"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75" y="2619850"/>
            <a:ext cx="4984873" cy="204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591" y="4666874"/>
            <a:ext cx="7230809" cy="4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3850" y="2101250"/>
            <a:ext cx="1994926" cy="13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8375" y="3347426"/>
            <a:ext cx="1940400" cy="1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152475"/>
            <a:ext cx="614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Created our </a:t>
            </a:r>
            <a:r>
              <a:rPr b="1" lang="en"/>
              <a:t>own dataset</a:t>
            </a:r>
            <a:r>
              <a:rPr lang="en"/>
              <a:t> by transforming into</a:t>
            </a:r>
            <a:r>
              <a:rPr i="1" lang="en"/>
              <a:t> </a:t>
            </a:r>
            <a:r>
              <a:rPr b="1" i="1" lang="en"/>
              <a:t>piano roll arrays</a:t>
            </a:r>
            <a:r>
              <a:rPr b="1" lang="en"/>
              <a:t> (display of note event data) </a:t>
            </a:r>
            <a:r>
              <a:rPr lang="en"/>
              <a:t>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VGMIDI</a:t>
            </a:r>
            <a:r>
              <a:rPr lang="en"/>
              <a:t>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Sentiment transfer in music is </a:t>
            </a:r>
            <a:r>
              <a:rPr b="1" lang="en"/>
              <a:t>different from images </a:t>
            </a:r>
            <a:r>
              <a:rPr lang="en"/>
              <a:t>- music </a:t>
            </a:r>
            <a:r>
              <a:rPr b="1" lang="en"/>
              <a:t>cannot be separated into content and style codes</a:t>
            </a:r>
            <a:r>
              <a:rPr lang="en"/>
              <a:t> once transformed into </a:t>
            </a:r>
            <a:r>
              <a:rPr b="1" lang="en"/>
              <a:t>piano rolls</a:t>
            </a:r>
            <a:r>
              <a:rPr lang="en"/>
              <a:t>.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Other models considered: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Autoregressive networks - can work with unpaired data, but cannot preserve source content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MelGAN-VC - similar to CycleGAN, but cannot learn deeper structures of music sentiment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Many image-based GANs cannot be used for music transfer (due to noise in spectrograms)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Symbolic</a:t>
            </a:r>
            <a:r>
              <a:rPr lang="en"/>
              <a:t> music datasets allows </a:t>
            </a:r>
            <a:r>
              <a:rPr b="1" lang="en"/>
              <a:t>less noise</a:t>
            </a:r>
            <a:r>
              <a:rPr lang="en"/>
              <a:t> than in raw audio data, </a:t>
            </a:r>
            <a:r>
              <a:rPr b="1" lang="en"/>
              <a:t>encodes deep underlying features </a:t>
            </a:r>
            <a:r>
              <a:rPr lang="en"/>
              <a:t>for sentiment</a:t>
            </a:r>
            <a:r>
              <a:rPr b="1" lang="en"/>
              <a:t> </a:t>
            </a:r>
            <a:r>
              <a:rPr lang="en"/>
              <a:t>directly, but is </a:t>
            </a:r>
            <a:r>
              <a:rPr b="1" lang="en"/>
              <a:t>less applicable in real-world situations</a:t>
            </a:r>
            <a:r>
              <a:rPr lang="en"/>
              <a:t> that use raw audio 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Initial Results still on the way (Stay tuned!) 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0350" y="730775"/>
            <a:ext cx="2590325" cy="1940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6" name="Google Shape;136;p21"/>
          <p:cNvSpPr txBox="1"/>
          <p:nvPr/>
        </p:nvSpPr>
        <p:spPr>
          <a:xfrm>
            <a:off x="6873913" y="2747925"/>
            <a:ext cx="16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Piano roll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