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2" r:id="rId3"/>
    <p:sldId id="265" r:id="rId4"/>
    <p:sldId id="272" r:id="rId5"/>
    <p:sldId id="273" r:id="rId6"/>
    <p:sldId id="274" r:id="rId7"/>
    <p:sldId id="275" r:id="rId8"/>
    <p:sldId id="277" r:id="rId9"/>
    <p:sldId id="276" r:id="rId10"/>
    <p:sldId id="287" r:id="rId11"/>
    <p:sldId id="283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4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18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140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581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045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4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02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832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233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137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7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 large building&#10;&#10;Description automatically generated">
            <a:extLst>
              <a:ext uri="{FF2B5EF4-FFF2-40B4-BE49-F238E27FC236}">
                <a16:creationId xmlns:a16="http://schemas.microsoft.com/office/drawing/2014/main" id="{D735AC01-985C-4B26-86E3-1366D8823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4" r="17302" b="-1"/>
          <a:stretch/>
        </p:blipFill>
        <p:spPr>
          <a:xfrm>
            <a:off x="698661" y="640080"/>
            <a:ext cx="6146342" cy="5577840"/>
          </a:xfrm>
          <a:prstGeom prst="rect">
            <a:avLst/>
          </a:prstGeom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9B5FD-D006-46BA-898B-B9C71D49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8910" y="640080"/>
            <a:ext cx="4584734" cy="292608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Fictional Museum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26B2B-93EF-4D67-9E10-A5A33B12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venir Next LT Pro" panose="020B0504020202020204" pitchFamily="34" charset="0"/>
              </a:rPr>
              <a:t>CIT 178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38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C20A2D63-0D7E-4B4F-A9F2-F9852CC72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A4E53B-937C-4A41-886E-0E12FC9A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2" y="851135"/>
            <a:ext cx="45214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Summary Queries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4AFC42-E333-4873-8029-5F670A05D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7D4F7319-24E1-4DA3-8865-13E84F3C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677E6F63-A90A-46ED-8EDD-86C8FFE6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8D034-9EB6-4B6B-BAA9-0B4820698B8B}"/>
              </a:ext>
            </a:extLst>
          </p:cNvPr>
          <p:cNvSpPr/>
          <p:nvPr/>
        </p:nvSpPr>
        <p:spPr>
          <a:xfrm rot="5400000">
            <a:off x="6939259" y="-1578951"/>
            <a:ext cx="2988179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8C90E4-8907-4A09-B7C9-1DD52B64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00" y="354481"/>
            <a:ext cx="4133422" cy="1198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078E4D-76EB-4EE3-BD30-BCCF7C55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685" y="1079945"/>
            <a:ext cx="2547729" cy="2027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3A6153-630C-47C2-A21E-F544F6395ADD}"/>
              </a:ext>
            </a:extLst>
          </p:cNvPr>
          <p:cNvSpPr/>
          <p:nvPr/>
        </p:nvSpPr>
        <p:spPr>
          <a:xfrm rot="5400000">
            <a:off x="6939260" y="1839420"/>
            <a:ext cx="2988179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C7C3272-E014-4BAB-BE03-69E9EE490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26" y="3975278"/>
            <a:ext cx="2642871" cy="15216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C755BE-D2EE-4214-9850-705B9828B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348" y="5354887"/>
            <a:ext cx="2371101" cy="5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9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C20A2D63-0D7E-4B4F-A9F2-F9852CC72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A4E53B-937C-4A41-886E-0E12FC9A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Views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4AFC42-E333-4873-8029-5F670A05D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7D4F7319-24E1-4DA3-8865-13E84F3C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677E6F63-A90A-46ED-8EDD-86C8FFE6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8D034-9EB6-4B6B-BAA9-0B4820698B8B}"/>
              </a:ext>
            </a:extLst>
          </p:cNvPr>
          <p:cNvSpPr/>
          <p:nvPr/>
        </p:nvSpPr>
        <p:spPr>
          <a:xfrm>
            <a:off x="4788284" y="133109"/>
            <a:ext cx="3536796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3239D-A6F2-4649-95C3-855A72BC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19" y="3222545"/>
            <a:ext cx="3264182" cy="29786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9EF8861-43E4-4A40-94A9-55159C00FE6A}"/>
              </a:ext>
            </a:extLst>
          </p:cNvPr>
          <p:cNvSpPr/>
          <p:nvPr/>
        </p:nvSpPr>
        <p:spPr>
          <a:xfrm>
            <a:off x="8488562" y="123771"/>
            <a:ext cx="3536796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9FE72-D56E-4A01-ACA5-8A8DBC2A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48" y="640080"/>
            <a:ext cx="3266641" cy="1085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BD0B1C-E588-4B72-8B03-AB680CCB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299" y="2581586"/>
            <a:ext cx="3266641" cy="3686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63170F-595A-40E0-803E-4233B1492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819" y="640080"/>
            <a:ext cx="3152559" cy="19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C20A2D63-0D7E-4B4F-A9F2-F9852CC72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A4E53B-937C-4A41-886E-0E12FC9A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2" y="851135"/>
            <a:ext cx="45214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Stored Procedures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4AFC42-E333-4873-8029-5F670A05D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7D4F7319-24E1-4DA3-8865-13E84F3C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677E6F63-A90A-46ED-8EDD-86C8FFE6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8D034-9EB6-4B6B-BAA9-0B4820698B8B}"/>
              </a:ext>
            </a:extLst>
          </p:cNvPr>
          <p:cNvSpPr/>
          <p:nvPr/>
        </p:nvSpPr>
        <p:spPr>
          <a:xfrm rot="5400000">
            <a:off x="6939259" y="-1578951"/>
            <a:ext cx="2988179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6153-630C-47C2-A21E-F544F6395ADD}"/>
              </a:ext>
            </a:extLst>
          </p:cNvPr>
          <p:cNvSpPr/>
          <p:nvPr/>
        </p:nvSpPr>
        <p:spPr>
          <a:xfrm rot="5400000">
            <a:off x="6939260" y="1839420"/>
            <a:ext cx="2988179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8153C9-9537-4409-921B-F3C9ACE1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93" y="3810599"/>
            <a:ext cx="4200525" cy="1543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54F998-ED04-4812-B5A1-5261A4DF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28" y="459676"/>
            <a:ext cx="3138280" cy="19178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FEE201-FE58-4684-A638-FE76453FD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031" y="1838859"/>
            <a:ext cx="1749320" cy="1068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A2E54F-E576-4B25-950F-EE5A38A2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786" y="5691431"/>
            <a:ext cx="4685656" cy="5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C20A2D63-0D7E-4B4F-A9F2-F9852CC72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A4E53B-937C-4A41-886E-0E12FC9A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2" y="851135"/>
            <a:ext cx="45214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Functions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4AFC42-E333-4873-8029-5F670A05D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7D4F7319-24E1-4DA3-8865-13E84F3C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677E6F63-A90A-46ED-8EDD-86C8FFE6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8D034-9EB6-4B6B-BAA9-0B4820698B8B}"/>
              </a:ext>
            </a:extLst>
          </p:cNvPr>
          <p:cNvSpPr/>
          <p:nvPr/>
        </p:nvSpPr>
        <p:spPr>
          <a:xfrm rot="5400000">
            <a:off x="6939259" y="-1578951"/>
            <a:ext cx="2988179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6153-630C-47C2-A21E-F544F6395ADD}"/>
              </a:ext>
            </a:extLst>
          </p:cNvPr>
          <p:cNvSpPr/>
          <p:nvPr/>
        </p:nvSpPr>
        <p:spPr>
          <a:xfrm rot="5400000">
            <a:off x="6939260" y="1839420"/>
            <a:ext cx="2988179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8455D-43E2-4F62-95A7-60140F1F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93" y="491833"/>
            <a:ext cx="3533775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B8CAB-E211-45E7-8A79-71FEAC6E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775" y="2352485"/>
            <a:ext cx="3572293" cy="629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E1506-F88A-4DAA-84AC-824A59BB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775" y="3829813"/>
            <a:ext cx="3495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BAB2C-C918-419F-B975-B0EEDF7D5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90" y="5565606"/>
            <a:ext cx="2691010" cy="596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4DD67-ED1D-4490-B732-0D9AB42131C8}"/>
              </a:ext>
            </a:extLst>
          </p:cNvPr>
          <p:cNvSpPr txBox="1"/>
          <p:nvPr/>
        </p:nvSpPr>
        <p:spPr>
          <a:xfrm>
            <a:off x="8255459" y="361570"/>
            <a:ext cx="3333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embo" panose="02020502050201020203" pitchFamily="18" charset="0"/>
              </a:rPr>
              <a:t>This function searches for the ArtistID associated with the ArtistName the user queries, returning the artwork created by that artist.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CDBBEA-DA3A-4FBA-9A89-79CF293C257F}"/>
              </a:ext>
            </a:extLst>
          </p:cNvPr>
          <p:cNvSpPr txBox="1"/>
          <p:nvPr/>
        </p:nvSpPr>
        <p:spPr>
          <a:xfrm>
            <a:off x="8844555" y="4480866"/>
            <a:ext cx="290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embo" panose="02020502050201020203" pitchFamily="18" charset="0"/>
              </a:rPr>
              <a:t>This function returns the </a:t>
            </a:r>
            <a:r>
              <a:rPr lang="en-US" dirty="0" err="1">
                <a:solidFill>
                  <a:schemeClr val="tx2"/>
                </a:solidFill>
                <a:latin typeface="Bembo" panose="02020502050201020203" pitchFamily="18" charset="0"/>
              </a:rPr>
              <a:t>ExhibitID</a:t>
            </a:r>
            <a:r>
              <a:rPr lang="en-US" dirty="0">
                <a:solidFill>
                  <a:schemeClr val="tx2"/>
                </a:solidFill>
                <a:latin typeface="Bembo" panose="02020502050201020203" pitchFamily="18" charset="0"/>
              </a:rPr>
              <a:t> and ID for the </a:t>
            </a:r>
            <a:r>
              <a:rPr lang="en-US" dirty="0" err="1">
                <a:solidFill>
                  <a:schemeClr val="tx2"/>
                </a:solidFill>
                <a:latin typeface="Bembo" panose="02020502050201020203" pitchFamily="18" charset="0"/>
              </a:rPr>
              <a:t>EmployeeContact</a:t>
            </a:r>
            <a:r>
              <a:rPr lang="en-US" dirty="0">
                <a:solidFill>
                  <a:schemeClr val="tx2"/>
                </a:solidFill>
                <a:latin typeface="Bembo" panose="02020502050201020203" pitchFamily="18" charset="0"/>
              </a:rPr>
              <a:t> associated with the exhibit the user queries.</a:t>
            </a:r>
          </a:p>
        </p:txBody>
      </p:sp>
    </p:spTree>
    <p:extLst>
      <p:ext uri="{BB962C8B-B14F-4D97-AF65-F5344CB8AC3E}">
        <p14:creationId xmlns:p14="http://schemas.microsoft.com/office/powerpoint/2010/main" val="115116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C20A2D63-0D7E-4B4F-A9F2-F9852CC72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A4E53B-937C-4A41-886E-0E12FC9A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Triggers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4AFC42-E333-4873-8029-5F670A05D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7D4F7319-24E1-4DA3-8865-13E84F3C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677E6F63-A90A-46ED-8EDD-86C8FFE6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8D034-9EB6-4B6B-BAA9-0B4820698B8B}"/>
              </a:ext>
            </a:extLst>
          </p:cNvPr>
          <p:cNvSpPr/>
          <p:nvPr/>
        </p:nvSpPr>
        <p:spPr>
          <a:xfrm>
            <a:off x="4788284" y="133109"/>
            <a:ext cx="7205242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C2E0D-9EC6-4C48-ACEF-3F376EC9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09" y="3744368"/>
            <a:ext cx="2876550" cy="1114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84693D-D071-48CD-8AF5-EEE68D7CC227}"/>
              </a:ext>
            </a:extLst>
          </p:cNvPr>
          <p:cNvSpPr txBox="1"/>
          <p:nvPr/>
        </p:nvSpPr>
        <p:spPr>
          <a:xfrm>
            <a:off x="5125714" y="5083171"/>
            <a:ext cx="290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embo" panose="02020502050201020203" pitchFamily="18" charset="0"/>
              </a:rPr>
              <a:t>This trigger activates after new data is inserted,  updated, or deleted, archiving any activity into the </a:t>
            </a:r>
            <a:r>
              <a:rPr lang="en-US" dirty="0" err="1">
                <a:solidFill>
                  <a:schemeClr val="tx2"/>
                </a:solidFill>
                <a:latin typeface="Bembo" panose="02020502050201020203" pitchFamily="18" charset="0"/>
              </a:rPr>
              <a:t>ExhibitArchive</a:t>
            </a:r>
            <a:r>
              <a:rPr lang="en-US" dirty="0">
                <a:solidFill>
                  <a:schemeClr val="tx2"/>
                </a:solidFill>
                <a:latin typeface="Bembo" panose="02020502050201020203" pitchFamily="18" charset="0"/>
              </a:rPr>
              <a:t>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38039-0E38-442B-B76E-1F46147F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09" y="242984"/>
            <a:ext cx="3238393" cy="2807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7982A-0AAB-4A24-998B-A91D396EB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258" y="242984"/>
            <a:ext cx="2705164" cy="3813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B11D0-3149-4CAB-A250-7E2637B22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258" y="4219113"/>
            <a:ext cx="30099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C20A2D63-0D7E-4B4F-A9F2-F9852CC72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A4E53B-937C-4A41-886E-0E12FC9A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Triggers Cont.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4AFC42-E333-4873-8029-5F670A05D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7D4F7319-24E1-4DA3-8865-13E84F3C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677E6F63-A90A-46ED-8EDD-86C8FFE6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8D034-9EB6-4B6B-BAA9-0B4820698B8B}"/>
              </a:ext>
            </a:extLst>
          </p:cNvPr>
          <p:cNvSpPr/>
          <p:nvPr/>
        </p:nvSpPr>
        <p:spPr>
          <a:xfrm>
            <a:off x="4788284" y="133109"/>
            <a:ext cx="7119968" cy="65917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4693D-D071-48CD-8AF5-EEE68D7CC227}"/>
              </a:ext>
            </a:extLst>
          </p:cNvPr>
          <p:cNvSpPr txBox="1"/>
          <p:nvPr/>
        </p:nvSpPr>
        <p:spPr>
          <a:xfrm>
            <a:off x="5041934" y="3124278"/>
            <a:ext cx="2905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embo" panose="02020502050201020203" pitchFamily="18" charset="0"/>
              </a:rPr>
              <a:t>This trigger activates after new data is inserted or updated, changing the </a:t>
            </a:r>
            <a:r>
              <a:rPr lang="en-US" sz="2000" dirty="0" err="1">
                <a:solidFill>
                  <a:schemeClr val="tx2"/>
                </a:solidFill>
                <a:latin typeface="Bembo" panose="02020502050201020203" pitchFamily="18" charset="0"/>
              </a:rPr>
              <a:t>CountryID</a:t>
            </a:r>
            <a:r>
              <a:rPr lang="en-US" sz="2000" dirty="0">
                <a:solidFill>
                  <a:schemeClr val="tx2"/>
                </a:solidFill>
                <a:latin typeface="Bembo" panose="02020502050201020203" pitchFamily="18" charset="0"/>
              </a:rPr>
              <a:t> to become uppercase for database consistency.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494E5-DD5D-4826-B5F7-4A59F731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08" y="380999"/>
            <a:ext cx="4020285" cy="2053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B4266F-0643-4073-9F3D-27A40A7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43" y="2708806"/>
            <a:ext cx="2733872" cy="36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7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6" y="5436618"/>
            <a:ext cx="10058400" cy="82296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Bembo" panose="02020502050201020203" pitchFamily="18" charset="0"/>
              </a:rPr>
              <a:t>Database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1895D-5B84-46E1-9248-CED16F59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58" y="310582"/>
            <a:ext cx="7307277" cy="4439171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446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latin typeface="Bembo" panose="02020502050201020203" pitchFamily="18" charset="0"/>
              </a:rPr>
              <a:t>Artist Table</a:t>
            </a:r>
            <a:endParaRPr lang="en-US" sz="5400" dirty="0">
              <a:latin typeface="Bembo" panose="02020502050201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9E15C-99DF-45A2-9190-F6BA9AA4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1" y="3125813"/>
            <a:ext cx="4999849" cy="167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852EE-FDA3-4C0C-B293-E3FC8722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112" y="1947636"/>
            <a:ext cx="3417546" cy="40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embo" panose="02020502050201020203" pitchFamily="18" charset="0"/>
              </a:rPr>
              <a:t>Artwork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2BC63-5BC1-4FE5-A4E3-663E31A7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92" y="3059905"/>
            <a:ext cx="3916333" cy="1595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DFD5D3-13B0-42F8-90F4-5B431B4D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66" y="1951800"/>
            <a:ext cx="4213467" cy="38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embo" panose="02020502050201020203" pitchFamily="18" charset="0"/>
              </a:rPr>
              <a:t>Country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B68D7-34BA-427D-B062-82BA1BE3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51" y="3234221"/>
            <a:ext cx="4880215" cy="1246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610D12-C8B4-4518-A7C4-51818184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53" y="2166121"/>
            <a:ext cx="3328894" cy="33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embo" panose="02020502050201020203" pitchFamily="18" charset="0"/>
              </a:rPr>
              <a:t>Employees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E9729-3DF4-45C3-91F6-9113F171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92" y="3000652"/>
            <a:ext cx="4410734" cy="1713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78065B-C15B-4FD3-AEE4-A02CB11B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43" y="2921311"/>
            <a:ext cx="4680513" cy="18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9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embo" panose="02020502050201020203" pitchFamily="18" charset="0"/>
              </a:rPr>
              <a:t>Exhibit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2B763-AC02-4E87-BB97-77FD70E9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025509"/>
            <a:ext cx="4937760" cy="1663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BC2059-D636-4DA0-A120-91D8E47E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65" y="1921748"/>
            <a:ext cx="3083068" cy="42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embo" panose="02020502050201020203" pitchFamily="18" charset="0"/>
              </a:rPr>
              <a:t>Medium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36B34-B842-40B0-B664-9DB76993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4"/>
          <a:stretch/>
        </p:blipFill>
        <p:spPr>
          <a:xfrm>
            <a:off x="1097278" y="3051544"/>
            <a:ext cx="4876803" cy="13049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5A48A4-DB50-481C-84AE-14245478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488" y="2519707"/>
            <a:ext cx="3542854" cy="23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7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063E-5796-4220-8BAD-FE3D6FF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embo" panose="02020502050201020203" pitchFamily="18" charset="0"/>
              </a:rPr>
              <a:t>Positions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501F5-A3AD-4616-A7D6-A8258E936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1"/>
          <a:stretch/>
        </p:blipFill>
        <p:spPr>
          <a:xfrm>
            <a:off x="702901" y="2732561"/>
            <a:ext cx="5423579" cy="1392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E69AC-5831-46F9-96DD-8CB8CFE6F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1"/>
          <a:stretch/>
        </p:blipFill>
        <p:spPr>
          <a:xfrm>
            <a:off x="6527503" y="2395494"/>
            <a:ext cx="3871139" cy="24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89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637052"/>
      </a:lt2>
      <a:accent1>
        <a:srgbClr val="BD582C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113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 Next LT Pro</vt:lpstr>
      <vt:lpstr>Bembo</vt:lpstr>
      <vt:lpstr>Calibri</vt:lpstr>
      <vt:lpstr>Calibri Light</vt:lpstr>
      <vt:lpstr>Retrospect</vt:lpstr>
      <vt:lpstr>Fictional Museum</vt:lpstr>
      <vt:lpstr>Database Diagram</vt:lpstr>
      <vt:lpstr>Artist Table</vt:lpstr>
      <vt:lpstr>Artwork Table</vt:lpstr>
      <vt:lpstr>Country Table</vt:lpstr>
      <vt:lpstr>Employees Table</vt:lpstr>
      <vt:lpstr>Exhibit Table</vt:lpstr>
      <vt:lpstr>Medium Table</vt:lpstr>
      <vt:lpstr>Positions Table</vt:lpstr>
      <vt:lpstr>Summary Queries</vt:lpstr>
      <vt:lpstr>Views</vt:lpstr>
      <vt:lpstr>Stored Procedures</vt:lpstr>
      <vt:lpstr>Functions</vt:lpstr>
      <vt:lpstr>Triggers</vt:lpstr>
      <vt:lpstr>Triggers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Fictional Museum</dc:title>
  <dc:creator>Miles Kavanagh</dc:creator>
  <cp:lastModifiedBy>Miles Kavanagh</cp:lastModifiedBy>
  <cp:revision>5</cp:revision>
  <dcterms:created xsi:type="dcterms:W3CDTF">2019-11-20T18:13:51Z</dcterms:created>
  <dcterms:modified xsi:type="dcterms:W3CDTF">2019-11-20T18:53:59Z</dcterms:modified>
</cp:coreProperties>
</file>