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6" r:id="rId4"/>
    <p:sldId id="270" r:id="rId5"/>
    <p:sldId id="265" r:id="rId6"/>
    <p:sldId id="271" r:id="rId7"/>
    <p:sldId id="263" r:id="rId8"/>
    <p:sldId id="272" r:id="rId9"/>
    <p:sldId id="273" r:id="rId10"/>
    <p:sldId id="261" r:id="rId11"/>
    <p:sldId id="274" r:id="rId12"/>
    <p:sldId id="262" r:id="rId13"/>
    <p:sldId id="277" r:id="rId14"/>
    <p:sldId id="275" r:id="rId15"/>
    <p:sldId id="257" r:id="rId16"/>
    <p:sldId id="260" r:id="rId17"/>
    <p:sldId id="276" r:id="rId18"/>
    <p:sldId id="268" r:id="rId19"/>
    <p:sldId id="26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92261-1CD7-4596-920C-409C250E4C1F}" v="5" dt="2021-10-22T14:23:11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s Roberts" userId="d159467a54f2bd9d" providerId="LiveId" clId="{18B92261-1CD7-4596-920C-409C250E4C1F}"/>
    <pc:docChg chg="modSld">
      <pc:chgData name="Miles Roberts" userId="d159467a54f2bd9d" providerId="LiveId" clId="{18B92261-1CD7-4596-920C-409C250E4C1F}" dt="2021-10-22T14:23:11.191" v="6" actId="20577"/>
      <pc:docMkLst>
        <pc:docMk/>
      </pc:docMkLst>
      <pc:sldChg chg="modSp mod modAnim">
        <pc:chgData name="Miles Roberts" userId="d159467a54f2bd9d" providerId="LiveId" clId="{18B92261-1CD7-4596-920C-409C250E4C1F}" dt="2021-10-22T12:17:55.085" v="4" actId="1076"/>
        <pc:sldMkLst>
          <pc:docMk/>
          <pc:sldMk cId="3906148275" sldId="261"/>
        </pc:sldMkLst>
        <pc:spChg chg="mod">
          <ac:chgData name="Miles Roberts" userId="d159467a54f2bd9d" providerId="LiveId" clId="{18B92261-1CD7-4596-920C-409C250E4C1F}" dt="2021-10-22T12:17:48.177" v="3" actId="20577"/>
          <ac:spMkLst>
            <pc:docMk/>
            <pc:sldMk cId="3906148275" sldId="261"/>
            <ac:spMk id="8" creationId="{7422C538-CE9A-497D-8F14-29B0BCF2E51B}"/>
          </ac:spMkLst>
        </pc:spChg>
        <pc:graphicFrameChg chg="mod">
          <ac:chgData name="Miles Roberts" userId="d159467a54f2bd9d" providerId="LiveId" clId="{18B92261-1CD7-4596-920C-409C250E4C1F}" dt="2021-10-22T12:17:55.085" v="4" actId="1076"/>
          <ac:graphicFrameMkLst>
            <pc:docMk/>
            <pc:sldMk cId="3906148275" sldId="261"/>
            <ac:graphicFrameMk id="6" creationId="{E19E7126-4A41-4BC4-85F8-0AFCD10CABD8}"/>
          </ac:graphicFrameMkLst>
        </pc:graphicFrameChg>
      </pc:sldChg>
      <pc:sldChg chg="modSp modAnim">
        <pc:chgData name="Miles Roberts" userId="d159467a54f2bd9d" providerId="LiveId" clId="{18B92261-1CD7-4596-920C-409C250E4C1F}" dt="2021-10-22T14:23:11.191" v="6" actId="20577"/>
        <pc:sldMkLst>
          <pc:docMk/>
          <pc:sldMk cId="3992879476" sldId="266"/>
        </pc:sldMkLst>
        <pc:spChg chg="mod">
          <ac:chgData name="Miles Roberts" userId="d159467a54f2bd9d" providerId="LiveId" clId="{18B92261-1CD7-4596-920C-409C250E4C1F}" dt="2021-10-22T14:23:11.191" v="6" actId="20577"/>
          <ac:spMkLst>
            <pc:docMk/>
            <pc:sldMk cId="3992879476" sldId="266"/>
            <ac:spMk id="8" creationId="{7422C538-CE9A-497D-8F14-29B0BCF2E51B}"/>
          </ac:spMkLst>
        </pc:spChg>
      </pc:sldChg>
      <pc:sldChg chg="modSp mod">
        <pc:chgData name="Miles Roberts" userId="d159467a54f2bd9d" providerId="LiveId" clId="{18B92261-1CD7-4596-920C-409C250E4C1F}" dt="2021-10-22T12:20:54.227" v="5" actId="113"/>
        <pc:sldMkLst>
          <pc:docMk/>
          <pc:sldMk cId="645126434" sldId="267"/>
        </pc:sldMkLst>
        <pc:spChg chg="mod">
          <ac:chgData name="Miles Roberts" userId="d159467a54f2bd9d" providerId="LiveId" clId="{18B92261-1CD7-4596-920C-409C250E4C1F}" dt="2021-10-22T12:20:54.227" v="5" actId="113"/>
          <ac:spMkLst>
            <pc:docMk/>
            <pc:sldMk cId="645126434" sldId="267"/>
            <ac:spMk id="8" creationId="{7422C538-CE9A-497D-8F14-29B0BCF2E5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E5002-6516-46FE-949B-DAC27A77C20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7ABC5-7ED5-4F09-BD9A-47CC1BCD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86A8-3555-4A3B-8D50-76704329F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9F725-F46C-4AA3-8656-719ACA60E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B203-2BC0-4E20-8D9C-3FBF531D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1BC6-FD2E-47AC-9A1D-2458F32225A9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9C14-F14B-4240-84D2-0BB45C1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8236-9870-476F-BD55-6EF43E48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2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6884-ADFF-474E-90A7-A1B3E1D9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0C610-F059-440C-8B2B-2F58F5F8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BE33-DE88-4811-B063-EF237800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943B-BFCF-4FAD-8BF5-3A1303EDEE81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7363-8466-4E8C-B4F3-D16E6FAC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A5AA4-19E7-4E7D-9815-FA0E72CA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2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BAA43-C1C5-4438-A0E4-E5522387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4AA4D-CEB1-4F65-BDD7-2D4199E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E22D-7492-4F27-A9A1-4269E41A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BF74-6A4C-4E10-AEE9-C86BFD132037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3B48-E21E-4A53-A0AB-F35DEABD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7057-6B75-4A5A-93B5-06C16CE2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E453-1124-450E-9B5C-760B4A7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9483-5049-4FAE-9567-18590793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0DE0-0AD6-4AC0-B615-3A7AD3AD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BA-B86C-46EF-8975-360E13840B39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7AB3-E8BC-4435-8BB6-E530E461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A2F-0851-40BB-A238-BEE05DD4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2CC1-A827-4EAF-9F36-FBD7879A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A478F-C09B-455F-943B-1B9C2EB9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E2EF-9238-4D0B-A5EC-A9AB6C6D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FC69-BC78-45D9-8BFC-0CC692DFBAC1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F256-2C05-4BCE-A753-8C0ECFDC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5F819-8BA1-4680-8EC9-B361B35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BA1-AED3-485F-B66A-8EC2F731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8226-F0B0-4493-846F-B182B4B35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5551E-69A6-463C-A24E-93FF1859A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D320E-FEE2-452D-9D10-784CF655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586D-34FB-4104-ACA8-2B4C30F70BA3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3521-D93F-470D-8A7D-08F58E1E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88E0-BFA4-47DC-9EBF-7A5BD021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D8A5-3F0F-4FEB-9B00-F3A26BDD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99E3-0A20-491B-BB3D-C3FF543C4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4CF7-E0D1-4F60-8DCF-400367DB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2E443-0143-4837-B97F-31702DFE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9D890-6982-4F9F-964F-26C1874D6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C1040-FA19-479E-82FB-F8A21F09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D0E-D45F-4587-A9D6-0CCE0FA7EE37}" type="datetime1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A52AE-8BCC-40DE-8FB8-4D77D052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A1D08-A792-4168-9C9E-3640AAE9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730B-2A8A-4809-A3BF-2FA1C380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79C03-0E51-4E45-8B2C-EEF5E6BD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DC80-2BEE-41FA-A815-D5BFCF258B94}" type="datetime1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B0754-969B-482B-8DC0-690107D5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DE28D-135F-4BFB-9BFB-8CAD090B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8DCC2-ED40-4DF6-B925-66352461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C5B2-7C1F-4F19-92CF-7781D2D04383}" type="datetime1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57111-FFFA-4E79-8395-EA6D76F3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D3B6C-DF58-4044-B289-B8085B99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5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1AF-3FDC-4C7A-B67E-DD7E2BB1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2CCE-A178-4C28-A9F2-2247BFD8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0F481-9403-4BCD-BD35-9FCF1300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BD6CD-39D9-4A3D-8A6A-63107041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3C75-835F-461E-8C89-4FFD1F528046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A148A-85C8-4A03-BC6E-97763CF8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ECE29-B2BE-4748-A0F9-5E560BB3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EBE3-13B1-4C03-96E0-3C87CFC1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21F1C-1DF7-40E2-B665-86F88A03E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55DE-AE78-4007-9803-C35ED554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7F222-E916-492B-BD65-28AF9FEE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388-7688-4482-907E-85BEDBF2860D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1DCD9-817C-4C65-98E3-7CA1D969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B2D55-BB23-4F82-9325-BFA5D7FA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FFCA7-1B69-4AC0-9B65-A8787352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445E-9F5C-428D-BCE5-886F69AB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DD1D-B57B-42C6-BBE3-E57C4D830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8261-D436-44F7-AF6E-E3A9B35E7514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4531-F0D8-489C-9C49-12D7676BA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229D-310F-48F7-BCCE-17059795F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FFAB-246C-4309-A64F-D041056A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6ECB-2A91-4BB4-8A60-F64E2E55B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001" y="1122362"/>
            <a:ext cx="10035997" cy="2387600"/>
          </a:xfrm>
        </p:spPr>
        <p:txBody>
          <a:bodyPr>
            <a:normAutofit/>
          </a:bodyPr>
          <a:lstStyle/>
          <a:p>
            <a:r>
              <a:rPr lang="en-US" sz="5400" dirty="0"/>
              <a:t>Miles’s guide to k-</a:t>
            </a:r>
            <a:r>
              <a:rPr lang="en-US" sz="5400" dirty="0" err="1"/>
              <a:t>mer</a:t>
            </a:r>
            <a:r>
              <a:rPr lang="en-US" sz="5400" dirty="0"/>
              <a:t>-based GWAS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57B65-6D42-4373-B55A-7F1902415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Miles Roberts</a:t>
            </a:r>
          </a:p>
          <a:p>
            <a:r>
              <a:rPr lang="en-US" dirty="0"/>
              <a:t>2021-10-22</a:t>
            </a:r>
          </a:p>
          <a:p>
            <a:r>
              <a:rPr lang="en-US" dirty="0"/>
              <a:t>https://github.com/milesroberts-123/slurm-k-mer-gwas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1A6C-9FA8-4707-A0FB-5C314940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DA846-D3B8-402A-B1D5-CC43E20EA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773"/>
          <a:stretch/>
        </p:blipFill>
        <p:spPr>
          <a:xfrm>
            <a:off x="277327" y="92472"/>
            <a:ext cx="354676" cy="2059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166238-76CD-47E1-900F-94BCCAC7445C}"/>
              </a:ext>
            </a:extLst>
          </p:cNvPr>
          <p:cNvSpPr txBox="1"/>
          <p:nvPr/>
        </p:nvSpPr>
        <p:spPr>
          <a:xfrm>
            <a:off x="655397" y="408774"/>
            <a:ext cx="2814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AATTGC, TCCCAT, CGCGTT,…</a:t>
            </a:r>
          </a:p>
          <a:p>
            <a:pPr marL="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AATTGC, TGGCAT, CGCGTT,…</a:t>
            </a:r>
            <a:endParaRPr lang="en-US" sz="1800" dirty="0"/>
          </a:p>
          <a:p>
            <a:pPr marL="0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AATTGC, TTTCAT, CGCGTT,…</a:t>
            </a:r>
          </a:p>
        </p:txBody>
      </p:sp>
    </p:spTree>
    <p:extLst>
      <p:ext uri="{BB962C8B-B14F-4D97-AF65-F5344CB8AC3E}">
        <p14:creationId xmlns:p14="http://schemas.microsoft.com/office/powerpoint/2010/main" val="179930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But Miles, will all the k-mers I count be useful?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First, remove k-mers with identical presence/absence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Keep just one representative k-</a:t>
            </a:r>
            <a:r>
              <a:rPr lang="en-US" sz="2000" dirty="0" err="1"/>
              <a:t>mer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Second, remove exceedingly rare and common k-mers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Similar to a MAF threshold in SNP-based GWAS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Usually remove k-mers that are present in fewer than 5 % of accessions or more than 95 % of accessions</a:t>
            </a:r>
          </a:p>
          <a:p>
            <a:pPr marL="457200" lvl="2"/>
            <a:endParaRPr lang="en-US" sz="20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Third, convert k-mers that pass into BIMBAM format for GEMMA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end, you’ll hopefully have just a couple hundred million k-mers left instead of billions</a:t>
            </a: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E19E7126-4A41-4BC4-85F8-0AFCD10CA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63088"/>
              </p:ext>
            </p:extLst>
          </p:nvPr>
        </p:nvGraphicFramePr>
        <p:xfrm>
          <a:off x="661348" y="1376435"/>
          <a:ext cx="6684165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33">
                  <a:extLst>
                    <a:ext uri="{9D8B030D-6E8A-4147-A177-3AD203B41FA5}">
                      <a16:colId xmlns:a16="http://schemas.microsoft.com/office/drawing/2014/main" val="1282179204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2022161865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3572936018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1320117519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3942801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88402"/>
                  </a:ext>
                </a:extLst>
              </a:tr>
              <a:tr h="146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AAAAAAAA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AAAAAAAT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4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2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TATACTATAT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2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TATACTATAG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620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FC38A6-0EC3-4B51-A23B-2B33F6B888EB}"/>
              </a:ext>
            </a:extLst>
          </p:cNvPr>
          <p:cNvSpPr txBox="1"/>
          <p:nvPr/>
        </p:nvSpPr>
        <p:spPr>
          <a:xfrm>
            <a:off x="7345513" y="2430304"/>
            <a:ext cx="366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k-mers are either: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in all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present in one individual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3E494-4A76-4997-9EA0-DD5AEC2E97CD}"/>
              </a:ext>
            </a:extLst>
          </p:cNvPr>
          <p:cNvSpPr txBox="1"/>
          <p:nvPr/>
        </p:nvSpPr>
        <p:spPr>
          <a:xfrm>
            <a:off x="85724" y="6316485"/>
            <a:ext cx="182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Scripts: S10 – S13</a:t>
            </a:r>
          </a:p>
        </p:txBody>
      </p:sp>
    </p:spTree>
    <p:extLst>
      <p:ext uri="{BB962C8B-B14F-4D97-AF65-F5344CB8AC3E}">
        <p14:creationId xmlns:p14="http://schemas.microsoft.com/office/powerpoint/2010/main" val="390614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Miles’s guide to k-</a:t>
            </a:r>
            <a:r>
              <a:rPr lang="en-US" sz="3600" dirty="0" err="1"/>
              <a:t>mer</a:t>
            </a:r>
            <a:r>
              <a:rPr lang="en-US" sz="3600" dirty="0"/>
              <a:t>-based GWAS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C057E-6785-45EC-9300-79BFA845F86C}"/>
              </a:ext>
            </a:extLst>
          </p:cNvPr>
          <p:cNvSpPr txBox="1"/>
          <p:nvPr/>
        </p:nvSpPr>
        <p:spPr>
          <a:xfrm>
            <a:off x="597877" y="947849"/>
            <a:ext cx="57453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1: Prepare sequence data for k-</a:t>
            </a:r>
            <a:r>
              <a:rPr lang="en-US" sz="2000" dirty="0" err="1"/>
              <a:t>mer</a:t>
            </a:r>
            <a:r>
              <a:rPr lang="en-US" sz="2000" dirty="0"/>
              <a:t> counting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s01 – s06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Parallelize every step when possible</a:t>
            </a:r>
          </a:p>
          <a:p>
            <a:r>
              <a:rPr lang="en-US" sz="2000" dirty="0"/>
              <a:t>Part 2: Create k-</a:t>
            </a:r>
            <a:r>
              <a:rPr lang="en-US" sz="2000" dirty="0" err="1"/>
              <a:t>mer</a:t>
            </a:r>
            <a:r>
              <a:rPr lang="en-US" sz="2000" dirty="0"/>
              <a:t> presence/absence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s07-s09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Use bash as much as possible, R is too slow</a:t>
            </a:r>
          </a:p>
          <a:p>
            <a:r>
              <a:rPr lang="en-US" sz="2000" dirty="0"/>
              <a:t>Part 3: Filter out useless k-mers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s10 – s13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Most of the k-mers you count won’t be useful</a:t>
            </a:r>
          </a:p>
          <a:p>
            <a:r>
              <a:rPr lang="en-US" sz="2000" dirty="0"/>
              <a:t>Part 4: Actually, </a:t>
            </a:r>
            <a:r>
              <a:rPr lang="en-US" sz="2000" dirty="0" err="1"/>
              <a:t>uhh</a:t>
            </a:r>
            <a:r>
              <a:rPr lang="en-US" sz="2000" dirty="0"/>
              <a:t> do the GWAS…</a:t>
            </a:r>
          </a:p>
          <a:p>
            <a:endParaRPr lang="en-US" sz="2000" dirty="0"/>
          </a:p>
          <a:p>
            <a:r>
              <a:rPr lang="en-US" sz="2000" dirty="0"/>
              <a:t>Part 5: Interpret the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20AD-D1D1-41C6-AEB2-C20C088623D1}"/>
              </a:ext>
            </a:extLst>
          </p:cNvPr>
          <p:cNvSpPr txBox="1"/>
          <p:nvPr/>
        </p:nvSpPr>
        <p:spPr>
          <a:xfrm>
            <a:off x="367079" y="598701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https://github.com/milesroberts-123/slurm-k-mer-gwas</a:t>
            </a:r>
          </a:p>
        </p:txBody>
      </p:sp>
    </p:spTree>
    <p:extLst>
      <p:ext uri="{BB962C8B-B14F-4D97-AF65-F5344CB8AC3E}">
        <p14:creationId xmlns:p14="http://schemas.microsoft.com/office/powerpoint/2010/main" val="276564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But Miles, when do I actually do the GWAS?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Almost there!!!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First, estimate kinship matrix from k-mers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Using all of the k-mers for this requires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en-US" sz="2000" b="1" dirty="0"/>
              <a:t>lot</a:t>
            </a:r>
            <a:r>
              <a:rPr lang="en-US" sz="2000" dirty="0"/>
              <a:t> of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 a random subset of several million k-mers instead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 use 10,000,000 k-mers because many SNP-based GWAS usually use this many SNPs or fewer</a:t>
            </a:r>
          </a:p>
          <a:p>
            <a:pPr lvl="1"/>
            <a:endParaRPr lang="en-US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Finally, fit a GWAS model!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Cannot treat k-mers as bi-</a:t>
            </a:r>
            <a:r>
              <a:rPr lang="en-US" sz="2000" dirty="0" err="1"/>
              <a:t>alleleic</a:t>
            </a:r>
            <a:r>
              <a:rPr lang="en-US" sz="2000" dirty="0"/>
              <a:t> SNPs because genomes cannot be heterozygous for a given k-</a:t>
            </a:r>
            <a:r>
              <a:rPr lang="en-US" sz="2000" dirty="0" err="1"/>
              <a:t>mer</a:t>
            </a:r>
            <a:endParaRPr lang="en-US" sz="2000" dirty="0"/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All data should be in BIMBAM format, use –</a:t>
            </a:r>
            <a:r>
              <a:rPr lang="en-US" sz="2000" dirty="0" err="1"/>
              <a:t>notsnp</a:t>
            </a:r>
            <a:r>
              <a:rPr lang="en-US" sz="2000" dirty="0"/>
              <a:t> option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You’ll likely get thousands of significant k-mers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90513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And visualize the results</a:t>
            </a:r>
          </a:p>
          <a:p>
            <a:pPr marL="747713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Manhattan plot</a:t>
            </a:r>
          </a:p>
          <a:p>
            <a:pPr marL="747713" lvl="3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qqplot</a:t>
            </a:r>
            <a:endParaRPr lang="en-US" sz="2000" dirty="0"/>
          </a:p>
          <a:p>
            <a:pPr marL="747713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Only plot the most-significant k-mers, unless you want to create a massive image that’s impossible to 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72883-55B0-4B46-98FD-F78963B66BEA}"/>
              </a:ext>
            </a:extLst>
          </p:cNvPr>
          <p:cNvSpPr txBox="1"/>
          <p:nvPr/>
        </p:nvSpPr>
        <p:spPr>
          <a:xfrm>
            <a:off x="85724" y="5987018"/>
            <a:ext cx="182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Scripts: S14 – S15</a:t>
            </a:r>
          </a:p>
        </p:txBody>
      </p:sp>
    </p:spTree>
    <p:extLst>
      <p:ext uri="{BB962C8B-B14F-4D97-AF65-F5344CB8AC3E}">
        <p14:creationId xmlns:p14="http://schemas.microsoft.com/office/powerpoint/2010/main" val="45035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Not sure if there’s a better way to visualize this…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D8636-E9B5-4CF0-9727-334B903A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651" y="1130609"/>
            <a:ext cx="4810161" cy="4596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243F0-3687-4897-AE3B-7C57FA1E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6" y="1593945"/>
            <a:ext cx="5944115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Miles’s guide to k-</a:t>
            </a:r>
            <a:r>
              <a:rPr lang="en-US" sz="3600" dirty="0" err="1"/>
              <a:t>mer</a:t>
            </a:r>
            <a:r>
              <a:rPr lang="en-US" sz="3600" dirty="0"/>
              <a:t>-based GWAS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C057E-6785-45EC-9300-79BFA845F86C}"/>
              </a:ext>
            </a:extLst>
          </p:cNvPr>
          <p:cNvSpPr txBox="1"/>
          <p:nvPr/>
        </p:nvSpPr>
        <p:spPr>
          <a:xfrm>
            <a:off x="597877" y="947849"/>
            <a:ext cx="742209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1: Prepare sequence data for k-</a:t>
            </a:r>
            <a:r>
              <a:rPr lang="en-US" sz="2000" dirty="0" err="1"/>
              <a:t>mer</a:t>
            </a:r>
            <a:r>
              <a:rPr lang="en-US" sz="2000" dirty="0"/>
              <a:t> counting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s01 – s06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Parallelize every step when possible</a:t>
            </a:r>
          </a:p>
          <a:p>
            <a:r>
              <a:rPr lang="en-US" sz="2000" dirty="0"/>
              <a:t>Part 2: Create k-</a:t>
            </a:r>
            <a:r>
              <a:rPr lang="en-US" sz="2000" dirty="0" err="1"/>
              <a:t>mer</a:t>
            </a:r>
            <a:r>
              <a:rPr lang="en-US" sz="2000" dirty="0"/>
              <a:t> presence/absence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s07-s09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Use bash as much as possible, R is too slow</a:t>
            </a:r>
          </a:p>
          <a:p>
            <a:r>
              <a:rPr lang="en-US" sz="2000" dirty="0"/>
              <a:t>Part 3: Filter out useless k-mers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s10 – s13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Most of the k-mers you count won’t be useful</a:t>
            </a:r>
          </a:p>
          <a:p>
            <a:r>
              <a:rPr lang="en-US" sz="2000" dirty="0"/>
              <a:t>Part 4: Actually, </a:t>
            </a:r>
            <a:r>
              <a:rPr lang="en-US" sz="2000" dirty="0" err="1"/>
              <a:t>uhh</a:t>
            </a:r>
            <a:r>
              <a:rPr lang="en-US" sz="2000" dirty="0"/>
              <a:t> do the GWAS…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s14 – s15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Use just a subset of k-mers for plotting and estimating kinship</a:t>
            </a:r>
            <a:endParaRPr lang="en-US" sz="2000" dirty="0"/>
          </a:p>
          <a:p>
            <a:r>
              <a:rPr lang="en-US" sz="2000" dirty="0"/>
              <a:t>Part 5: Interpret the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20AD-D1D1-41C6-AEB2-C20C088623D1}"/>
              </a:ext>
            </a:extLst>
          </p:cNvPr>
          <p:cNvSpPr txBox="1"/>
          <p:nvPr/>
        </p:nvSpPr>
        <p:spPr>
          <a:xfrm>
            <a:off x="367079" y="598701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https://github.com/milesroberts-123/slurm-k-mer-gwas</a:t>
            </a:r>
          </a:p>
        </p:txBody>
      </p:sp>
    </p:spTree>
    <p:extLst>
      <p:ext uri="{BB962C8B-B14F-4D97-AF65-F5344CB8AC3E}">
        <p14:creationId xmlns:p14="http://schemas.microsoft.com/office/powerpoint/2010/main" val="26399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4F27-DB01-4F93-862D-CDE130ED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6829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Ahhhh</a:t>
            </a:r>
            <a:r>
              <a:rPr lang="en-US" sz="3600" dirty="0"/>
              <a:t> so nice to be done! But wait…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47A15-257C-42B1-8621-7C5080BDAFC4}"/>
              </a:ext>
            </a:extLst>
          </p:cNvPr>
          <p:cNvSpPr txBox="1"/>
          <p:nvPr/>
        </p:nvSpPr>
        <p:spPr>
          <a:xfrm>
            <a:off x="0" y="606829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two massive problems: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the heck do I interpret my results?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 have thousands of significant k-mers… HELP!!!</a:t>
            </a:r>
          </a:p>
          <a:p>
            <a:pPr marL="0" lvl="1"/>
            <a:endParaRPr lang="en-US" sz="2000" dirty="0"/>
          </a:p>
          <a:p>
            <a:pPr marL="0" lvl="1"/>
            <a:r>
              <a:rPr lang="en-US" sz="2000" dirty="0"/>
              <a:t>Let’s solve the second problem first: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Apply very strict multiple testing thresholds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but you'll probably have a high false negative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Apply multiple different GWAS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multivariate, univariate, principal component-based models to same phenotypes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Look at only k-mers in the intersection of significant k-</a:t>
            </a:r>
            <a:r>
              <a:rPr lang="en-US" sz="2000" dirty="0" err="1"/>
              <a:t>mer</a:t>
            </a:r>
            <a:r>
              <a:rPr lang="en-US" sz="2000" dirty="0"/>
              <a:t> sets from these different approaches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Apply multiple rounds of GWAS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one round to identify best k-mers, another round to distinguish further between best and worst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 covariate in GWAS model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A good covariate to include is sequencing coverage!!!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69D94-AD75-4423-B90B-B931FC48EC6C}"/>
              </a:ext>
            </a:extLst>
          </p:cNvPr>
          <p:cNvSpPr txBox="1"/>
          <p:nvPr/>
        </p:nvSpPr>
        <p:spPr>
          <a:xfrm>
            <a:off x="307890" y="6045750"/>
            <a:ext cx="12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Script: s16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83F18-C6D6-45C0-B130-E5AF293E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 I interpret the results of a k-</a:t>
            </a:r>
            <a:r>
              <a:rPr lang="en-US" sz="3600" dirty="0" err="1"/>
              <a:t>mer</a:t>
            </a:r>
            <a:r>
              <a:rPr lang="en-US" sz="3600" dirty="0"/>
              <a:t>-based GWAS?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have a reference genome, you have three different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Map significant k-mers back to reference genome(s) with bowtie 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k-mers might be too short to align uniquely</a:t>
            </a:r>
          </a:p>
          <a:p>
            <a:pPr marL="7397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Map k-</a:t>
            </a:r>
            <a:r>
              <a:rPr lang="en-US" sz="2000" dirty="0" err="1"/>
              <a:t>mer</a:t>
            </a:r>
            <a:r>
              <a:rPr lang="en-US" sz="2000" dirty="0"/>
              <a:t>-containing WGS reads back to reference genome(s) with bowtie v2</a:t>
            </a:r>
          </a:p>
          <a:p>
            <a:pPr marL="1196975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reads might be too short to align well</a:t>
            </a:r>
          </a:p>
          <a:p>
            <a:pPr marL="739775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Assemble k-</a:t>
            </a:r>
            <a:r>
              <a:rPr lang="en-US" sz="2000" dirty="0" err="1"/>
              <a:t>mer</a:t>
            </a:r>
            <a:r>
              <a:rPr lang="en-US" sz="2000" dirty="0"/>
              <a:t>-containing WGS reads into scaffolds using </a:t>
            </a:r>
            <a:r>
              <a:rPr lang="en-US" sz="2000" dirty="0" err="1"/>
              <a:t>SPAdes</a:t>
            </a:r>
            <a:r>
              <a:rPr lang="en-US" sz="2000" dirty="0"/>
              <a:t> then align to reference genome with BLAST</a:t>
            </a:r>
          </a:p>
          <a:p>
            <a:pPr marL="1196975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Need to filter out scaffolds generated via assembly errors</a:t>
            </a:r>
          </a:p>
          <a:p>
            <a:pPr marL="1196975" lvl="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don’t have a reference genome: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Assemble k-</a:t>
            </a:r>
            <a:r>
              <a:rPr lang="en-US" sz="2000" dirty="0" err="1"/>
              <a:t>mer</a:t>
            </a:r>
            <a:r>
              <a:rPr lang="en-US" sz="2000" dirty="0"/>
              <a:t>-containing WGS reads into scaffolds using </a:t>
            </a:r>
            <a:r>
              <a:rPr lang="en-US" sz="2000" dirty="0" err="1"/>
              <a:t>SPAdes</a:t>
            </a:r>
            <a:r>
              <a:rPr lang="en-US" sz="2000" dirty="0"/>
              <a:t> then align to general BLAST database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I don’t know of other options…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2000" dirty="0"/>
              <a:t>In both cases, you’ll look at alignments to determine what genetic variants are captured by your significant k-mers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1AAE3-B83C-4A3C-BB9D-B30D29FA7AAF}"/>
              </a:ext>
            </a:extLst>
          </p:cNvPr>
          <p:cNvSpPr txBox="1"/>
          <p:nvPr/>
        </p:nvSpPr>
        <p:spPr>
          <a:xfrm>
            <a:off x="351852" y="6197929"/>
            <a:ext cx="17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Script: s17 – s20 </a:t>
            </a:r>
          </a:p>
        </p:txBody>
      </p:sp>
    </p:spTree>
    <p:extLst>
      <p:ext uri="{BB962C8B-B14F-4D97-AF65-F5344CB8AC3E}">
        <p14:creationId xmlns:p14="http://schemas.microsoft.com/office/powerpoint/2010/main" val="23273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Miles’s guide to k-</a:t>
            </a:r>
            <a:r>
              <a:rPr lang="en-US" sz="3600" dirty="0" err="1"/>
              <a:t>mer</a:t>
            </a:r>
            <a:r>
              <a:rPr lang="en-US" sz="3600" dirty="0"/>
              <a:t>-based GWAS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C057E-6785-45EC-9300-79BFA845F86C}"/>
              </a:ext>
            </a:extLst>
          </p:cNvPr>
          <p:cNvSpPr txBox="1"/>
          <p:nvPr/>
        </p:nvSpPr>
        <p:spPr>
          <a:xfrm>
            <a:off x="597877" y="947849"/>
            <a:ext cx="74220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1: Prepare sequence data for k-</a:t>
            </a:r>
            <a:r>
              <a:rPr lang="en-US" sz="2000" dirty="0" err="1"/>
              <a:t>mer</a:t>
            </a:r>
            <a:r>
              <a:rPr lang="en-US" sz="2000" dirty="0"/>
              <a:t> counting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s01 – s06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Parallelize every step when possible</a:t>
            </a:r>
          </a:p>
          <a:p>
            <a:r>
              <a:rPr lang="en-US" sz="2000" dirty="0"/>
              <a:t>Part 2: Create k-</a:t>
            </a:r>
            <a:r>
              <a:rPr lang="en-US" sz="2000" dirty="0" err="1"/>
              <a:t>mer</a:t>
            </a:r>
            <a:r>
              <a:rPr lang="en-US" sz="2000" dirty="0"/>
              <a:t> presence/absence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s07-s09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Use bash as much as possible, R is too slow</a:t>
            </a:r>
          </a:p>
          <a:p>
            <a:r>
              <a:rPr lang="en-US" sz="2000" dirty="0"/>
              <a:t>Part 3: Filter out useless k-mers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s10 – s13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Most of the k-mers you count won’t be useful</a:t>
            </a:r>
          </a:p>
          <a:p>
            <a:r>
              <a:rPr lang="en-US" sz="2000" dirty="0"/>
              <a:t>Part 4: Actually, </a:t>
            </a:r>
            <a:r>
              <a:rPr lang="en-US" sz="2000" dirty="0" err="1"/>
              <a:t>uhh</a:t>
            </a:r>
            <a:r>
              <a:rPr lang="en-US" sz="2000" dirty="0"/>
              <a:t> do the GWAS…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s14 – s15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Use just a subset of k-mers for plotting and estimating kinship</a:t>
            </a:r>
            <a:endParaRPr lang="en-US" sz="2000" dirty="0"/>
          </a:p>
          <a:p>
            <a:r>
              <a:rPr lang="en-US" sz="2000" dirty="0"/>
              <a:t>Part 5: Interpret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s16 – s20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Always combine multiple GWAS approaches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20AD-D1D1-41C6-AEB2-C20C088623D1}"/>
              </a:ext>
            </a:extLst>
          </p:cNvPr>
          <p:cNvSpPr txBox="1"/>
          <p:nvPr/>
        </p:nvSpPr>
        <p:spPr>
          <a:xfrm>
            <a:off x="367079" y="598701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https://github.com/milesroberts-123/slurm-k-mer-gwas</a:t>
            </a:r>
          </a:p>
        </p:txBody>
      </p:sp>
    </p:spTree>
    <p:extLst>
      <p:ext uri="{BB962C8B-B14F-4D97-AF65-F5344CB8AC3E}">
        <p14:creationId xmlns:p14="http://schemas.microsoft.com/office/powerpoint/2010/main" val="33312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In summary, what do I need for k-</a:t>
            </a:r>
            <a:r>
              <a:rPr lang="en-US" sz="3600" dirty="0" err="1"/>
              <a:t>mer</a:t>
            </a:r>
            <a:r>
              <a:rPr lang="en-US" sz="3600" dirty="0"/>
              <a:t>-based GWAS?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Whole genome sequencing (WGS) data in </a:t>
            </a:r>
            <a:r>
              <a:rPr lang="en-US" sz="2000" dirty="0" err="1"/>
              <a:t>fastq</a:t>
            </a:r>
            <a:r>
              <a:rPr lang="en-US" sz="2000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from short read sequence archive or sequence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text file of normalized phenotypes for the individuals included in the GWAS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Probably a few </a:t>
            </a:r>
            <a:r>
              <a:rPr lang="en-US" sz="2000" b="1" dirty="0"/>
              <a:t>terabytes</a:t>
            </a:r>
            <a:r>
              <a:rPr lang="en-US" sz="2000" dirty="0"/>
              <a:t> of disk space (use scratch space on HPC)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Compress data as much as possible and delete intermediate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to quality check WGS 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fastqc</a:t>
            </a:r>
            <a:r>
              <a:rPr lang="en-US" sz="2000" dirty="0"/>
              <a:t> and </a:t>
            </a:r>
            <a:r>
              <a:rPr lang="en-US" sz="2000" dirty="0" err="1"/>
              <a:t>multiqc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to trim adapters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cutadapt</a:t>
            </a:r>
            <a:r>
              <a:rPr lang="en-US" sz="2000" dirty="0"/>
              <a:t> or </a:t>
            </a:r>
            <a:r>
              <a:rPr lang="en-US" sz="2000" dirty="0" err="1"/>
              <a:t>trimmomatic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to count k-mers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KMC or Jellyfish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to build genome-wide association models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GEMMA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to assemble WGS reads into scaffolds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SPAdes</a:t>
            </a:r>
            <a:endParaRPr lang="en-US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for aligning k-mers and/or WGS reads to reference genome (if you have one)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Bowtie or BLAST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purpose sequence manipulation software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Seqkit</a:t>
            </a:r>
            <a:r>
              <a:rPr lang="en-US" sz="2000" dirty="0"/>
              <a:t> and </a:t>
            </a:r>
            <a:r>
              <a:rPr lang="en-US" sz="2000" dirty="0" err="1"/>
              <a:t>SeqTK</a:t>
            </a:r>
            <a:endParaRPr lang="en-US" sz="20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Plus, R and Python for data visualization and some simple calculations</a:t>
            </a:r>
          </a:p>
        </p:txBody>
      </p:sp>
    </p:spTree>
    <p:extLst>
      <p:ext uri="{BB962C8B-B14F-4D97-AF65-F5344CB8AC3E}">
        <p14:creationId xmlns:p14="http://schemas.microsoft.com/office/powerpoint/2010/main" val="8910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Useful 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566678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5"/>
            <a:r>
              <a:rPr lang="en-US" u="sng" dirty="0"/>
              <a:t>Plant-based k-</a:t>
            </a:r>
            <a:r>
              <a:rPr lang="en-US" u="sng" dirty="0" err="1"/>
              <a:t>mer</a:t>
            </a:r>
            <a:r>
              <a:rPr lang="en-US" u="sng" dirty="0"/>
              <a:t>-based GWAS papers</a:t>
            </a:r>
          </a:p>
          <a:p>
            <a:pPr marL="457200" lvl="5"/>
            <a:r>
              <a:rPr lang="en-US" b="1" dirty="0" err="1"/>
              <a:t>Voichek</a:t>
            </a:r>
            <a:r>
              <a:rPr lang="en-US" b="1" dirty="0"/>
              <a:t> Y, Weigel D </a:t>
            </a:r>
            <a:r>
              <a:rPr lang="en-US" dirty="0"/>
              <a:t>(2020) Identifying genetic variants underlying phenotypic variation in plants without complete genomes. Nature Genetics </a:t>
            </a:r>
            <a:r>
              <a:rPr lang="en-US" b="1" dirty="0"/>
              <a:t>52</a:t>
            </a:r>
            <a:r>
              <a:rPr lang="en-US" dirty="0"/>
              <a:t>: 534–540</a:t>
            </a:r>
          </a:p>
          <a:p>
            <a:pPr marL="457200" lvl="5"/>
            <a:r>
              <a:rPr lang="en-US" b="1" dirty="0"/>
              <a:t>Kim J-H, Park J-S, Lee C-Y, </a:t>
            </a:r>
            <a:r>
              <a:rPr lang="en-US" b="1" dirty="0" err="1"/>
              <a:t>Jeong</a:t>
            </a:r>
            <a:r>
              <a:rPr lang="en-US" b="1" dirty="0"/>
              <a:t> M-G, Xu JL, Choi Y, Jung H-W, Choi H-K </a:t>
            </a:r>
            <a:r>
              <a:rPr lang="en-US" dirty="0"/>
              <a:t>(2020) Dissecting seed pigmentation-associated genomic loci and genes by employing dual approaches of reference-based and k-</a:t>
            </a:r>
            <a:r>
              <a:rPr lang="en-US" dirty="0" err="1"/>
              <a:t>mer</a:t>
            </a:r>
            <a:r>
              <a:rPr lang="en-US" dirty="0"/>
              <a:t>-based GWAS with 438 Glycine accessions. PLOS ONE </a:t>
            </a:r>
            <a:r>
              <a:rPr lang="en-US" b="1" dirty="0"/>
              <a:t>15</a:t>
            </a:r>
            <a:r>
              <a:rPr lang="en-US" dirty="0"/>
              <a:t>: e0243085</a:t>
            </a:r>
          </a:p>
          <a:p>
            <a:pPr marL="457200" lvl="5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Akagi T, Henry IM, Tao R,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Comai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(2014) A Y-chromosome–encoded small RNA acts as a sex determinant in persimmons. Science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346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646–650</a:t>
            </a:r>
            <a:endParaRPr lang="en-US" dirty="0"/>
          </a:p>
          <a:p>
            <a:pPr marL="457200" lvl="5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Arora S,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Steuernagel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B, Gaurav K,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Chandramohan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Long Y,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Matny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O, Johnson R,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Periyannan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Singh N, et al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(2019) Resistance gene cloning from a wild crop relative by sequence capture and association genetics. Nature Biotechnology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139–143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5"/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Microbe k-</a:t>
            </a:r>
            <a:r>
              <a:rPr lang="en-US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-based GWAS papers</a:t>
            </a:r>
          </a:p>
          <a:p>
            <a:pPr marL="457200" lvl="5"/>
            <a:r>
              <a:rPr lang="en-US" b="1" dirty="0"/>
              <a:t>Lees JA, </a:t>
            </a:r>
            <a:r>
              <a:rPr lang="en-US" b="1" dirty="0" err="1"/>
              <a:t>Vehkala</a:t>
            </a:r>
            <a:r>
              <a:rPr lang="en-US" b="1" dirty="0"/>
              <a:t> M, </a:t>
            </a:r>
            <a:r>
              <a:rPr lang="en-US" b="1" dirty="0" err="1"/>
              <a:t>Välimäki</a:t>
            </a:r>
            <a:r>
              <a:rPr lang="en-US" b="1" dirty="0"/>
              <a:t> N, Harris SR, </a:t>
            </a:r>
            <a:r>
              <a:rPr lang="en-US" b="1" dirty="0" err="1"/>
              <a:t>Chewapreecha</a:t>
            </a:r>
            <a:r>
              <a:rPr lang="en-US" b="1" dirty="0"/>
              <a:t> C, Croucher NJ, </a:t>
            </a:r>
            <a:r>
              <a:rPr lang="en-US" b="1" dirty="0" err="1"/>
              <a:t>Marttinen</a:t>
            </a:r>
            <a:r>
              <a:rPr lang="en-US" b="1" dirty="0"/>
              <a:t> P, Davies MR, Steer AC, Tong SYC, et al </a:t>
            </a:r>
            <a:r>
              <a:rPr lang="en-US" dirty="0"/>
              <a:t>(2016) Sequence element enrichment analysis to determine the genetic basis of bacterial phenotypes. Nat </a:t>
            </a:r>
            <a:r>
              <a:rPr lang="en-US" dirty="0" err="1"/>
              <a:t>Commun</a:t>
            </a:r>
            <a:r>
              <a:rPr lang="en-US" dirty="0"/>
              <a:t> 7: 12797</a:t>
            </a:r>
          </a:p>
          <a:p>
            <a:pPr marL="457200" lvl="5"/>
            <a:r>
              <a:rPr lang="en-US" b="1" dirty="0"/>
              <a:t>Lees JA, Croucher NJ, Goldblatt D, </a:t>
            </a:r>
            <a:r>
              <a:rPr lang="en-US" b="1" dirty="0" err="1"/>
              <a:t>Nosten</a:t>
            </a:r>
            <a:r>
              <a:rPr lang="en-US" b="1" dirty="0"/>
              <a:t> F, Parkhill J, Turner C, Turner P, Bentley SD </a:t>
            </a:r>
            <a:r>
              <a:rPr lang="en-US" dirty="0"/>
              <a:t>(2017) Genome-wide identification of lineage and locus specific variation associated with pneumococcal carriage duration. </a:t>
            </a:r>
            <a:r>
              <a:rPr lang="en-US" dirty="0" err="1"/>
              <a:t>eLife</a:t>
            </a:r>
            <a:r>
              <a:rPr lang="en-US" dirty="0"/>
              <a:t> 6: e26255</a:t>
            </a:r>
          </a:p>
          <a:p>
            <a:pPr marL="457200" lvl="5"/>
            <a:r>
              <a:rPr lang="en-US" b="1" dirty="0"/>
              <a:t>Lees JA, </a:t>
            </a:r>
            <a:r>
              <a:rPr lang="en-US" b="1" dirty="0" err="1"/>
              <a:t>Galardini</a:t>
            </a:r>
            <a:r>
              <a:rPr lang="en-US" b="1" dirty="0"/>
              <a:t> M, Bentley SD, Weiser JN, </a:t>
            </a:r>
            <a:r>
              <a:rPr lang="en-US" b="1" dirty="0" err="1"/>
              <a:t>Corander</a:t>
            </a:r>
            <a:r>
              <a:rPr lang="en-US" b="1" dirty="0"/>
              <a:t> J</a:t>
            </a:r>
            <a:r>
              <a:rPr lang="en-US" dirty="0"/>
              <a:t> (2018) </a:t>
            </a:r>
            <a:r>
              <a:rPr lang="en-US" dirty="0" err="1"/>
              <a:t>pyseer</a:t>
            </a:r>
            <a:r>
              <a:rPr lang="en-US" dirty="0"/>
              <a:t>: a comprehensive tool for microbial pangenome-wide association studies. Bioinformatics 34: 4310–4312</a:t>
            </a:r>
          </a:p>
          <a:p>
            <a:pPr marL="457200" lvl="5"/>
            <a:r>
              <a:rPr lang="en-US" b="1" dirty="0" err="1"/>
              <a:t>Aun</a:t>
            </a:r>
            <a:r>
              <a:rPr lang="en-US" b="1" dirty="0"/>
              <a:t> E, </a:t>
            </a:r>
            <a:r>
              <a:rPr lang="en-US" b="1" dirty="0" err="1"/>
              <a:t>Brauer</a:t>
            </a:r>
            <a:r>
              <a:rPr lang="en-US" b="1" dirty="0"/>
              <a:t> A, </a:t>
            </a:r>
            <a:r>
              <a:rPr lang="en-US" b="1" dirty="0" err="1"/>
              <a:t>Kisand</a:t>
            </a:r>
            <a:r>
              <a:rPr lang="en-US" b="1" dirty="0"/>
              <a:t> V, Tenson T, </a:t>
            </a:r>
            <a:r>
              <a:rPr lang="en-US" b="1" dirty="0" err="1"/>
              <a:t>Remm</a:t>
            </a:r>
            <a:r>
              <a:rPr lang="en-US" b="1" dirty="0"/>
              <a:t> M </a:t>
            </a:r>
            <a:r>
              <a:rPr lang="en-US" dirty="0"/>
              <a:t>(2018) A k-</a:t>
            </a:r>
            <a:r>
              <a:rPr lang="en-US" dirty="0" err="1"/>
              <a:t>mer</a:t>
            </a:r>
            <a:r>
              <a:rPr lang="en-US" dirty="0"/>
              <a:t>-based method for the identification of phenotype-associated genomic biomarkers and predicting phenotypes of sequenced bacteria. PLOS Computational Biology 14: e1006434</a:t>
            </a:r>
          </a:p>
        </p:txBody>
      </p:sp>
    </p:spTree>
    <p:extLst>
      <p:ext uri="{BB962C8B-B14F-4D97-AF65-F5344CB8AC3E}">
        <p14:creationId xmlns:p14="http://schemas.microsoft.com/office/powerpoint/2010/main" val="64512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is a k-</a:t>
            </a:r>
            <a:r>
              <a:rPr lang="en-US" sz="3600" dirty="0" err="1"/>
              <a:t>mer</a:t>
            </a:r>
            <a:r>
              <a:rPr lang="en-US" sz="3600" dirty="0"/>
              <a:t>-based GWAS?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645FE-D048-4C6D-B8A8-2453E29182D0}"/>
              </a:ext>
            </a:extLst>
          </p:cNvPr>
          <p:cNvSpPr/>
          <p:nvPr/>
        </p:nvSpPr>
        <p:spPr>
          <a:xfrm>
            <a:off x="678842" y="3998422"/>
            <a:ext cx="3843843" cy="2059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F9478A-322B-4DF7-AA99-E50B945CB0B8}"/>
              </a:ext>
            </a:extLst>
          </p:cNvPr>
          <p:cNvSpPr txBox="1">
            <a:spLocks/>
          </p:cNvSpPr>
          <p:nvPr/>
        </p:nvSpPr>
        <p:spPr>
          <a:xfrm>
            <a:off x="402940" y="904975"/>
            <a:ext cx="43956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SNP-based GWAS</a:t>
            </a: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aseline="-25000" dirty="0"/>
          </a:p>
          <a:p>
            <a:pPr marL="228600" lvl="1"/>
            <a:r>
              <a:rPr lang="en-US" sz="2000" dirty="0"/>
              <a:t>k-</a:t>
            </a:r>
            <a:r>
              <a:rPr lang="en-US" sz="2000" dirty="0" err="1"/>
              <a:t>mer</a:t>
            </a:r>
            <a:r>
              <a:rPr lang="en-US" sz="2000" dirty="0"/>
              <a:t>-based GWAS</a:t>
            </a:r>
          </a:p>
          <a:p>
            <a:pPr marL="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pPr marL="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AATTGC, TCCCAT, CGCGTT,…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	AATTGC, TGGCAT, CGCGTT,…</a:t>
            </a:r>
            <a:endParaRPr lang="en-US" sz="2000" dirty="0"/>
          </a:p>
          <a:p>
            <a:pPr marL="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AATTGC, TTTCAT, CGCGTT,…</a:t>
            </a:r>
          </a:p>
          <a:p>
            <a:pPr marL="685800" lvl="2"/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E474EC-C42E-4B46-842B-C8F12199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3" y="1263886"/>
            <a:ext cx="3843843" cy="20597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CEFEC4-C148-4EAA-964E-B06104714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773"/>
          <a:stretch/>
        </p:blipFill>
        <p:spPr>
          <a:xfrm>
            <a:off x="678842" y="3998422"/>
            <a:ext cx="354676" cy="2059781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8997A63-8723-4EE8-9875-336E28215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29748"/>
              </p:ext>
            </p:extLst>
          </p:nvPr>
        </p:nvGraphicFramePr>
        <p:xfrm>
          <a:off x="4828990" y="1102214"/>
          <a:ext cx="6684165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33">
                  <a:extLst>
                    <a:ext uri="{9D8B030D-6E8A-4147-A177-3AD203B41FA5}">
                      <a16:colId xmlns:a16="http://schemas.microsoft.com/office/drawing/2014/main" val="1282179204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2022161865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3572936018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1320117519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133379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88402"/>
                  </a:ext>
                </a:extLst>
              </a:tr>
              <a:tr h="146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Chr1, BP: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Chr1, BP: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4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Chr1, BP: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7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83243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903308A5-8B5B-4E58-A588-A942847D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19924"/>
              </p:ext>
            </p:extLst>
          </p:nvPr>
        </p:nvGraphicFramePr>
        <p:xfrm>
          <a:off x="4828990" y="3429000"/>
          <a:ext cx="6684165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33">
                  <a:extLst>
                    <a:ext uri="{9D8B030D-6E8A-4147-A177-3AD203B41FA5}">
                      <a16:colId xmlns:a16="http://schemas.microsoft.com/office/drawing/2014/main" val="1282179204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2022161865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3572936018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1320117519"/>
                    </a:ext>
                  </a:extLst>
                </a:gridCol>
                <a:gridCol w="1336833">
                  <a:extLst>
                    <a:ext uri="{9D8B030D-6E8A-4147-A177-3AD203B41FA5}">
                      <a16:colId xmlns:a16="http://schemas.microsoft.com/office/drawing/2014/main" val="3942801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88402"/>
                  </a:ext>
                </a:extLst>
              </a:tr>
              <a:tr h="146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AATTGC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TCCCAT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4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TGGCAT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7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8087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0589A82-7DFF-445C-B868-2936AE7A10FC}"/>
              </a:ext>
            </a:extLst>
          </p:cNvPr>
          <p:cNvSpPr txBox="1"/>
          <p:nvPr/>
        </p:nvSpPr>
        <p:spPr>
          <a:xfrm>
            <a:off x="486643" y="6058203"/>
            <a:ext cx="30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= subsequence of a read</a:t>
            </a:r>
          </a:p>
        </p:txBody>
      </p:sp>
    </p:spTree>
    <p:extLst>
      <p:ext uri="{BB962C8B-B14F-4D97-AF65-F5344CB8AC3E}">
        <p14:creationId xmlns:p14="http://schemas.microsoft.com/office/powerpoint/2010/main" val="41774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Additional considerations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5"/>
            <a:r>
              <a:rPr lang="en-US" dirty="0"/>
              <a:t>Can you use k-mers of variable length in GWAS instead of one-fixed length? Some microbe papers do this</a:t>
            </a:r>
          </a:p>
          <a:p>
            <a:pPr marL="457200" lvl="5"/>
            <a:endParaRPr lang="en-US" dirty="0"/>
          </a:p>
          <a:p>
            <a:pPr marL="457200" lvl="5"/>
            <a:r>
              <a:rPr lang="en-US" dirty="0"/>
              <a:t>Can you correlate the frequency of k-mers (normalized for sequencing coverage) instead of presence/absence patterns with your phenotype of interest?</a:t>
            </a:r>
          </a:p>
          <a:p>
            <a:pPr marL="457200" lvl="5"/>
            <a:r>
              <a:rPr lang="en-US" dirty="0"/>
              <a:t>	Could be better for picking up on copy number variants</a:t>
            </a:r>
          </a:p>
          <a:p>
            <a:pPr marL="457200" lvl="5"/>
            <a:endParaRPr lang="en-US" dirty="0"/>
          </a:p>
          <a:p>
            <a:pPr marL="457200" lvl="6"/>
            <a:r>
              <a:rPr lang="en-US" sz="1800" dirty="0"/>
              <a:t>Can you use a variant-caller (like GATK) to call SNPs and INDELs from the alignments of scaffolds from k-</a:t>
            </a:r>
            <a:r>
              <a:rPr lang="en-US" sz="1800" dirty="0" err="1"/>
              <a:t>mer</a:t>
            </a:r>
            <a:r>
              <a:rPr lang="en-US" sz="1800" dirty="0"/>
              <a:t> based GWAS to a reference sequence?</a:t>
            </a:r>
          </a:p>
          <a:p>
            <a:pPr marL="457200"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0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But Miles, why should I do a k-</a:t>
            </a:r>
            <a:r>
              <a:rPr lang="en-US" sz="3600" dirty="0" err="1"/>
              <a:t>mer</a:t>
            </a:r>
            <a:r>
              <a:rPr lang="en-US" sz="3600" dirty="0"/>
              <a:t>-based GWAS?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K-mers capture genetic variants beyond just SNPs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Presence/absence variants (PAVs)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Structural variants (SVs)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Copy number variants (CNVs)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Insertions/deletions (INDELs)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Multi-SNP variants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K-</a:t>
            </a:r>
            <a:r>
              <a:rPr lang="en-US" sz="2000" dirty="0" err="1"/>
              <a:t>mer</a:t>
            </a:r>
            <a:r>
              <a:rPr lang="en-US" sz="2000" dirty="0"/>
              <a:t>-based GWAS can be more powerful than SNP-based GWAS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Querying more sources of genetic variation gives more positive results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K-</a:t>
            </a:r>
            <a:r>
              <a:rPr lang="en-US" sz="2000" dirty="0" err="1"/>
              <a:t>mer</a:t>
            </a:r>
            <a:r>
              <a:rPr lang="en-US" sz="2000" dirty="0"/>
              <a:t>-based GWAS doesn’t (theoretically) require a reference genome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However, a reference genome can help immensely with interpreting results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K-</a:t>
            </a:r>
            <a:r>
              <a:rPr lang="en-US" sz="2000" dirty="0" err="1"/>
              <a:t>mer</a:t>
            </a:r>
            <a:r>
              <a:rPr lang="en-US" sz="2000" dirty="0"/>
              <a:t>-based GWAS uses the same starting data as a SNP-based GWAS</a:t>
            </a:r>
          </a:p>
          <a:p>
            <a:pPr marL="0" lvl="3"/>
            <a:endParaRPr lang="en-US" sz="2000" dirty="0"/>
          </a:p>
          <a:p>
            <a:pPr marL="0" lvl="3"/>
            <a:endParaRPr lang="en-US" sz="2000" dirty="0"/>
          </a:p>
          <a:p>
            <a:pPr marL="0" lvl="3"/>
            <a:r>
              <a:rPr lang="en-US" sz="2000" dirty="0"/>
              <a:t>However, K-</a:t>
            </a:r>
            <a:r>
              <a:rPr lang="en-US" sz="2000" dirty="0" err="1"/>
              <a:t>mer</a:t>
            </a:r>
            <a:r>
              <a:rPr lang="en-US" sz="2000" dirty="0"/>
              <a:t>-based GWAS 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requires </a:t>
            </a:r>
            <a:r>
              <a:rPr lang="en-US" sz="2000" dirty="0"/>
              <a:t>higher multiple testing burden (you’ll test &gt;100 million k-mers)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involves sometimes challenging, manual interpretations of alignments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28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Miles’s guide to k-</a:t>
            </a:r>
            <a:r>
              <a:rPr lang="en-US" sz="3600" dirty="0" err="1"/>
              <a:t>mer</a:t>
            </a:r>
            <a:r>
              <a:rPr lang="en-US" sz="3600" dirty="0"/>
              <a:t>-based GWAS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C057E-6785-45EC-9300-79BFA845F86C}"/>
              </a:ext>
            </a:extLst>
          </p:cNvPr>
          <p:cNvSpPr txBox="1"/>
          <p:nvPr/>
        </p:nvSpPr>
        <p:spPr>
          <a:xfrm>
            <a:off x="597877" y="947849"/>
            <a:ext cx="53218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1: Prepare sequence data for k-</a:t>
            </a:r>
            <a:r>
              <a:rPr lang="en-US" sz="2000" dirty="0" err="1"/>
              <a:t>mer</a:t>
            </a:r>
            <a:r>
              <a:rPr lang="en-US" sz="2000" dirty="0"/>
              <a:t> counting</a:t>
            </a:r>
          </a:p>
          <a:p>
            <a:endParaRPr lang="en-US" sz="2000" dirty="0"/>
          </a:p>
          <a:p>
            <a:r>
              <a:rPr lang="en-US" sz="2000" dirty="0"/>
              <a:t>Part 2: Create k-</a:t>
            </a:r>
            <a:r>
              <a:rPr lang="en-US" sz="2000" dirty="0" err="1"/>
              <a:t>mer</a:t>
            </a:r>
            <a:r>
              <a:rPr lang="en-US" sz="2000" dirty="0"/>
              <a:t> presence/absence matrix</a:t>
            </a:r>
          </a:p>
          <a:p>
            <a:endParaRPr lang="en-US" sz="2000" dirty="0"/>
          </a:p>
          <a:p>
            <a:r>
              <a:rPr lang="en-US" sz="2000" dirty="0"/>
              <a:t>Part 3: Filter out useless k-mers</a:t>
            </a:r>
          </a:p>
          <a:p>
            <a:endParaRPr lang="en-US" sz="2000" dirty="0"/>
          </a:p>
          <a:p>
            <a:r>
              <a:rPr lang="en-US" sz="2000" dirty="0"/>
              <a:t>Part 4: Actually, </a:t>
            </a:r>
            <a:r>
              <a:rPr lang="en-US" sz="2000" dirty="0" err="1"/>
              <a:t>uhh</a:t>
            </a:r>
            <a:r>
              <a:rPr lang="en-US" sz="2000" dirty="0"/>
              <a:t> do the GWAS…</a:t>
            </a:r>
          </a:p>
          <a:p>
            <a:endParaRPr lang="en-US" sz="2000" dirty="0"/>
          </a:p>
          <a:p>
            <a:r>
              <a:rPr lang="en-US" sz="2000" dirty="0"/>
              <a:t>Part 5: Interpret the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20AD-D1D1-41C6-AEB2-C20C088623D1}"/>
              </a:ext>
            </a:extLst>
          </p:cNvPr>
          <p:cNvSpPr txBox="1"/>
          <p:nvPr/>
        </p:nvSpPr>
        <p:spPr>
          <a:xfrm>
            <a:off x="367079" y="598701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https://github.com/milesroberts-123/slurm-k-mer-gwas</a:t>
            </a:r>
          </a:p>
        </p:txBody>
      </p:sp>
    </p:spTree>
    <p:extLst>
      <p:ext uri="{BB962C8B-B14F-4D97-AF65-F5344CB8AC3E}">
        <p14:creationId xmlns:p14="http://schemas.microsoft.com/office/powerpoint/2010/main" val="151503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But Miles, how do I process lots of FASTQ data quickly?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422031" y="625207"/>
            <a:ext cx="537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Answer: split operations over multiple 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38368-CB2D-432E-8AD2-C6C67B0B1C6C}"/>
              </a:ext>
            </a:extLst>
          </p:cNvPr>
          <p:cNvSpPr txBox="1"/>
          <p:nvPr/>
        </p:nvSpPr>
        <p:spPr>
          <a:xfrm>
            <a:off x="4913069" y="1006939"/>
            <a:ext cx="14261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SRR1946536</a:t>
            </a:r>
          </a:p>
          <a:p>
            <a:r>
              <a:rPr lang="en-US" dirty="0"/>
              <a:t>SRR1946537</a:t>
            </a:r>
          </a:p>
          <a:p>
            <a:r>
              <a:rPr lang="en-US" dirty="0"/>
              <a:t>SRR1946538</a:t>
            </a:r>
          </a:p>
          <a:p>
            <a:r>
              <a:rPr lang="en-US" dirty="0"/>
              <a:t>SRR1946540</a:t>
            </a:r>
          </a:p>
          <a:p>
            <a:r>
              <a:rPr lang="en-US" dirty="0"/>
              <a:t>SRR1946542</a:t>
            </a:r>
          </a:p>
          <a:p>
            <a:r>
              <a:rPr lang="en-US" dirty="0"/>
              <a:t>SRR1946543</a:t>
            </a:r>
          </a:p>
          <a:p>
            <a:r>
              <a:rPr lang="en-US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A6E5C-0104-49E8-8E50-BFFB5A4624BD}"/>
              </a:ext>
            </a:extLst>
          </p:cNvPr>
          <p:cNvSpPr txBox="1"/>
          <p:nvPr/>
        </p:nvSpPr>
        <p:spPr>
          <a:xfrm>
            <a:off x="1255815" y="3492617"/>
            <a:ext cx="1474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SRR1946536</a:t>
            </a:r>
          </a:p>
          <a:p>
            <a:r>
              <a:rPr lang="en-US" dirty="0"/>
              <a:t>SRR1946537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D230F-3D34-4707-BA62-E0C42063CFD7}"/>
              </a:ext>
            </a:extLst>
          </p:cNvPr>
          <p:cNvSpPr txBox="1"/>
          <p:nvPr/>
        </p:nvSpPr>
        <p:spPr>
          <a:xfrm>
            <a:off x="3969554" y="3492616"/>
            <a:ext cx="1386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SRR1946538</a:t>
            </a:r>
          </a:p>
          <a:p>
            <a:r>
              <a:rPr lang="en-US" dirty="0"/>
              <a:t>SRR1946540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5331B-7197-46E6-8494-D4DDF93B3413}"/>
              </a:ext>
            </a:extLst>
          </p:cNvPr>
          <p:cNvSpPr txBox="1"/>
          <p:nvPr/>
        </p:nvSpPr>
        <p:spPr>
          <a:xfrm>
            <a:off x="6595370" y="3465898"/>
            <a:ext cx="1474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SRR1946542</a:t>
            </a:r>
          </a:p>
          <a:p>
            <a:r>
              <a:rPr lang="en-US" dirty="0"/>
              <a:t>SRR1946543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CCCC4-9A82-4EAB-B51B-BC5C7A53B928}"/>
              </a:ext>
            </a:extLst>
          </p:cNvPr>
          <p:cNvSpPr txBox="1"/>
          <p:nvPr/>
        </p:nvSpPr>
        <p:spPr>
          <a:xfrm>
            <a:off x="9087368" y="35342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B3E6DFF-B5F9-4C46-8686-1B972617E0A5}"/>
              </a:ext>
            </a:extLst>
          </p:cNvPr>
          <p:cNvSpPr/>
          <p:nvPr/>
        </p:nvSpPr>
        <p:spPr>
          <a:xfrm rot="5400000">
            <a:off x="5410413" y="-382739"/>
            <a:ext cx="431494" cy="72657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A5AE92-421B-4279-AEDB-35C7D9116C00}"/>
              </a:ext>
            </a:extLst>
          </p:cNvPr>
          <p:cNvSpPr txBox="1"/>
          <p:nvPr/>
        </p:nvSpPr>
        <p:spPr>
          <a:xfrm>
            <a:off x="6750062" y="1498057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list of SRA runs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836C3E-BC28-4BA4-B858-D13FC324247E}"/>
              </a:ext>
            </a:extLst>
          </p:cNvPr>
          <p:cNvSpPr txBox="1"/>
          <p:nvPr/>
        </p:nvSpPr>
        <p:spPr>
          <a:xfrm>
            <a:off x="422031" y="6169580"/>
            <a:ext cx="182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Scripts: S01 – S06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581CE8-9A78-45E7-BFED-3C4C4AF7677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93270" y="4138948"/>
            <a:ext cx="0" cy="1224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875AFE-C67B-4D6D-9E1B-89EA034739E1}"/>
              </a:ext>
            </a:extLst>
          </p:cNvPr>
          <p:cNvCxnSpPr>
            <a:cxnSpLocks/>
          </p:cNvCxnSpPr>
          <p:nvPr/>
        </p:nvCxnSpPr>
        <p:spPr>
          <a:xfrm>
            <a:off x="4663047" y="4112229"/>
            <a:ext cx="0" cy="1312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CF2504-B803-4916-87E9-5EC499231DF5}"/>
              </a:ext>
            </a:extLst>
          </p:cNvPr>
          <p:cNvCxnSpPr>
            <a:cxnSpLocks/>
          </p:cNvCxnSpPr>
          <p:nvPr/>
        </p:nvCxnSpPr>
        <p:spPr>
          <a:xfrm>
            <a:off x="7332825" y="4112229"/>
            <a:ext cx="0" cy="1312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93C8C3-0F3D-4ED6-BAA5-8D091301AE78}"/>
              </a:ext>
            </a:extLst>
          </p:cNvPr>
          <p:cNvCxnSpPr>
            <a:cxnSpLocks/>
          </p:cNvCxnSpPr>
          <p:nvPr/>
        </p:nvCxnSpPr>
        <p:spPr>
          <a:xfrm>
            <a:off x="9259050" y="4018786"/>
            <a:ext cx="0" cy="1406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B4C3B4-2BB6-4A7C-8DAD-662F6696928C}"/>
              </a:ext>
            </a:extLst>
          </p:cNvPr>
          <p:cNvSpPr txBox="1"/>
          <p:nvPr/>
        </p:nvSpPr>
        <p:spPr>
          <a:xfrm>
            <a:off x="6750062" y="284973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list into smaller sub lists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C5777B-8D00-4E30-B14E-67F9B2BB1735}"/>
              </a:ext>
            </a:extLst>
          </p:cNvPr>
          <p:cNvSpPr txBox="1"/>
          <p:nvPr/>
        </p:nvSpPr>
        <p:spPr>
          <a:xfrm>
            <a:off x="9455298" y="4018786"/>
            <a:ext cx="250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each list on a different 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134B0C-0B99-4B11-8172-E7D36028DD91}"/>
              </a:ext>
            </a:extLst>
          </p:cNvPr>
          <p:cNvSpPr txBox="1"/>
          <p:nvPr/>
        </p:nvSpPr>
        <p:spPr>
          <a:xfrm>
            <a:off x="422031" y="5800247"/>
            <a:ext cx="512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this trick frequently to parallelize simple tasks…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62EBC-AD03-4AB5-924A-F2B970E32A3C}"/>
              </a:ext>
            </a:extLst>
          </p:cNvPr>
          <p:cNvSpPr txBox="1"/>
          <p:nvPr/>
        </p:nvSpPr>
        <p:spPr>
          <a:xfrm>
            <a:off x="871745" y="4323614"/>
            <a:ext cx="112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  <a:p>
            <a:r>
              <a:rPr lang="en-US" dirty="0" err="1"/>
              <a:t>fastqc</a:t>
            </a:r>
            <a:endParaRPr lang="en-US" dirty="0"/>
          </a:p>
          <a:p>
            <a:r>
              <a:rPr lang="en-US" dirty="0" err="1"/>
              <a:t>cutadapt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88BA5D-5175-4AE1-925D-6EBAE2124615}"/>
              </a:ext>
            </a:extLst>
          </p:cNvPr>
          <p:cNvSpPr txBox="1"/>
          <p:nvPr/>
        </p:nvSpPr>
        <p:spPr>
          <a:xfrm>
            <a:off x="3617875" y="4323614"/>
            <a:ext cx="112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  <a:p>
            <a:r>
              <a:rPr lang="en-US" dirty="0" err="1"/>
              <a:t>fastqc</a:t>
            </a:r>
            <a:endParaRPr lang="en-US" dirty="0"/>
          </a:p>
          <a:p>
            <a:r>
              <a:rPr lang="en-US" dirty="0" err="1"/>
              <a:t>cutadapt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6147E-C8F5-44DE-BDEC-C04CDE8123CD}"/>
              </a:ext>
            </a:extLst>
          </p:cNvPr>
          <p:cNvSpPr txBox="1"/>
          <p:nvPr/>
        </p:nvSpPr>
        <p:spPr>
          <a:xfrm>
            <a:off x="6287651" y="4326290"/>
            <a:ext cx="112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  <a:p>
            <a:r>
              <a:rPr lang="en-US" dirty="0" err="1"/>
              <a:t>fastqc</a:t>
            </a:r>
            <a:endParaRPr lang="en-US" dirty="0"/>
          </a:p>
          <a:p>
            <a:r>
              <a:rPr lang="en-US" dirty="0" err="1"/>
              <a:t>cutadapt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5F1D9D-976E-4E67-B851-CFA399D5C6AF}"/>
              </a:ext>
            </a:extLst>
          </p:cNvPr>
          <p:cNvSpPr txBox="1"/>
          <p:nvPr/>
        </p:nvSpPr>
        <p:spPr>
          <a:xfrm>
            <a:off x="8187585" y="4288846"/>
            <a:ext cx="112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  <a:p>
            <a:r>
              <a:rPr lang="en-US" dirty="0" err="1"/>
              <a:t>fastqc</a:t>
            </a:r>
            <a:endParaRPr lang="en-US" dirty="0"/>
          </a:p>
          <a:p>
            <a:r>
              <a:rPr lang="en-US" dirty="0" err="1"/>
              <a:t>cutadapt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7" grpId="0"/>
      <p:bldP spid="20" grpId="0"/>
      <p:bldP spid="21" grpId="0"/>
      <p:bldP spid="26" grpId="0" animBg="1"/>
      <p:bldP spid="27" grpId="0"/>
      <p:bldP spid="34" grpId="0"/>
      <p:bldP spid="35" grpId="0"/>
      <p:bldP spid="36" grpId="0"/>
      <p:bldP spid="2" grpId="0"/>
      <p:bldP spid="29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Miles’s guide to k-</a:t>
            </a:r>
            <a:r>
              <a:rPr lang="en-US" sz="3600" dirty="0" err="1"/>
              <a:t>mer</a:t>
            </a:r>
            <a:r>
              <a:rPr lang="en-US" sz="3600" dirty="0"/>
              <a:t>-based GWAS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C057E-6785-45EC-9300-79BFA845F86C}"/>
              </a:ext>
            </a:extLst>
          </p:cNvPr>
          <p:cNvSpPr txBox="1"/>
          <p:nvPr/>
        </p:nvSpPr>
        <p:spPr>
          <a:xfrm>
            <a:off x="597877" y="947849"/>
            <a:ext cx="53218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1: Prepare sequence data for k-</a:t>
            </a:r>
            <a:r>
              <a:rPr lang="en-US" sz="2000" dirty="0" err="1"/>
              <a:t>mer</a:t>
            </a:r>
            <a:r>
              <a:rPr lang="en-US" sz="2000" dirty="0"/>
              <a:t> counting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s01 – s06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Parallelize every step when possible</a:t>
            </a:r>
          </a:p>
          <a:p>
            <a:r>
              <a:rPr lang="en-US" sz="2000" dirty="0"/>
              <a:t>Part 2: Create k-</a:t>
            </a:r>
            <a:r>
              <a:rPr lang="en-US" sz="2000" dirty="0" err="1"/>
              <a:t>mer</a:t>
            </a:r>
            <a:r>
              <a:rPr lang="en-US" sz="2000" dirty="0"/>
              <a:t> presence/absence matrix</a:t>
            </a:r>
          </a:p>
          <a:p>
            <a:endParaRPr lang="en-US" sz="2000" dirty="0"/>
          </a:p>
          <a:p>
            <a:r>
              <a:rPr lang="en-US" sz="2000" dirty="0"/>
              <a:t>Part 3: Filter out useless k-mers</a:t>
            </a:r>
          </a:p>
          <a:p>
            <a:endParaRPr lang="en-US" sz="2000" dirty="0"/>
          </a:p>
          <a:p>
            <a:r>
              <a:rPr lang="en-US" sz="2000" dirty="0"/>
              <a:t>Part 4: Actually, </a:t>
            </a:r>
            <a:r>
              <a:rPr lang="en-US" sz="2000" dirty="0" err="1"/>
              <a:t>uhh</a:t>
            </a:r>
            <a:r>
              <a:rPr lang="en-US" sz="2000" dirty="0"/>
              <a:t> do the GWAS…</a:t>
            </a:r>
          </a:p>
          <a:p>
            <a:endParaRPr lang="en-US" sz="2000" dirty="0"/>
          </a:p>
          <a:p>
            <a:r>
              <a:rPr lang="en-US" sz="2000" dirty="0"/>
              <a:t>Part 5: Interpret the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20AD-D1D1-41C6-AEB2-C20C088623D1}"/>
              </a:ext>
            </a:extLst>
          </p:cNvPr>
          <p:cNvSpPr txBox="1"/>
          <p:nvPr/>
        </p:nvSpPr>
        <p:spPr>
          <a:xfrm>
            <a:off x="367079" y="598701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https://github.com/milesroberts-123/slurm-k-mer-gwas</a:t>
            </a:r>
          </a:p>
        </p:txBody>
      </p:sp>
    </p:spTree>
    <p:extLst>
      <p:ext uri="{BB962C8B-B14F-4D97-AF65-F5344CB8AC3E}">
        <p14:creationId xmlns:p14="http://schemas.microsoft.com/office/powerpoint/2010/main" val="8305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First count k-mers in trimmed </a:t>
            </a:r>
            <a:r>
              <a:rPr lang="en-US" sz="3600" dirty="0" err="1"/>
              <a:t>fastq</a:t>
            </a:r>
            <a:r>
              <a:rPr lang="en-US" sz="3600" dirty="0"/>
              <a:t>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KMC v3 and Jellyfish are great for this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Miles, how long should my k-mers be?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My answer: as long as your shortest read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your minimum read length is 31, then the length of k-mers you count should be 31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30-mers – 40-mers are commonly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But Miles, how many times should a k-</a:t>
            </a:r>
            <a:r>
              <a:rPr lang="en-US" sz="2000" dirty="0" err="1"/>
              <a:t>mer</a:t>
            </a:r>
            <a:r>
              <a:rPr lang="en-US" sz="2000" dirty="0"/>
              <a:t> be counted to be considered “present”?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Most papers consider k-mers that occurs 10 times in a WGS dataset as present</a:t>
            </a:r>
          </a:p>
          <a:p>
            <a:pPr marL="457200" lvl="2"/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F2EBA-7196-4F61-9D94-49CD41423238}"/>
              </a:ext>
            </a:extLst>
          </p:cNvPr>
          <p:cNvSpPr txBox="1"/>
          <p:nvPr/>
        </p:nvSpPr>
        <p:spPr>
          <a:xfrm>
            <a:off x="729762" y="6268915"/>
            <a:ext cx="182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Scripts: S07 – S08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5E6EC-2ACC-47F6-BF23-DAB33E636A97}"/>
              </a:ext>
            </a:extLst>
          </p:cNvPr>
          <p:cNvSpPr txBox="1"/>
          <p:nvPr/>
        </p:nvSpPr>
        <p:spPr>
          <a:xfrm>
            <a:off x="2554877" y="1098769"/>
            <a:ext cx="5825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ATGCATGCATGCATGCATGCATGCATGCATGCATGCATGC…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02A39-FF75-4BC9-AF8C-2ABFBCA427D5}"/>
              </a:ext>
            </a:extLst>
          </p:cNvPr>
          <p:cNvSpPr/>
          <p:nvPr/>
        </p:nvSpPr>
        <p:spPr>
          <a:xfrm>
            <a:off x="2636952" y="1098769"/>
            <a:ext cx="1116623" cy="368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But Miles, how do I create a presence/absence matrix?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we have now looks like this: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Want to merge hundreds of files with list of k-</a:t>
            </a:r>
            <a:r>
              <a:rPr lang="en-US" sz="2000" dirty="0" err="1"/>
              <a:t>mer</a:t>
            </a:r>
            <a:r>
              <a:rPr lang="en-US" sz="2000" dirty="0"/>
              <a:t> presence/absence patterns into a single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Doing this in R will be extremely slow and require tons of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Bash join function only merges two files at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Solution: use recursive join function in 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Merge a few files at a time on separate 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Merge in multiple stages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33A0F-E8F4-47A0-ABDE-044567DE06A9}"/>
              </a:ext>
            </a:extLst>
          </p:cNvPr>
          <p:cNvSpPr txBox="1"/>
          <p:nvPr/>
        </p:nvSpPr>
        <p:spPr>
          <a:xfrm>
            <a:off x="358286" y="1234413"/>
            <a:ext cx="23849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SRR1946536_kmers.txt</a:t>
            </a:r>
          </a:p>
          <a:p>
            <a:r>
              <a:rPr lang="en-US" dirty="0"/>
              <a:t>AAAAAAA 1</a:t>
            </a:r>
          </a:p>
          <a:p>
            <a:r>
              <a:rPr lang="en-US" dirty="0"/>
              <a:t>AAAAAAG 1</a:t>
            </a:r>
          </a:p>
          <a:p>
            <a:r>
              <a:rPr lang="en-US" dirty="0"/>
              <a:t>AAAAAAT 1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E9E82-ED83-47DA-9402-B7E62CC7818E}"/>
              </a:ext>
            </a:extLst>
          </p:cNvPr>
          <p:cNvSpPr txBox="1"/>
          <p:nvPr/>
        </p:nvSpPr>
        <p:spPr>
          <a:xfrm>
            <a:off x="2837718" y="1234413"/>
            <a:ext cx="23849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SRR1946537_kmers.txt</a:t>
            </a:r>
          </a:p>
          <a:p>
            <a:r>
              <a:rPr lang="en-US" dirty="0"/>
              <a:t>AAAAAAA 1</a:t>
            </a:r>
          </a:p>
          <a:p>
            <a:r>
              <a:rPr lang="en-US" dirty="0"/>
              <a:t>AAAAAAC 1</a:t>
            </a:r>
          </a:p>
          <a:p>
            <a:r>
              <a:rPr lang="en-US" dirty="0"/>
              <a:t>AAAAAAG 1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24483-970C-48E6-860F-7D38F1FA0564}"/>
              </a:ext>
            </a:extLst>
          </p:cNvPr>
          <p:cNvSpPr txBox="1"/>
          <p:nvPr/>
        </p:nvSpPr>
        <p:spPr>
          <a:xfrm>
            <a:off x="5317150" y="1603745"/>
            <a:ext cx="5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B524C-91E2-47C7-B76A-C3F3B4E76FD2}"/>
              </a:ext>
            </a:extLst>
          </p:cNvPr>
          <p:cNvSpPr txBox="1"/>
          <p:nvPr/>
        </p:nvSpPr>
        <p:spPr>
          <a:xfrm>
            <a:off x="358286" y="5995604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Scripts: S09_0 – S09_1</a:t>
            </a:r>
          </a:p>
        </p:txBody>
      </p:sp>
    </p:spTree>
    <p:extLst>
      <p:ext uri="{BB962C8B-B14F-4D97-AF65-F5344CB8AC3E}">
        <p14:creationId xmlns:p14="http://schemas.microsoft.com/office/powerpoint/2010/main" val="92404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7219-A1B5-43DD-ACF5-A3DB219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AB-246C-4309-A64F-D041056A93BE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C4237-7E09-4D4E-BF97-BA4E51908D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6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Miles’s guide to k-</a:t>
            </a:r>
            <a:r>
              <a:rPr lang="en-US" sz="3600" dirty="0" err="1"/>
              <a:t>mer</a:t>
            </a:r>
            <a:r>
              <a:rPr lang="en-US" sz="3600" dirty="0"/>
              <a:t>-based GWAS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C538-CE9A-497D-8F14-29B0BCF2E51B}"/>
              </a:ext>
            </a:extLst>
          </p:cNvPr>
          <p:cNvSpPr txBox="1"/>
          <p:nvPr/>
        </p:nvSpPr>
        <p:spPr>
          <a:xfrm>
            <a:off x="0" y="60682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C057E-6785-45EC-9300-79BFA845F86C}"/>
              </a:ext>
            </a:extLst>
          </p:cNvPr>
          <p:cNvSpPr txBox="1"/>
          <p:nvPr/>
        </p:nvSpPr>
        <p:spPr>
          <a:xfrm>
            <a:off x="597877" y="947849"/>
            <a:ext cx="547906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1: Prepare sequence data for k-</a:t>
            </a:r>
            <a:r>
              <a:rPr lang="en-US" sz="2000" dirty="0" err="1"/>
              <a:t>mer</a:t>
            </a:r>
            <a:r>
              <a:rPr lang="en-US" sz="2000" dirty="0"/>
              <a:t> counting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s01 – s06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Parallelize every step when possible</a:t>
            </a:r>
          </a:p>
          <a:p>
            <a:r>
              <a:rPr lang="en-US" sz="2000" dirty="0"/>
              <a:t>Part 2: Create k-</a:t>
            </a:r>
            <a:r>
              <a:rPr lang="en-US" sz="2000" dirty="0" err="1"/>
              <a:t>mer</a:t>
            </a:r>
            <a:r>
              <a:rPr lang="en-US" sz="2000" dirty="0"/>
              <a:t> presence/absence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Scripts: s07-s09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Use bash as much as possible, R is too slow</a:t>
            </a:r>
          </a:p>
          <a:p>
            <a:r>
              <a:rPr lang="en-US" sz="2000" dirty="0"/>
              <a:t>Part 3: Filter out useless k-mers</a:t>
            </a:r>
          </a:p>
          <a:p>
            <a:endParaRPr lang="en-US" sz="2000" dirty="0"/>
          </a:p>
          <a:p>
            <a:r>
              <a:rPr lang="en-US" sz="2000" dirty="0"/>
              <a:t>Part 4: Actually, </a:t>
            </a:r>
            <a:r>
              <a:rPr lang="en-US" sz="2000" dirty="0" err="1"/>
              <a:t>uhh</a:t>
            </a:r>
            <a:r>
              <a:rPr lang="en-US" sz="2000" dirty="0"/>
              <a:t> do the GWAS…</a:t>
            </a:r>
          </a:p>
          <a:p>
            <a:endParaRPr lang="en-US" sz="2000" dirty="0"/>
          </a:p>
          <a:p>
            <a:r>
              <a:rPr lang="en-US" sz="2000" dirty="0"/>
              <a:t>Part 5: Interpret the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20AD-D1D1-41C6-AEB2-C20C088623D1}"/>
              </a:ext>
            </a:extLst>
          </p:cNvPr>
          <p:cNvSpPr txBox="1"/>
          <p:nvPr/>
        </p:nvSpPr>
        <p:spPr>
          <a:xfrm>
            <a:off x="367079" y="598701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https://github.com/milesroberts-123/slurm-k-mer-gwas</a:t>
            </a:r>
          </a:p>
        </p:txBody>
      </p:sp>
    </p:spTree>
    <p:extLst>
      <p:ext uri="{BB962C8B-B14F-4D97-AF65-F5344CB8AC3E}">
        <p14:creationId xmlns:p14="http://schemas.microsoft.com/office/powerpoint/2010/main" val="358138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2216</Words>
  <Application>Microsoft Office PowerPoint</Application>
  <PresentationFormat>Widescreen</PresentationFormat>
  <Paragraphs>409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Miles’s guide to k-mer-based GWAS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Ahhhh so nice to be done! But wait…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Roberts</dc:creator>
  <cp:lastModifiedBy>Miles Roberts</cp:lastModifiedBy>
  <cp:revision>30</cp:revision>
  <dcterms:created xsi:type="dcterms:W3CDTF">2021-09-09T23:14:41Z</dcterms:created>
  <dcterms:modified xsi:type="dcterms:W3CDTF">2021-10-22T14:23:13Z</dcterms:modified>
</cp:coreProperties>
</file>