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66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лавен слайд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лавие и вертикален текст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но заглавие и текст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лавие и съдържание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лавка на секция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е съдържания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Само заглавие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разен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Съдържание с надпис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g-BG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bg-BG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intro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hyperlink" Target="https://www.codecademy.com/learn/we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doctype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9560" y="1268759"/>
            <a:ext cx="5484440" cy="56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95536" y="116631"/>
            <a:ext cx="5328591" cy="4206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8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Въведение в HTML</a:t>
            </a:r>
            <a:br>
              <a:rPr lang="bg-BG" sz="8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8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Класификация на HTML елементите 3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Блок/</a:t>
            </a:r>
            <a:r>
              <a:rPr lang="bg-BG" sz="320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bg-BG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елементи 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следващия елемент застава на нов ред 	в </a:t>
            </a:r>
            <a:r>
              <a:rPr lang="bg-BG" sz="320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bg-BG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страницата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2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всички &lt;h1&gt;, … до &lt;h6&gt;, &lt;div&gt;, &lt;р&gt; и др.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r>
              <a:rPr lang="bg-BG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елементи – 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следващия елемент застава на същия ред </a:t>
            </a:r>
            <a:r>
              <a:rPr lang="bg-BG" sz="32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bg-BG" sz="3200" b="1" i="0" u="none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bg-BG" sz="32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&gt;, &lt;a&gt;, &lt;</a:t>
            </a:r>
            <a:r>
              <a:rPr lang="bg-BG" sz="3200" b="1" i="0" u="none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span</a:t>
            </a:r>
            <a:r>
              <a:rPr lang="bg-BG" sz="32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и др.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733413" y="57621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4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 + </a:t>
            </a:r>
            <a:r>
              <a:rPr lang="bg-BG" sz="4000"/>
              <a:t>задачи</a:t>
            </a: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2850" y="0"/>
            <a:ext cx="7878300" cy="53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762850" y="3769500"/>
            <a:ext cx="5486399" cy="30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bg-BG" sz="1800" b="0" dirty="0"/>
              <a:t>Довършете задачите, които не успяхте в часа.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bg-BG" sz="1800" b="0" u="sng" dirty="0">
                <a:solidFill>
                  <a:srgbClr val="0000FF"/>
                </a:solidFill>
                <a:hlinkClick r:id="rId3"/>
              </a:rPr>
              <a:t>http://</a:t>
            </a:r>
            <a:r>
              <a:rPr lang="bg-BG" sz="1800" b="0" u="sng" dirty="0" smtClean="0">
                <a:solidFill>
                  <a:srgbClr val="0000FF"/>
                </a:solidFill>
                <a:hlinkClick r:id="rId3"/>
              </a:rPr>
              <a:t>www.w3schools.com/html/html_intro.asp</a:t>
            </a:r>
            <a:r>
              <a:rPr lang="en-US" sz="1800" b="0" u="sng" dirty="0" smtClean="0">
                <a:solidFill>
                  <a:srgbClr val="0000FF"/>
                </a:solidFill>
                <a:hlinkClick r:id="rId3"/>
              </a:rPr>
              <a:t/>
            </a:r>
            <a:br>
              <a:rPr lang="en-US" sz="1800" b="0" u="sng" dirty="0" smtClean="0">
                <a:solidFill>
                  <a:srgbClr val="0000FF"/>
                </a:solidFill>
                <a:hlinkClick r:id="rId3"/>
              </a:rPr>
            </a:br>
            <a:r>
              <a:rPr lang="bg-BG" sz="1800" b="0" u="sng" dirty="0" smtClean="0">
                <a:solidFill>
                  <a:srgbClr val="0000FF"/>
                </a:solidFill>
                <a:hlinkClick r:id="rId3"/>
              </a:rPr>
              <a:t>линка </a:t>
            </a:r>
            <a:r>
              <a:rPr lang="bg-BG" sz="1800" b="0" u="sng" smtClean="0">
                <a:solidFill>
                  <a:srgbClr val="0000FF"/>
                </a:solidFill>
                <a:hlinkClick r:id="rId3"/>
              </a:rPr>
              <a:t>към задачите!!!</a:t>
            </a:r>
            <a:endParaRPr lang="bg-BG" sz="1800" b="0" u="sng" dirty="0">
              <a:solidFill>
                <a:srgbClr val="0000FF"/>
              </a:solidFill>
              <a:hlinkClick r:id="rId3"/>
            </a:endParaRP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bg-BG" sz="1800" b="0" dirty="0" err="1"/>
              <a:t>Code</a:t>
            </a:r>
            <a:r>
              <a:rPr lang="bg-BG" sz="1800" b="0" dirty="0"/>
              <a:t> Academy -</a:t>
            </a:r>
            <a:r>
              <a:rPr lang="bg-BG" sz="1800" b="0" dirty="0">
                <a:hlinkClick r:id="rId4"/>
              </a:rPr>
              <a:t> </a:t>
            </a:r>
            <a:r>
              <a:rPr lang="bg-BG" sz="1800" b="0" u="sng" dirty="0">
                <a:solidFill>
                  <a:srgbClr val="0000FF"/>
                </a:solidFill>
                <a:hlinkClick r:id="rId4"/>
              </a:rPr>
              <a:t>https://www.codecademy.com/learn/web</a:t>
            </a:r>
          </a:p>
          <a:p>
            <a:pPr marL="45720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bg-BG" sz="1800" b="0" dirty="0"/>
              <a:t>Много добър източник на </a:t>
            </a:r>
            <a:r>
              <a:rPr lang="bg-BG" sz="1800" b="0" dirty="0" err="1"/>
              <a:t>инфо</a:t>
            </a:r>
            <a:r>
              <a:rPr lang="bg-BG" sz="1800" b="0" dirty="0"/>
              <a:t> и упражнения.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bg-BG" sz="1800" b="0" dirty="0"/>
              <a:t>Избери някои от упражненията за домашно ?!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bg-BG" sz="1800" b="0" dirty="0"/>
              <a:t>и с HTML </a:t>
            </a:r>
            <a:r>
              <a:rPr lang="bg-BG" sz="1800" b="0" dirty="0" err="1"/>
              <a:t>entities</a:t>
            </a:r>
            <a:r>
              <a:rPr lang="bg-BG" sz="1800" b="0" dirty="0"/>
              <a:t>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pic" idx="4294967295"/>
          </p:nvPr>
        </p:nvSpPr>
        <p:spPr>
          <a:xfrm>
            <a:off x="4454275" y="75"/>
            <a:ext cx="3620399" cy="352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bg-BG"/>
              <a:t>Допълнителни задачи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762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Малко история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назад във времето –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 – HTML споменава се за първи път – Tim Berners-Lee – HTML tags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1993 – HTML (първата публикувана версия в IETF)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1993 – HTML 2 draft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– HTML 2 – W3C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– HTML 3 draft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 – HTML 3.2 – “Wilbur”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 – HTML 4 – ”Cougar” – CSS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– HTML 4.01 (final)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 – XHTML draft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 – XHTML  (final)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2008 – HTML5 / XHTML5 draft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ct val="101818"/>
              <a:buFont typeface="Arial"/>
              <a:buChar char="•"/>
            </a:pPr>
            <a:r>
              <a:rPr lang="bg-BG" sz="224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2011 – feature complete HTML5</a:t>
            </a:r>
            <a:r>
              <a:rPr lang="bg-BG" sz="2240" b="0" i="0" u="none" strike="noStrike" cap="none" baseline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bg-BG" sz="224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http://en.wikipedia.org/wiki/HTML5#Plan_2014</a:t>
            </a: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Font typeface="Arial"/>
              <a:buNone/>
            </a:pPr>
            <a:endParaRPr sz="224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4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00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text </a:t>
            </a:r>
            <a:r>
              <a:rPr lang="bg-BG" sz="32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Описва съдържанието на web-страницата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Инструменти за разработка – Notepad, Notepad++, </a:t>
            </a:r>
            <a:r>
              <a:rPr lang="bg-BG" sz="32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Sublime 2/3</a:t>
            </a: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NetBeans;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 – разширение на файла;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отваря се от браузъра, който чрез </a:t>
            </a:r>
            <a:r>
              <a:rPr lang="bg-BG" sz="32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маркерите </a:t>
            </a:r>
            <a:r>
              <a:rPr lang="bg-BG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разчита записания текст във .html файла и го превръща в web-страница.</a:t>
            </a:r>
          </a:p>
          <a:p>
            <a:pPr marL="914400" marR="0" lvl="0" indent="457200" algn="l" rtl="0">
              <a:spcBef>
                <a:spcPts val="640"/>
              </a:spcBef>
              <a:buNone/>
            </a:pPr>
            <a:r>
              <a:rPr lang="bg-BG" sz="3000">
                <a:solidFill>
                  <a:srgbClr val="FF0000"/>
                </a:solidFill>
              </a:rPr>
              <a:t>file.html-&gt;browser-&gt;web page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456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елементи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елемент =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отварящ таг + атрибути </a:t>
            </a:r>
            <a:r>
              <a:rPr lang="bg-BG" sz="2400"/>
              <a:t>/не е задължително</a:t>
            </a:r>
            <a:r>
              <a:rPr lang="bg-BG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+ затварящ таг 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0605" y="2996951"/>
            <a:ext cx="5487529" cy="320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3600"/>
              <a:t>Основна структура на HTML документа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086100" indent="-139700" algn="r" rtl="0">
              <a:spcBef>
                <a:spcPts val="0"/>
              </a:spcBef>
              <a:buNone/>
            </a:pPr>
            <a:r>
              <a:rPr lang="bg-BG" sz="2400"/>
              <a:t>в </a:t>
            </a:r>
            <a:r>
              <a:rPr lang="bg-BG" sz="2400">
                <a:solidFill>
                  <a:srgbClr val="CC0000"/>
                </a:solidFill>
              </a:rPr>
              <a:t>НАЧАЛОТО</a:t>
            </a:r>
            <a:r>
              <a:rPr lang="bg-BG" sz="2400"/>
              <a:t> преди всичко останало </a:t>
            </a:r>
            <a:r>
              <a:rPr lang="bg-BG"/>
              <a:t>	</a:t>
            </a:r>
          </a:p>
          <a:p>
            <a:pPr marL="3086100" indent="-139700" algn="r" rtl="0">
              <a:spcBef>
                <a:spcPts val="0"/>
              </a:spcBef>
              <a:buNone/>
            </a:pPr>
            <a:r>
              <a:rPr lang="bg-BG" sz="1800"/>
              <a:t>декларация &lt;!DOCTYPE&gt;  - </a:t>
            </a:r>
          </a:p>
          <a:p>
            <a:pPr marL="3086100" indent="-139700" algn="r" rtl="0">
              <a:spcBef>
                <a:spcPts val="0"/>
              </a:spcBef>
              <a:buNone/>
            </a:pPr>
            <a:r>
              <a:rPr lang="bg-BG" sz="1800"/>
              <a:t>инструкция към web-браузъра, относно версията на HTML, използвана във документа.</a:t>
            </a:r>
          </a:p>
          <a:p>
            <a:pPr marL="3086100" indent="-139700" algn="r" rtl="0">
              <a:spcBef>
                <a:spcPts val="0"/>
              </a:spcBef>
              <a:buNone/>
            </a:pPr>
            <a:r>
              <a:rPr lang="bg-BG" sz="1800"/>
              <a:t>Варианти на декларацията и повече информация</a:t>
            </a:r>
          </a:p>
          <a:p>
            <a:pPr marL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1800" u="sng">
                <a:solidFill>
                  <a:schemeClr val="hlink"/>
                </a:solidFill>
                <a:hlinkClick r:id="rId3"/>
              </a:rPr>
              <a:t>http://www.w3schools.com/tags/tag_doctype.asp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5" y="1860825"/>
            <a:ext cx="3383074" cy="20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225" y="3918975"/>
            <a:ext cx="8686799" cy="29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 структура на HTML документа 2</a:t>
            </a:r>
          </a:p>
        </p:txBody>
      </p:sp>
      <p:pic>
        <p:nvPicPr>
          <p:cNvPr id="115" name="Shape 1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425" y="1334325"/>
            <a:ext cx="3346499" cy="552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91917" y="1334326"/>
            <a:ext cx="5688599" cy="424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bg-B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bg-BG" sz="1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&lt;html&gt;&lt;/html&gt;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bg-BG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отбелязваме началото и края на документа;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bg-BG" sz="18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bg-BG" sz="1800" b="0" i="0" u="none" strike="noStrike" cap="none" baseline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&lt;head&gt;&lt;/head&gt;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bg-BG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информация НЕВИДИМА за потребителя - meta tags, </a:t>
            </a: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style, link и др.</a:t>
            </a:r>
            <a:r>
              <a:rPr lang="bg-BG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тук е мястото и на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bg-BG" sz="18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- &lt;title&gt;&lt;/title&gt; -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bg-BG" sz="18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3. &lt;</a:t>
            </a:r>
            <a:r>
              <a:rPr lang="bg-BG" sz="18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body&gt;&lt;/body&gt;</a:t>
            </a:r>
            <a:r>
              <a:rPr lang="bg-BG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тук разполагаме всичко, което искаме да види потребителя в web страницата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175" y="3677750"/>
            <a:ext cx="5194350" cy="120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Демо+задачи</a:t>
            </a:r>
          </a:p>
        </p:txBody>
      </p:sp>
      <p:pic>
        <p:nvPicPr>
          <p:cNvPr id="123" name="Shape 123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t="15744" b="15744"/>
          <a:stretch/>
        </p:blipFill>
        <p:spPr>
          <a:xfrm>
            <a:off x="1471676" y="1703200"/>
            <a:ext cx="6334199" cy="4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Класификация на елементите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98666"/>
              <a:buFont typeface="Arial"/>
              <a:buChar char="•"/>
            </a:pPr>
            <a:r>
              <a:rPr lang="bg-BG" sz="296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такива, които се състоят от отварящ и затварящ таг и атрибути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Атрибути – </a:t>
            </a:r>
            <a:r>
              <a:rPr lang="bg-BG" sz="296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bg-BG" sz="296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</a:t>
            </a: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bg-BG" sz="296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др.– вписват се в отварящия таг.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bg-BG" sz="296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bg-BG" sz="296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bg-BG" sz="296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bg-BG" sz="296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bg-BG" sz="296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bg-BG" sz="296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съдържание &lt;/div&gt;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съдържание &lt;/h1&gt;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&lt;h2&gt; съдържание &lt;/h2&gt;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296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съдържание &lt;/p&gt; 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103" y="4005064"/>
            <a:ext cx="2266949" cy="20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bg-BG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Класификация на елементите 2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Атрибутите не са задължителни, но има изключения –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Елементи със задължителни атрибути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bg-BG" sz="3200" b="0" i="0" u="none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bg-BG" sz="32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200" b="0" i="0" u="none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bg-BG" sz="32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bg-BG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smiley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bg-BG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gif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bg-BG" sz="3200" b="0" i="0" u="none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lang="bg-BG" sz="32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bg-BG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Smiley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&gt; 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/по изключение </a:t>
            </a:r>
            <a:r>
              <a:rPr lang="bg-BG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тага няма затварящ таг/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bg-BG" sz="32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bg-BG" sz="3200" b="0" i="0" u="none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bg-BG" sz="32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"http://www.w3schools.com"&gt;Visit W3Schools.</a:t>
            </a:r>
            <a:r>
              <a:rPr lang="bg-BG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</a:t>
            </a:r>
            <a:r>
              <a:rPr lang="bg-BG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!&lt;/a&gt; 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Презентация на цял екран (4:3)</PresentationFormat>
  <Paragraphs>86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Office тема</vt:lpstr>
      <vt:lpstr>Въведение в HTML   </vt:lpstr>
      <vt:lpstr>Малко история </vt:lpstr>
      <vt:lpstr> HTML?</vt:lpstr>
      <vt:lpstr>HTML елементи</vt:lpstr>
      <vt:lpstr>Основна структура на HTML документа </vt:lpstr>
      <vt:lpstr>Основна структура на HTML документа 2</vt:lpstr>
      <vt:lpstr>Демо+задачи</vt:lpstr>
      <vt:lpstr>Класификация на елементите</vt:lpstr>
      <vt:lpstr>Класификация на елементите 2</vt:lpstr>
      <vt:lpstr>Класификация на HTML елементите 3</vt:lpstr>
      <vt:lpstr>демо + задачи</vt:lpstr>
      <vt:lpstr>Довършете задачите, които не успяхте в часа. http://www.w3schools.com/html/html_intro.asp линка към задачите!!! Code Academy - https://www.codecademy.com/learn/web Много добър източник на инфо и упражнения. Избери някои от упражненията за домашно ?! и с HTML entities.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HTML   </dc:title>
  <cp:lastModifiedBy>user</cp:lastModifiedBy>
  <cp:revision>1</cp:revision>
  <dcterms:modified xsi:type="dcterms:W3CDTF">2015-11-12T16:43:12Z</dcterms:modified>
</cp:coreProperties>
</file>