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Maven Pro" pitchFamily="2" charset="77"/>
      <p:regular r:id="rId21"/>
      <p:bold r:id="rId22"/>
    </p:embeddedFont>
    <p:embeddedFont>
      <p:font typeface="Nunito"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C0A76E-5937-4AD3-8422-4EA38A20FDB8}">
  <a:tblStyle styleId="{1BC0A76E-5937-4AD3-8422-4EA38A20FD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95816D-D747-425C-837F-EC047275223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p:cViewPr varScale="1">
        <p:scale>
          <a:sx n="140" d="100"/>
          <a:sy n="140" d="100"/>
        </p:scale>
        <p:origin x="84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a455c0f809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a455c0f80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it uses</a:t>
            </a:r>
            <a:r>
              <a:rPr lang="en" b="1"/>
              <a:t> conditional probabilities of each lexical feature </a:t>
            </a:r>
            <a:r>
              <a:rPr lang="en"/>
              <a:t>occurring in eithe</a:t>
            </a:r>
            <a:r>
              <a:rPr lang="en" b="1"/>
              <a:t>r positive or negative text in the training data </a:t>
            </a:r>
            <a:r>
              <a:rPr lang="en"/>
              <a:t>to arrive at the outcome.</a:t>
            </a:r>
            <a:endParaRPr/>
          </a:p>
          <a:p>
            <a:pPr marL="0" lvl="0" indent="0" algn="l" rtl="0">
              <a:spcBef>
                <a:spcPts val="0"/>
              </a:spcBef>
              <a:spcAft>
                <a:spcPts val="0"/>
              </a:spcAft>
              <a:buNone/>
            </a:pPr>
            <a:r>
              <a:rPr lang="en" sz="1200">
                <a:solidFill>
                  <a:srgbClr val="202124"/>
                </a:solidFill>
                <a:highlight>
                  <a:srgbClr val="FFFFFF"/>
                </a:highlight>
              </a:rPr>
              <a:t>The program guesses the tag of a tweet (pos/neg), using the Bayes theorem. It calculates each tag's likelihood for a given sample and outputs the tag with the greatest chance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a455c0f809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a455c0f809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LSTM - Long Short-Term Memory </a:t>
            </a:r>
            <a:endParaRPr/>
          </a:p>
          <a:p>
            <a:pPr marL="0" lvl="0" indent="0" algn="l" rtl="0">
              <a:spcBef>
                <a:spcPts val="0"/>
              </a:spcBef>
              <a:spcAft>
                <a:spcPts val="0"/>
              </a:spcAft>
              <a:buNone/>
            </a:pPr>
            <a:r>
              <a:rPr lang="en"/>
              <a:t>Advantage: treats tweets as a sequence of words, thus considering word order and word context</a:t>
            </a:r>
            <a:endParaRPr/>
          </a:p>
          <a:p>
            <a:pPr marL="0" lvl="0" indent="0" algn="l" rtl="0">
              <a:spcBef>
                <a:spcPts val="0"/>
              </a:spcBef>
              <a:spcAft>
                <a:spcPts val="0"/>
              </a:spcAft>
              <a:buNone/>
            </a:pPr>
            <a:r>
              <a:rPr lang="en"/>
              <a:t>Cleaning - same as Naive Bayes (case-folding, tokenization, lemmatization, etc.)</a:t>
            </a:r>
            <a:endParaRPr/>
          </a:p>
          <a:p>
            <a:pPr marL="0" lvl="0" indent="0" algn="l" rtl="0">
              <a:spcBef>
                <a:spcPts val="0"/>
              </a:spcBef>
              <a:spcAft>
                <a:spcPts val="0"/>
              </a:spcAft>
              <a:buNone/>
            </a:pPr>
            <a:r>
              <a:rPr lang="en"/>
              <a:t>Preprocessing - left stop words, didn’t use tf-idf. Rather used texts to sequences</a:t>
            </a:r>
            <a:endParaRPr/>
          </a:p>
          <a:p>
            <a:pPr marL="0" lvl="0" indent="0" algn="l" rtl="0">
              <a:spcBef>
                <a:spcPts val="0"/>
              </a:spcBef>
              <a:spcAft>
                <a:spcPts val="0"/>
              </a:spcAft>
              <a:buNone/>
            </a:pPr>
            <a:endParaRPr/>
          </a:p>
          <a:p>
            <a:pPr marL="0" lvl="0" indent="0" algn="l" rtl="0">
              <a:spcBef>
                <a:spcPts val="0"/>
              </a:spcBef>
              <a:spcAft>
                <a:spcPts val="0"/>
              </a:spcAft>
              <a:buNone/>
            </a:pPr>
            <a:r>
              <a:rPr lang="en"/>
              <a:t>Iteration 1 =&gt; Overfitting &amp; time consuming to learn 25million parameters </a:t>
            </a:r>
            <a:endParaRPr/>
          </a:p>
          <a:p>
            <a:pPr marL="457200" lvl="0" indent="-298450" algn="l" rtl="0">
              <a:spcBef>
                <a:spcPts val="0"/>
              </a:spcBef>
              <a:spcAft>
                <a:spcPts val="0"/>
              </a:spcAft>
              <a:buSzPts val="1100"/>
              <a:buChar char="-"/>
            </a:pPr>
            <a:r>
              <a:rPr lang="en"/>
              <a:t>Embedding layer: learn word embeddings/ dense vectors (rather than sparse vectors) → 50-dimensional </a:t>
            </a:r>
            <a:endParaRPr/>
          </a:p>
          <a:p>
            <a:pPr marL="457200" lvl="0" indent="-298450" algn="l" rtl="0">
              <a:spcBef>
                <a:spcPts val="0"/>
              </a:spcBef>
              <a:spcAft>
                <a:spcPts val="0"/>
              </a:spcAft>
              <a:buSzPts val="1100"/>
              <a:buChar char="-"/>
            </a:pPr>
            <a:r>
              <a:rPr lang="en"/>
              <a:t>Bidirectional LSTM layer</a:t>
            </a:r>
            <a:endParaRPr/>
          </a:p>
          <a:p>
            <a:pPr marL="457200" lvl="0" indent="-298450" algn="l" rtl="0">
              <a:spcBef>
                <a:spcPts val="0"/>
              </a:spcBef>
              <a:spcAft>
                <a:spcPts val="0"/>
              </a:spcAft>
              <a:buSzPts val="1100"/>
              <a:buChar char="-"/>
            </a:pPr>
            <a:r>
              <a:rPr lang="en"/>
              <a:t>Dense layer </a:t>
            </a:r>
            <a:endParaRPr/>
          </a:p>
          <a:p>
            <a:pPr marL="457200" lvl="0" indent="-298450" algn="l" rtl="0">
              <a:spcBef>
                <a:spcPts val="0"/>
              </a:spcBef>
              <a:spcAft>
                <a:spcPts val="0"/>
              </a:spcAft>
              <a:buSzPts val="1100"/>
              <a:buChar char="-"/>
            </a:pPr>
            <a:r>
              <a:rPr lang="en"/>
              <a:t>Getting good results. 80-81% accuracy on the test set but overfitting and taking a long time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Solution: Use GLoVE embeddings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Iteration 2 =&gt; No longer overfitting, fewer parameters to learn. Required more epochs</a:t>
            </a:r>
            <a:endParaRPr/>
          </a:p>
          <a:p>
            <a:pPr marL="457200" lvl="0" indent="-298450" algn="l" rtl="0">
              <a:spcBef>
                <a:spcPts val="0"/>
              </a:spcBef>
              <a:spcAft>
                <a:spcPts val="0"/>
              </a:spcAft>
              <a:buSzPts val="1100"/>
              <a:buChar char="-"/>
            </a:pPr>
            <a:r>
              <a:rPr lang="en"/>
              <a:t>GLoVE embeddings for the embedding layer: glove.twitter.27B - 27B tokens based on 2B tweets. </a:t>
            </a:r>
            <a:endParaRPr/>
          </a:p>
          <a:p>
            <a:pPr marL="457200" lvl="0" indent="-298450" algn="l" rtl="0">
              <a:spcBef>
                <a:spcPts val="0"/>
              </a:spcBef>
              <a:spcAft>
                <a:spcPts val="0"/>
              </a:spcAft>
              <a:buSzPts val="1100"/>
              <a:buChar char="-"/>
            </a:pPr>
            <a:r>
              <a:rPr lang="en"/>
              <a:t>Dropout layer</a:t>
            </a:r>
            <a:endParaRPr/>
          </a:p>
          <a:p>
            <a:pPr marL="457200" lvl="0" indent="-298450" algn="l" rtl="0">
              <a:spcBef>
                <a:spcPts val="0"/>
              </a:spcBef>
              <a:spcAft>
                <a:spcPts val="0"/>
              </a:spcAft>
              <a:buSzPts val="1100"/>
              <a:buChar char="-"/>
            </a:pPr>
            <a:r>
              <a:rPr lang="en"/>
              <a:t>LSTM (rather than bidirectional)</a:t>
            </a:r>
            <a:endParaRPr/>
          </a:p>
          <a:p>
            <a:pPr marL="457200" lvl="0" indent="-298450" algn="l" rtl="0">
              <a:spcBef>
                <a:spcPts val="0"/>
              </a:spcBef>
              <a:spcAft>
                <a:spcPts val="0"/>
              </a:spcAft>
              <a:buSzPts val="1100"/>
              <a:buChar char="-"/>
            </a:pPr>
            <a:r>
              <a:rPr lang="en"/>
              <a:t>Dense layer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a455c0f809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a455c0f809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Out-of-the-box model that requires no training data - based on a lexicons &amp; linguistic rules</a:t>
            </a:r>
            <a:endParaRPr/>
          </a:p>
          <a:p>
            <a:pPr marL="0" lvl="0" indent="0" algn="l" rtl="0">
              <a:spcBef>
                <a:spcPts val="0"/>
              </a:spcBef>
              <a:spcAft>
                <a:spcPts val="0"/>
              </a:spcAft>
              <a:buNone/>
            </a:pPr>
            <a:r>
              <a:rPr lang="en"/>
              <a:t>Identifies polarity and intensity of sentient</a:t>
            </a:r>
            <a:endParaRPr/>
          </a:p>
          <a:p>
            <a:pPr marL="0" lvl="0" indent="0" algn="l" rtl="0">
              <a:spcBef>
                <a:spcPts val="0"/>
              </a:spcBef>
              <a:spcAft>
                <a:spcPts val="0"/>
              </a:spcAft>
              <a:buClr>
                <a:schemeClr val="dk1"/>
              </a:buClr>
              <a:buSzPts val="1100"/>
              <a:buFont typeface="Arial"/>
              <a:buNone/>
            </a:pPr>
            <a:r>
              <a:rPr lang="en">
                <a:solidFill>
                  <a:schemeClr val="dk1"/>
                </a:solidFill>
              </a:rPr>
              <a:t>Intended to work well on social media style text</a:t>
            </a:r>
            <a:endParaRPr/>
          </a:p>
          <a:p>
            <a:pPr marL="0" lvl="0" indent="0" algn="l" rtl="0">
              <a:spcBef>
                <a:spcPts val="0"/>
              </a:spcBef>
              <a:spcAft>
                <a:spcPts val="0"/>
              </a:spcAft>
              <a:buClr>
                <a:schemeClr val="dk1"/>
              </a:buClr>
              <a:buSzPts val="1100"/>
              <a:buFont typeface="Arial"/>
              <a:buNone/>
            </a:pPr>
            <a:r>
              <a:rPr lang="en"/>
              <a:t>Generalizes more favorably across contexts</a:t>
            </a:r>
            <a:endParaRPr/>
          </a:p>
          <a:p>
            <a:pPr marL="0" lvl="0" indent="0" algn="l" rtl="0">
              <a:spcBef>
                <a:spcPts val="0"/>
              </a:spcBef>
              <a:spcAft>
                <a:spcPts val="0"/>
              </a:spcAft>
              <a:buNone/>
            </a:pPr>
            <a:endParaRPr/>
          </a:p>
          <a:p>
            <a:pPr marL="0" lvl="0" indent="0" algn="l" rtl="0">
              <a:spcBef>
                <a:spcPts val="0"/>
              </a:spcBef>
              <a:spcAft>
                <a:spcPts val="0"/>
              </a:spcAft>
              <a:buNone/>
            </a:pPr>
            <a:endParaRPr sz="1700">
              <a:solidFill>
                <a:srgbClr val="424242"/>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a455c0f809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a455c0f809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LSTM performs best on the test set for the sentiment data. But most computationally expensive to train and optimize</a:t>
            </a:r>
            <a:endParaRPr>
              <a:solidFill>
                <a:schemeClr val="dk1"/>
              </a:solidFill>
            </a:endParaRPr>
          </a:p>
          <a:p>
            <a:pPr marL="0" lvl="0" indent="0" algn="l" rtl="0">
              <a:spcBef>
                <a:spcPts val="0"/>
              </a:spcBef>
              <a:spcAft>
                <a:spcPts val="0"/>
              </a:spcAft>
              <a:buNone/>
            </a:pPr>
            <a:r>
              <a:rPr lang="en">
                <a:solidFill>
                  <a:schemeClr val="dk1"/>
                </a:solidFill>
              </a:rPr>
              <a:t>Then VADER</a:t>
            </a:r>
            <a:endParaRPr>
              <a:solidFill>
                <a:schemeClr val="dk1"/>
              </a:solidFill>
            </a:endParaRPr>
          </a:p>
          <a:p>
            <a:pPr marL="0" lvl="0" indent="0" algn="l" rtl="0">
              <a:spcBef>
                <a:spcPts val="0"/>
              </a:spcBef>
              <a:spcAft>
                <a:spcPts val="0"/>
              </a:spcAft>
              <a:buNone/>
            </a:pPr>
            <a:r>
              <a:rPr lang="en">
                <a:solidFill>
                  <a:schemeClr val="dk1"/>
                </a:solidFill>
              </a:rPr>
              <a:t>Then Naive Bayes - slightly better than random guess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a455c0f809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a455c0f809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24242"/>
                </a:solidFill>
              </a:rPr>
              <a:t>Remember our 2 goals: </a:t>
            </a:r>
            <a:endParaRPr sz="1200">
              <a:solidFill>
                <a:srgbClr val="424242"/>
              </a:solidFill>
            </a:endParaRPr>
          </a:p>
          <a:p>
            <a:pPr marL="457200" lvl="0" indent="-304800" algn="l" rtl="0">
              <a:lnSpc>
                <a:spcPct val="115000"/>
              </a:lnSpc>
              <a:spcBef>
                <a:spcPts val="0"/>
              </a:spcBef>
              <a:spcAft>
                <a:spcPts val="0"/>
              </a:spcAft>
              <a:buClr>
                <a:srgbClr val="424242"/>
              </a:buClr>
              <a:buSzPts val="1200"/>
              <a:buFont typeface="Nunito"/>
              <a:buAutoNum type="arabicPeriod"/>
            </a:pPr>
            <a:r>
              <a:rPr lang="en" sz="1200">
                <a:solidFill>
                  <a:srgbClr val="424242"/>
                </a:solidFill>
              </a:rPr>
              <a:t>Determine whether modern </a:t>
            </a:r>
            <a:r>
              <a:rPr lang="en" sz="1200" b="1">
                <a:solidFill>
                  <a:srgbClr val="424242"/>
                </a:solidFill>
              </a:rPr>
              <a:t>sentiment analysis</a:t>
            </a:r>
            <a:r>
              <a:rPr lang="en" sz="1200">
                <a:solidFill>
                  <a:srgbClr val="424242"/>
                </a:solidFill>
              </a:rPr>
              <a:t> techniques are an effective approach for detecting </a:t>
            </a:r>
            <a:r>
              <a:rPr lang="en" sz="1200" b="1">
                <a:solidFill>
                  <a:srgbClr val="424242"/>
                </a:solidFill>
              </a:rPr>
              <a:t>hate speech</a:t>
            </a:r>
            <a:r>
              <a:rPr lang="en" sz="1200">
                <a:solidFill>
                  <a:srgbClr val="424242"/>
                </a:solidFill>
              </a:rPr>
              <a:t>.</a:t>
            </a:r>
            <a:endParaRPr sz="1200">
              <a:solidFill>
                <a:srgbClr val="424242"/>
              </a:solidFill>
            </a:endParaRPr>
          </a:p>
          <a:p>
            <a:pPr marL="457200" lvl="0" indent="-304800" algn="l" rtl="0">
              <a:lnSpc>
                <a:spcPct val="115000"/>
              </a:lnSpc>
              <a:spcBef>
                <a:spcPts val="0"/>
              </a:spcBef>
              <a:spcAft>
                <a:spcPts val="0"/>
              </a:spcAft>
              <a:buClr>
                <a:srgbClr val="424242"/>
              </a:buClr>
              <a:buSzPts val="1200"/>
              <a:buFont typeface="Nunito"/>
              <a:buAutoNum type="arabicPeriod"/>
            </a:pPr>
            <a:r>
              <a:rPr lang="en" sz="1200">
                <a:solidFill>
                  <a:srgbClr val="424242"/>
                </a:solidFill>
              </a:rPr>
              <a:t>Evaluate whether </a:t>
            </a:r>
            <a:r>
              <a:rPr lang="en" sz="1200" b="1">
                <a:solidFill>
                  <a:srgbClr val="424242"/>
                </a:solidFill>
              </a:rPr>
              <a:t>hate speech</a:t>
            </a:r>
            <a:r>
              <a:rPr lang="en" sz="1200">
                <a:solidFill>
                  <a:srgbClr val="424242"/>
                </a:solidFill>
              </a:rPr>
              <a:t> is predominantly of </a:t>
            </a:r>
            <a:r>
              <a:rPr lang="en" sz="1200" b="1">
                <a:solidFill>
                  <a:srgbClr val="424242"/>
                </a:solidFill>
              </a:rPr>
              <a:t>negative sentiment</a:t>
            </a:r>
            <a:r>
              <a:rPr lang="en" sz="1200">
                <a:solidFill>
                  <a:srgbClr val="424242"/>
                </a:solidFill>
              </a:rPr>
              <a:t>.</a:t>
            </a:r>
            <a:endParaRPr sz="1200">
              <a:solidFill>
                <a:srgbClr val="424242"/>
              </a:solidFill>
            </a:endParaRPr>
          </a:p>
          <a:p>
            <a:pPr marL="0" lvl="0" indent="0" algn="l" rtl="0">
              <a:lnSpc>
                <a:spcPct val="115000"/>
              </a:lnSpc>
              <a:spcBef>
                <a:spcPts val="0"/>
              </a:spcBef>
              <a:spcAft>
                <a:spcPts val="0"/>
              </a:spcAft>
              <a:buNone/>
            </a:pPr>
            <a:endParaRPr sz="1200">
              <a:solidFill>
                <a:srgbClr val="424242"/>
              </a:solidFill>
            </a:endParaRPr>
          </a:p>
          <a:p>
            <a:pPr marL="0" lvl="0" indent="0" algn="l" rtl="0">
              <a:lnSpc>
                <a:spcPct val="115000"/>
              </a:lnSpc>
              <a:spcBef>
                <a:spcPts val="0"/>
              </a:spcBef>
              <a:spcAft>
                <a:spcPts val="0"/>
              </a:spcAft>
              <a:buNone/>
            </a:pPr>
            <a:r>
              <a:rPr lang="en" sz="1200">
                <a:solidFill>
                  <a:srgbClr val="424242"/>
                </a:solidFill>
              </a:rPr>
              <a:t>Applied sentiment model to hate speech data (no retraining)</a:t>
            </a:r>
            <a:endParaRPr sz="1200">
              <a:solidFill>
                <a:srgbClr val="424242"/>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aaca0caf1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aaca0caf1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424242"/>
                </a:solidFill>
              </a:rPr>
              <a:t>Remember the imbalance in our dataset for hate speech data</a:t>
            </a:r>
            <a:endParaRPr sz="1200">
              <a:solidFill>
                <a:srgbClr val="424242"/>
              </a:solidFill>
            </a:endParaRPr>
          </a:p>
          <a:p>
            <a:pPr marL="0" lvl="0" indent="0" algn="l" rtl="0">
              <a:lnSpc>
                <a:spcPct val="115000"/>
              </a:lnSpc>
              <a:spcBef>
                <a:spcPts val="0"/>
              </a:spcBef>
              <a:spcAft>
                <a:spcPts val="0"/>
              </a:spcAft>
              <a:buNone/>
            </a:pPr>
            <a:r>
              <a:rPr lang="en" sz="1200">
                <a:solidFill>
                  <a:srgbClr val="424242"/>
                </a:solidFill>
              </a:rPr>
              <a:t>In the confusion matrices, we’ve normalized across the rows. </a:t>
            </a:r>
            <a:endParaRPr sz="1200">
              <a:solidFill>
                <a:srgbClr val="424242"/>
              </a:solidFill>
            </a:endParaRPr>
          </a:p>
          <a:p>
            <a:pPr marL="0" lvl="0" indent="0" algn="l" rtl="0">
              <a:lnSpc>
                <a:spcPct val="115000"/>
              </a:lnSpc>
              <a:spcBef>
                <a:spcPts val="0"/>
              </a:spcBef>
              <a:spcAft>
                <a:spcPts val="0"/>
              </a:spcAft>
              <a:buNone/>
            </a:pPr>
            <a:endParaRPr sz="1200">
              <a:solidFill>
                <a:srgbClr val="424242"/>
              </a:solidFill>
            </a:endParaRPr>
          </a:p>
          <a:p>
            <a:pPr marL="0" lvl="0" indent="0" algn="l" rtl="0">
              <a:lnSpc>
                <a:spcPct val="115000"/>
              </a:lnSpc>
              <a:spcBef>
                <a:spcPts val="0"/>
              </a:spcBef>
              <a:spcAft>
                <a:spcPts val="0"/>
              </a:spcAft>
              <a:buNone/>
            </a:pPr>
            <a:r>
              <a:rPr lang="en" sz="1200">
                <a:solidFill>
                  <a:srgbClr val="424242"/>
                </a:solidFill>
              </a:rPr>
              <a:t>Looking at the matrices, we observe some mixed results. </a:t>
            </a:r>
            <a:endParaRPr sz="1200">
              <a:solidFill>
                <a:srgbClr val="424242"/>
              </a:solidFill>
            </a:endParaRPr>
          </a:p>
          <a:p>
            <a:pPr marL="0" lvl="0" indent="0" algn="l" rtl="0">
              <a:lnSpc>
                <a:spcPct val="115000"/>
              </a:lnSpc>
              <a:spcBef>
                <a:spcPts val="0"/>
              </a:spcBef>
              <a:spcAft>
                <a:spcPts val="0"/>
              </a:spcAft>
              <a:buNone/>
            </a:pPr>
            <a:r>
              <a:rPr lang="en" sz="1200">
                <a:solidFill>
                  <a:srgbClr val="424242"/>
                </a:solidFill>
              </a:rPr>
              <a:t>Naive Bayes: Slight favoring of the TP and TN as we want </a:t>
            </a:r>
            <a:endParaRPr sz="1200">
              <a:solidFill>
                <a:srgbClr val="424242"/>
              </a:solidFill>
            </a:endParaRPr>
          </a:p>
          <a:p>
            <a:pPr marL="0" lvl="0" indent="0" algn="l" rtl="0">
              <a:lnSpc>
                <a:spcPct val="115000"/>
              </a:lnSpc>
              <a:spcBef>
                <a:spcPts val="0"/>
              </a:spcBef>
              <a:spcAft>
                <a:spcPts val="0"/>
              </a:spcAft>
              <a:buNone/>
            </a:pPr>
            <a:r>
              <a:rPr lang="en" sz="1200">
                <a:solidFill>
                  <a:srgbClr val="424242"/>
                </a:solidFill>
              </a:rPr>
              <a:t>LSTM: Performs well on non-hate speech data</a:t>
            </a:r>
            <a:endParaRPr sz="1200">
              <a:solidFill>
                <a:srgbClr val="424242"/>
              </a:solidFill>
            </a:endParaRPr>
          </a:p>
          <a:p>
            <a:pPr marL="0" lvl="0" indent="0" algn="l" rtl="0">
              <a:lnSpc>
                <a:spcPct val="115000"/>
              </a:lnSpc>
              <a:spcBef>
                <a:spcPts val="0"/>
              </a:spcBef>
              <a:spcAft>
                <a:spcPts val="0"/>
              </a:spcAft>
              <a:buClr>
                <a:schemeClr val="dk1"/>
              </a:buClr>
              <a:buSzPts val="1100"/>
              <a:buFont typeface="Arial"/>
              <a:buNone/>
            </a:pPr>
            <a:r>
              <a:rPr lang="en" sz="1200">
                <a:solidFill>
                  <a:srgbClr val="424242"/>
                </a:solidFill>
              </a:rPr>
              <a:t>VADER: Performs well on hate-speech data</a:t>
            </a:r>
            <a:endParaRPr sz="1200">
              <a:solidFill>
                <a:srgbClr val="424242"/>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aac4699c4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aac4699c4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Are sentiment classification models an effective approach for detecting hate speech? </a:t>
            </a:r>
            <a:endParaRPr/>
          </a:p>
          <a:p>
            <a:pPr marL="0" lvl="0" indent="0" algn="l" rtl="0">
              <a:spcBef>
                <a:spcPts val="0"/>
              </a:spcBef>
              <a:spcAft>
                <a:spcPts val="0"/>
              </a:spcAft>
              <a:buNone/>
            </a:pPr>
            <a:r>
              <a:rPr lang="en"/>
              <a:t>The results are relatively inconclusive. </a:t>
            </a:r>
            <a:endParaRPr/>
          </a:p>
          <a:p>
            <a:pPr marL="457200" lvl="0" indent="-298450" algn="l" rtl="0">
              <a:spcBef>
                <a:spcPts val="0"/>
              </a:spcBef>
              <a:spcAft>
                <a:spcPts val="0"/>
              </a:spcAft>
              <a:buSzPts val="1100"/>
              <a:buChar char="-"/>
            </a:pPr>
            <a:r>
              <a:rPr lang="en"/>
              <a:t>Looking at F1 and accuracy </a:t>
            </a:r>
            <a:endParaRPr/>
          </a:p>
          <a:p>
            <a:pPr marL="457200" lvl="0" indent="-298450" algn="l" rtl="0">
              <a:spcBef>
                <a:spcPts val="0"/>
              </a:spcBef>
              <a:spcAft>
                <a:spcPts val="0"/>
              </a:spcAft>
              <a:buSzPts val="1100"/>
              <a:buChar char="-"/>
            </a:pPr>
            <a:r>
              <a:rPr lang="en"/>
              <a:t>Our Naive Bayes and LSTM sentiment models don’t transfer well to hate-speech detection</a:t>
            </a:r>
            <a:endParaRPr/>
          </a:p>
          <a:p>
            <a:pPr marL="457200" lvl="0" indent="-298450" algn="l" rtl="0">
              <a:spcBef>
                <a:spcPts val="0"/>
              </a:spcBef>
              <a:spcAft>
                <a:spcPts val="0"/>
              </a:spcAft>
              <a:buSzPts val="1100"/>
              <a:buChar char="-"/>
            </a:pPr>
            <a:r>
              <a:rPr lang="en"/>
              <a:t>However, VADER does transfer well</a:t>
            </a:r>
            <a:endParaRPr/>
          </a:p>
          <a:p>
            <a:pPr marL="457200" lvl="0" indent="-298450" algn="l" rtl="0">
              <a:spcBef>
                <a:spcPts val="0"/>
              </a:spcBef>
              <a:spcAft>
                <a:spcPts val="0"/>
              </a:spcAft>
              <a:buSzPts val="1100"/>
              <a:buChar char="-"/>
            </a:pPr>
            <a:r>
              <a:rPr lang="en"/>
              <a:t>⇒ VADER performs best, then Naive Bayes, then LSTM</a:t>
            </a:r>
            <a:endParaRPr/>
          </a:p>
          <a:p>
            <a:pPr marL="0" lvl="0" indent="0" algn="l" rtl="0">
              <a:spcBef>
                <a:spcPts val="0"/>
              </a:spcBef>
              <a:spcAft>
                <a:spcPts val="0"/>
              </a:spcAft>
              <a:buNone/>
            </a:pPr>
            <a:r>
              <a:rPr lang="en">
                <a:solidFill>
                  <a:schemeClr val="dk1"/>
                </a:solidFill>
              </a:rPr>
              <a:t>This makes sense as VADER is thought to generalize more favorable across contexts (and maybe tasks)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2. Is hate speech of predominantly negative sentiment?</a:t>
            </a:r>
            <a:endParaRPr/>
          </a:p>
          <a:p>
            <a:pPr marL="457200" lvl="0" indent="-298450" algn="l" rtl="0">
              <a:spcBef>
                <a:spcPts val="0"/>
              </a:spcBef>
              <a:spcAft>
                <a:spcPts val="0"/>
              </a:spcAft>
              <a:buSzPts val="1100"/>
              <a:buChar char="-"/>
            </a:pPr>
            <a:r>
              <a:rPr lang="en"/>
              <a:t>Look at Recall. Recall says what percentage of tweets that are hate speech are thought to be of negative sentiment?</a:t>
            </a:r>
            <a:endParaRPr/>
          </a:p>
          <a:p>
            <a:pPr marL="457200" lvl="0" indent="-298450" algn="l" rtl="0">
              <a:spcBef>
                <a:spcPts val="0"/>
              </a:spcBef>
              <a:spcAft>
                <a:spcPts val="0"/>
              </a:spcAft>
              <a:buSzPts val="1100"/>
              <a:buChar char="-"/>
            </a:pPr>
            <a:r>
              <a:rPr lang="en"/>
              <a:t>Generally Recall is over 50%, indicating hate speech is predominantly negative sentiment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a455c0f809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a455c0f809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Potential next steps: </a:t>
            </a:r>
            <a:endParaRPr/>
          </a:p>
          <a:p>
            <a:pPr marL="457200" lvl="0" indent="-298450" algn="l" rtl="0">
              <a:spcBef>
                <a:spcPts val="0"/>
              </a:spcBef>
              <a:spcAft>
                <a:spcPts val="0"/>
              </a:spcAft>
              <a:buSzPts val="1100"/>
              <a:buAutoNum type="arabicPeriod"/>
            </a:pPr>
            <a:r>
              <a:rPr lang="en"/>
              <a:t>To address inconclusive results: use more training data for our pre-built models, look at other pretrained sentiment models like TextBlob</a:t>
            </a:r>
            <a:endParaRPr/>
          </a:p>
          <a:p>
            <a:pPr marL="457200" lvl="0" indent="-298450" algn="l" rtl="0">
              <a:spcBef>
                <a:spcPts val="0"/>
              </a:spcBef>
              <a:spcAft>
                <a:spcPts val="0"/>
              </a:spcAft>
              <a:buSzPts val="1100"/>
              <a:buAutoNum type="arabicPeriod"/>
            </a:pPr>
            <a:r>
              <a:rPr lang="en"/>
              <a:t>Hate-speech models, consider research that uses hybrid approaches (e.g. sentiment + topic modeling)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a455edf8c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a455edf8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a455c0f809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a455c0f809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a455c0f809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a455c0f809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a455c0f809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a455c0f80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202124"/>
                </a:solidFill>
                <a:highlight>
                  <a:srgbClr val="FFFFFF"/>
                </a:highlight>
              </a:rPr>
              <a:t>The detection of Hate speech is a very important issue to address</a:t>
            </a:r>
            <a:endParaRPr sz="1200" b="1">
              <a:solidFill>
                <a:srgbClr val="202124"/>
              </a:solidFill>
              <a:highlight>
                <a:srgbClr val="FFFFFF"/>
              </a:highlight>
            </a:endParaRPr>
          </a:p>
          <a:p>
            <a:pPr marL="0" lvl="0" indent="0" algn="l" rtl="0">
              <a:spcBef>
                <a:spcPts val="0"/>
              </a:spcBef>
              <a:spcAft>
                <a:spcPts val="0"/>
              </a:spcAft>
              <a:buNone/>
            </a:pPr>
            <a:r>
              <a:rPr lang="en" sz="1200" b="1">
                <a:solidFill>
                  <a:srgbClr val="202124"/>
                </a:solidFill>
                <a:highlight>
                  <a:srgbClr val="FFFFFF"/>
                </a:highlight>
              </a:rPr>
              <a:t>The uncontrolled spread of hate has the potential to gravely damage our society: individuals and  groups</a:t>
            </a:r>
            <a:r>
              <a:rPr lang="en" sz="1200">
                <a:solidFill>
                  <a:srgbClr val="202124"/>
                </a:solidFill>
                <a:highlight>
                  <a:srgbClr val="FFFFFF"/>
                </a:highlight>
              </a:rPr>
              <a:t>. </a:t>
            </a:r>
            <a:endParaRPr sz="1200">
              <a:solidFill>
                <a:srgbClr val="202124"/>
              </a:solidFill>
              <a:highlight>
                <a:srgbClr val="FFFFFF"/>
              </a:highlight>
            </a:endParaRPr>
          </a:p>
          <a:p>
            <a:pPr marL="0" lvl="0" indent="0" algn="l" rtl="0">
              <a:spcBef>
                <a:spcPts val="0"/>
              </a:spcBef>
              <a:spcAft>
                <a:spcPts val="0"/>
              </a:spcAft>
              <a:buNone/>
            </a:pPr>
            <a:r>
              <a:rPr lang="en" sz="1200">
                <a:solidFill>
                  <a:srgbClr val="202124"/>
                </a:solidFill>
                <a:highlight>
                  <a:srgbClr val="FFFFFF"/>
                </a:highlight>
              </a:rPr>
              <a:t>Nowadays social media is a huge source of hate spread</a:t>
            </a:r>
            <a:endParaRPr sz="1200">
              <a:solidFill>
                <a:srgbClr val="202124"/>
              </a:solidFill>
              <a:highlight>
                <a:srgbClr val="FFFFFF"/>
              </a:highlight>
            </a:endParaRPr>
          </a:p>
          <a:p>
            <a:pPr marL="0" lvl="0" indent="0" algn="l" rtl="0">
              <a:spcBef>
                <a:spcPts val="0"/>
              </a:spcBef>
              <a:spcAft>
                <a:spcPts val="0"/>
              </a:spcAft>
              <a:buNone/>
            </a:pPr>
            <a:r>
              <a:rPr lang="en" sz="1200">
                <a:solidFill>
                  <a:srgbClr val="202124"/>
                </a:solidFill>
                <a:highlight>
                  <a:srgbClr val="FFFFFF"/>
                </a:highlight>
              </a:rPr>
              <a:t>Lot of work on Sentiment analysis -&gt; check if its a good way of detecting hate speech</a:t>
            </a:r>
            <a:endParaRPr sz="1200">
              <a:solidFill>
                <a:srgbClr val="202124"/>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a455c0f809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a455c0f80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a455c0f809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a455c0f80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a455c0f809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a455c0f809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Texts considered </a:t>
            </a:r>
            <a:r>
              <a:rPr lang="en" sz="1050">
                <a:solidFill>
                  <a:schemeClr val="dk1"/>
                </a:solidFill>
                <a:highlight>
                  <a:srgbClr val="FFFFFF"/>
                </a:highlight>
              </a:rPr>
              <a:t>racist, sexist, homophobic, or generally offensive.</a:t>
            </a:r>
            <a:endParaRPr sz="1050">
              <a:solidFill>
                <a:schemeClr val="dk1"/>
              </a:solidFill>
              <a:highlight>
                <a:srgbClr val="FFFFFF"/>
              </a:highlight>
            </a:endParaRPr>
          </a:p>
          <a:p>
            <a:pPr marL="0" lvl="0" indent="0" algn="l" rtl="0">
              <a:spcBef>
                <a:spcPts val="0"/>
              </a:spcBef>
              <a:spcAft>
                <a:spcPts val="0"/>
              </a:spcAft>
              <a:buNone/>
            </a:pPr>
            <a:r>
              <a:rPr lang="en" sz="1050">
                <a:solidFill>
                  <a:schemeClr val="dk1"/>
                </a:solidFill>
                <a:highlight>
                  <a:srgbClr val="FFFFFF"/>
                </a:highlight>
              </a:rPr>
              <a:t>Sentiment140 dataset: 1,600,000 tweets </a:t>
            </a:r>
            <a:endParaRPr sz="1050">
              <a:solidFill>
                <a:schemeClr val="dk1"/>
              </a:solidFill>
              <a:highlight>
                <a:srgbClr val="FFFFFF"/>
              </a:highlight>
            </a:endParaRPr>
          </a:p>
          <a:p>
            <a:pPr marL="0" lvl="0" indent="0" algn="l" rtl="0">
              <a:lnSpc>
                <a:spcPct val="110795"/>
              </a:lnSpc>
              <a:spcBef>
                <a:spcPts val="0"/>
              </a:spcBef>
              <a:spcAft>
                <a:spcPts val="0"/>
              </a:spcAft>
              <a:buClr>
                <a:schemeClr val="dk1"/>
              </a:buClr>
              <a:buSzPts val="1100"/>
              <a:buFont typeface="Arial"/>
              <a:buNone/>
            </a:pPr>
            <a:r>
              <a:rPr lang="en">
                <a:solidFill>
                  <a:schemeClr val="dk1"/>
                </a:solidFill>
                <a:highlight>
                  <a:srgbClr val="FFFFFF"/>
                </a:highlight>
              </a:rPr>
              <a:t>Hate speech 24783</a:t>
            </a:r>
            <a:endParaRPr>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a455c0f809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a455c0f809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a455c0f809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a455c0f809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sentiment-analysis-comparing-3-common-approaches-naive-bayes-lstm-and-vader-ab561f834f89"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nlp.stanford.edu/projects/glove/" TargetMode="External"/><Relationship Id="rId4" Type="http://schemas.openxmlformats.org/officeDocument/2006/relationships/hyperlink" Target="https://www.kaggle.com/datasets/mrmorj/hate-speech-and-offensive-language-datas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650"/>
              <a:t>The Application of Sentiment Models to Hate Speech Detection</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Marina Sanchez and </a:t>
            </a:r>
            <a:r>
              <a:rPr lang="en" dirty="0" err="1"/>
              <a:t>Mileva</a:t>
            </a:r>
            <a:r>
              <a:rPr lang="en" dirty="0"/>
              <a:t> Van </a:t>
            </a:r>
            <a:r>
              <a:rPr lang="en" dirty="0" err="1"/>
              <a:t>Tuyl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Naive Bayes</a:t>
            </a:r>
            <a:endParaRPr/>
          </a:p>
        </p:txBody>
      </p:sp>
      <p:sp>
        <p:nvSpPr>
          <p:cNvPr id="339" name="Google Shape;339;p22"/>
          <p:cNvSpPr txBox="1">
            <a:spLocks noGrp="1"/>
          </p:cNvSpPr>
          <p:nvPr>
            <p:ph type="body" idx="1"/>
          </p:nvPr>
        </p:nvSpPr>
        <p:spPr>
          <a:xfrm>
            <a:off x="1189500" y="30563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24242"/>
                </a:solidFill>
              </a:rPr>
              <a:t>Model Training</a:t>
            </a:r>
            <a:endParaRPr b="1">
              <a:solidFill>
                <a:srgbClr val="424242"/>
              </a:solidFill>
            </a:endParaRPr>
          </a:p>
          <a:p>
            <a:pPr marL="0" lvl="0" indent="0" algn="l" rtl="0">
              <a:spcBef>
                <a:spcPts val="0"/>
              </a:spcBef>
              <a:spcAft>
                <a:spcPts val="0"/>
              </a:spcAft>
              <a:buNone/>
            </a:pPr>
            <a:endParaRPr b="1">
              <a:solidFill>
                <a:srgbClr val="424242"/>
              </a:solidFill>
            </a:endParaRPr>
          </a:p>
          <a:p>
            <a:pPr marL="457200" lvl="0" indent="-311150" algn="l" rtl="0">
              <a:spcBef>
                <a:spcPts val="0"/>
              </a:spcBef>
              <a:spcAft>
                <a:spcPts val="0"/>
              </a:spcAft>
              <a:buClr>
                <a:srgbClr val="424242"/>
              </a:buClr>
              <a:buSzPts val="1300"/>
              <a:buChar char="●"/>
            </a:pPr>
            <a:r>
              <a:rPr lang="en">
                <a:solidFill>
                  <a:srgbClr val="424242"/>
                </a:solidFill>
              </a:rPr>
              <a:t>Further preprocessing and transformations: </a:t>
            </a:r>
            <a:endParaRPr>
              <a:solidFill>
                <a:srgbClr val="424242"/>
              </a:solidFill>
            </a:endParaRPr>
          </a:p>
          <a:p>
            <a:pPr marL="914400" lvl="1" indent="-311150" algn="l" rtl="0">
              <a:spcBef>
                <a:spcPts val="0"/>
              </a:spcBef>
              <a:spcAft>
                <a:spcPts val="0"/>
              </a:spcAft>
              <a:buClr>
                <a:srgbClr val="424242"/>
              </a:buClr>
              <a:buSzPts val="1300"/>
              <a:buChar char="○"/>
            </a:pPr>
            <a:r>
              <a:rPr lang="en" sz="1300">
                <a:solidFill>
                  <a:srgbClr val="424242"/>
                </a:solidFill>
              </a:rPr>
              <a:t>Stop words</a:t>
            </a:r>
            <a:endParaRPr sz="1300">
              <a:solidFill>
                <a:srgbClr val="424242"/>
              </a:solidFill>
            </a:endParaRPr>
          </a:p>
          <a:p>
            <a:pPr marL="914400" lvl="1" indent="-311150" algn="l" rtl="0">
              <a:spcBef>
                <a:spcPts val="0"/>
              </a:spcBef>
              <a:spcAft>
                <a:spcPts val="0"/>
              </a:spcAft>
              <a:buClr>
                <a:srgbClr val="424242"/>
              </a:buClr>
              <a:buSzPts val="1300"/>
              <a:buChar char="○"/>
            </a:pPr>
            <a:r>
              <a:rPr lang="en" sz="1300"/>
              <a:t>TF-IDF </a:t>
            </a:r>
            <a:r>
              <a:rPr lang="en" sz="1300">
                <a:solidFill>
                  <a:srgbClr val="424242"/>
                </a:solidFill>
              </a:rPr>
              <a:t>Vectorization: </a:t>
            </a:r>
            <a:r>
              <a:rPr lang="en" sz="1300"/>
              <a:t>Converts collection of documents to a matrix of TF-IDF features</a:t>
            </a:r>
            <a:endParaRPr sz="1300"/>
          </a:p>
          <a:p>
            <a:pPr marL="914400" lvl="0" indent="0" algn="l" rtl="0">
              <a:spcBef>
                <a:spcPts val="0"/>
              </a:spcBef>
              <a:spcAft>
                <a:spcPts val="0"/>
              </a:spcAft>
              <a:buNone/>
            </a:pPr>
            <a:endParaRPr sz="1100">
              <a:solidFill>
                <a:srgbClr val="424242"/>
              </a:solidFill>
            </a:endParaRPr>
          </a:p>
          <a:p>
            <a:pPr marL="457200" lvl="0" indent="-311150" algn="l" rtl="0">
              <a:spcBef>
                <a:spcPts val="0"/>
              </a:spcBef>
              <a:spcAft>
                <a:spcPts val="0"/>
              </a:spcAft>
              <a:buClr>
                <a:srgbClr val="424242"/>
              </a:buClr>
              <a:buSzPts val="1300"/>
              <a:buChar char="●"/>
            </a:pPr>
            <a:r>
              <a:rPr lang="en">
                <a:solidFill>
                  <a:srgbClr val="424242"/>
                </a:solidFill>
                <a:highlight>
                  <a:srgbClr val="FFFFFF"/>
                </a:highlight>
              </a:rPr>
              <a:t>Hyperparameter tuning</a:t>
            </a:r>
            <a:endParaRPr>
              <a:solidFill>
                <a:srgbClr val="424242"/>
              </a:solidFill>
              <a:highlight>
                <a:srgbClr val="FFFFFF"/>
              </a:highlight>
            </a:endParaRPr>
          </a:p>
        </p:txBody>
      </p:sp>
      <p:sp>
        <p:nvSpPr>
          <p:cNvPr id="340" name="Google Shape;340;p22"/>
          <p:cNvSpPr txBox="1">
            <a:spLocks noGrp="1"/>
          </p:cNvSpPr>
          <p:nvPr>
            <p:ph type="body" idx="1"/>
          </p:nvPr>
        </p:nvSpPr>
        <p:spPr>
          <a:xfrm>
            <a:off x="1189500" y="1488250"/>
            <a:ext cx="7030500" cy="11166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 sz="5425">
                <a:solidFill>
                  <a:srgbClr val="424242"/>
                </a:solidFill>
              </a:rPr>
              <a:t>The </a:t>
            </a:r>
            <a:r>
              <a:rPr lang="en" sz="5425" b="1">
                <a:solidFill>
                  <a:srgbClr val="424242"/>
                </a:solidFill>
              </a:rPr>
              <a:t>Naive Bayes classifier</a:t>
            </a:r>
            <a:r>
              <a:rPr lang="en" sz="5425">
                <a:solidFill>
                  <a:srgbClr val="424242"/>
                </a:solidFill>
              </a:rPr>
              <a:t> is a classification algorithm based on Bayes’ Theorem</a:t>
            </a:r>
            <a:endParaRPr sz="5425">
              <a:solidFill>
                <a:srgbClr val="424242"/>
              </a:solidFill>
            </a:endParaRPr>
          </a:p>
          <a:p>
            <a:pPr marL="0" lvl="0" indent="0" algn="ctr" rtl="0">
              <a:spcBef>
                <a:spcPts val="0"/>
              </a:spcBef>
              <a:spcAft>
                <a:spcPts val="0"/>
              </a:spcAft>
              <a:buNone/>
            </a:pPr>
            <a:endParaRPr sz="5425">
              <a:solidFill>
                <a:srgbClr val="424242"/>
              </a:solidFill>
            </a:endParaRPr>
          </a:p>
          <a:p>
            <a:pPr marL="0" lvl="0" indent="0" algn="ctr" rtl="0">
              <a:spcBef>
                <a:spcPts val="0"/>
              </a:spcBef>
              <a:spcAft>
                <a:spcPts val="0"/>
              </a:spcAft>
              <a:buNone/>
            </a:pPr>
            <a:r>
              <a:rPr lang="en" sz="5425" b="1">
                <a:solidFill>
                  <a:srgbClr val="424242"/>
                </a:solidFill>
              </a:rPr>
              <a:t>Bayes’ Theorem</a:t>
            </a:r>
            <a:r>
              <a:rPr lang="en" sz="5425">
                <a:solidFill>
                  <a:srgbClr val="424242"/>
                </a:solidFill>
              </a:rPr>
              <a:t> finds the probability of an event A occurring given the probability of another event B that has already occurred</a:t>
            </a:r>
            <a:endParaRPr sz="5425">
              <a:solidFill>
                <a:srgbClr val="424242"/>
              </a:solidFill>
            </a:endParaRPr>
          </a:p>
          <a:p>
            <a:pPr marL="0" lvl="0" indent="0" algn="ctr" rtl="0">
              <a:spcBef>
                <a:spcPts val="800"/>
              </a:spcBef>
              <a:spcAft>
                <a:spcPts val="0"/>
              </a:spcAft>
              <a:buNone/>
            </a:pPr>
            <a:endParaRPr sz="1700">
              <a:solidFill>
                <a:srgbClr val="424242"/>
              </a:solidFill>
            </a:endParaRPr>
          </a:p>
          <a:p>
            <a:pPr marL="0" lvl="0" indent="0" algn="ctr" rtl="0">
              <a:spcBef>
                <a:spcPts val="800"/>
              </a:spcBef>
              <a:spcAft>
                <a:spcPts val="0"/>
              </a:spcAft>
              <a:buNone/>
            </a:pPr>
            <a:endParaRPr sz="1700">
              <a:solidFill>
                <a:srgbClr val="424242"/>
              </a:solidFill>
            </a:endParaRPr>
          </a:p>
          <a:p>
            <a:pPr marL="457200" lvl="0" indent="0" algn="l" rtl="0">
              <a:spcBef>
                <a:spcPts val="0"/>
              </a:spcBef>
              <a:spcAft>
                <a:spcPts val="0"/>
              </a:spcAft>
              <a:buNone/>
            </a:pPr>
            <a:endParaRPr sz="1700">
              <a:solidFill>
                <a:srgbClr val="424242"/>
              </a:solidFill>
              <a:highlight>
                <a:srgbClr val="FFFFFF"/>
              </a:highlight>
            </a:endParaRPr>
          </a:p>
        </p:txBody>
      </p:sp>
      <p:pic>
        <p:nvPicPr>
          <p:cNvPr id="341" name="Google Shape;341;p22"/>
          <p:cNvPicPr preferRelativeResize="0"/>
          <p:nvPr/>
        </p:nvPicPr>
        <p:blipFill>
          <a:blip r:embed="rId3">
            <a:alphaModFix/>
          </a:blip>
          <a:stretch>
            <a:fillRect/>
          </a:stretch>
        </p:blipFill>
        <p:spPr>
          <a:xfrm>
            <a:off x="3731775" y="2388050"/>
            <a:ext cx="1966100" cy="6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LSTM Recurrent Neural Network</a:t>
            </a:r>
            <a:endParaRPr/>
          </a:p>
        </p:txBody>
      </p:sp>
      <p:sp>
        <p:nvSpPr>
          <p:cNvPr id="347" name="Google Shape;347;p23"/>
          <p:cNvSpPr txBox="1">
            <a:spLocks noGrp="1"/>
          </p:cNvSpPr>
          <p:nvPr>
            <p:ph type="body" idx="1"/>
          </p:nvPr>
        </p:nvSpPr>
        <p:spPr>
          <a:xfrm>
            <a:off x="1303800" y="1609050"/>
            <a:ext cx="70305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24242"/>
              </a:buClr>
              <a:buSzPts val="1600"/>
              <a:buAutoNum type="arabicPeriod"/>
            </a:pPr>
            <a:r>
              <a:rPr lang="en" sz="1600">
                <a:solidFill>
                  <a:srgbClr val="424242"/>
                </a:solidFill>
              </a:rPr>
              <a:t>Cleaning and preprocessing (e.g. texts to sequences)</a:t>
            </a:r>
            <a:endParaRPr sz="1600">
              <a:solidFill>
                <a:srgbClr val="424242"/>
              </a:solidFill>
            </a:endParaRPr>
          </a:p>
          <a:p>
            <a:pPr marL="457200" lvl="0" indent="-330200" algn="l" rtl="0">
              <a:spcBef>
                <a:spcPts val="0"/>
              </a:spcBef>
              <a:spcAft>
                <a:spcPts val="0"/>
              </a:spcAft>
              <a:buClr>
                <a:srgbClr val="424242"/>
              </a:buClr>
              <a:buSzPts val="1600"/>
              <a:buAutoNum type="arabicPeriod"/>
            </a:pPr>
            <a:r>
              <a:rPr lang="en" sz="1600">
                <a:solidFill>
                  <a:srgbClr val="424242"/>
                </a:solidFill>
              </a:rPr>
              <a:t>GLoVE embeddings: </a:t>
            </a:r>
            <a:r>
              <a:rPr lang="en" sz="1600">
                <a:solidFill>
                  <a:srgbClr val="424242"/>
                </a:solidFill>
                <a:highlight>
                  <a:srgbClr val="FFFFFF"/>
                </a:highlight>
              </a:rPr>
              <a:t>glove.twitter.27B</a:t>
            </a:r>
            <a:endParaRPr sz="1600">
              <a:solidFill>
                <a:srgbClr val="424242"/>
              </a:solidFill>
              <a:highlight>
                <a:srgbClr val="FFFFFF"/>
              </a:highlight>
            </a:endParaRPr>
          </a:p>
          <a:p>
            <a:pPr marL="457200" lvl="0" indent="-330200" algn="l" rtl="0">
              <a:spcBef>
                <a:spcPts val="0"/>
              </a:spcBef>
              <a:spcAft>
                <a:spcPts val="0"/>
              </a:spcAft>
              <a:buClr>
                <a:srgbClr val="424242"/>
              </a:buClr>
              <a:buSzPts val="1600"/>
              <a:buAutoNum type="arabicPeriod"/>
            </a:pPr>
            <a:r>
              <a:rPr lang="en" sz="1600">
                <a:solidFill>
                  <a:srgbClr val="424242"/>
                </a:solidFill>
                <a:highlight>
                  <a:srgbClr val="FFFFFF"/>
                </a:highlight>
              </a:rPr>
              <a:t>Optimizer: adam, loss: categorical_crossentropy, epochs: 5</a:t>
            </a:r>
            <a:endParaRPr sz="1600">
              <a:solidFill>
                <a:srgbClr val="424242"/>
              </a:solidFill>
              <a:highlight>
                <a:srgbClr val="FFFFFF"/>
              </a:highlight>
            </a:endParaRPr>
          </a:p>
        </p:txBody>
      </p:sp>
      <p:pic>
        <p:nvPicPr>
          <p:cNvPr id="348" name="Google Shape;348;p23"/>
          <p:cNvPicPr preferRelativeResize="0"/>
          <p:nvPr/>
        </p:nvPicPr>
        <p:blipFill>
          <a:blip r:embed="rId3">
            <a:alphaModFix/>
          </a:blip>
          <a:stretch>
            <a:fillRect/>
          </a:stretch>
        </p:blipFill>
        <p:spPr>
          <a:xfrm>
            <a:off x="2217838" y="2727775"/>
            <a:ext cx="4708324" cy="213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body" idx="1"/>
          </p:nvPr>
        </p:nvSpPr>
        <p:spPr>
          <a:xfrm>
            <a:off x="1303800" y="1718250"/>
            <a:ext cx="7030500" cy="25416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solidFill>
                  <a:srgbClr val="292929"/>
                </a:solidFill>
                <a:highlight>
                  <a:srgbClr val="FFFFFF"/>
                </a:highlight>
              </a:rPr>
              <a:t>Valence Aware Dictionary for Sentiment Reasoning</a:t>
            </a:r>
            <a:endParaRPr sz="1700"/>
          </a:p>
          <a:p>
            <a:pPr marL="457200" lvl="0" indent="-336550" algn="l" rtl="0">
              <a:spcBef>
                <a:spcPts val="0"/>
              </a:spcBef>
              <a:spcAft>
                <a:spcPts val="0"/>
              </a:spcAft>
              <a:buSzPts val="1700"/>
              <a:buChar char="●"/>
            </a:pPr>
            <a:r>
              <a:rPr lang="en" sz="1700"/>
              <a:t>Identifies polarity and intensity (+4 to -4) of sentiment</a:t>
            </a:r>
            <a:endParaRPr sz="1700"/>
          </a:p>
          <a:p>
            <a:pPr marL="0" lvl="0" indent="0" algn="l" rtl="0">
              <a:spcBef>
                <a:spcPts val="1200"/>
              </a:spcBef>
              <a:spcAft>
                <a:spcPts val="0"/>
              </a:spcAft>
              <a:buNone/>
            </a:pPr>
            <a:endParaRPr sz="1700"/>
          </a:p>
          <a:p>
            <a:pPr marL="0" lvl="0" indent="0" algn="l" rtl="0">
              <a:spcBef>
                <a:spcPts val="1200"/>
              </a:spcBef>
              <a:spcAft>
                <a:spcPts val="1200"/>
              </a:spcAft>
              <a:buNone/>
            </a:pPr>
            <a:endParaRPr sz="1700"/>
          </a:p>
        </p:txBody>
      </p:sp>
      <p:sp>
        <p:nvSpPr>
          <p:cNvPr id="354" name="Google Shape;354;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VADER</a:t>
            </a:r>
            <a:endParaRPr b="0"/>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55" name="Google Shape;355;p24"/>
          <p:cNvPicPr preferRelativeResize="0"/>
          <p:nvPr/>
        </p:nvPicPr>
        <p:blipFill>
          <a:blip r:embed="rId3">
            <a:alphaModFix/>
          </a:blip>
          <a:stretch>
            <a:fillRect/>
          </a:stretch>
        </p:blipFill>
        <p:spPr>
          <a:xfrm>
            <a:off x="1694275" y="2934150"/>
            <a:ext cx="5755474" cy="162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5"/>
          <p:cNvSpPr txBox="1">
            <a:spLocks noGrp="1"/>
          </p:cNvSpPr>
          <p:nvPr>
            <p:ph type="body" idx="1"/>
          </p:nvPr>
        </p:nvSpPr>
        <p:spPr>
          <a:xfrm>
            <a:off x="1303800" y="17182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How well does the sentiment model perform on the test set?</a:t>
            </a:r>
            <a:endParaRPr/>
          </a:p>
        </p:txBody>
      </p:sp>
      <p:sp>
        <p:nvSpPr>
          <p:cNvPr id="361" name="Google Shape;361;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Evaluation on Sentiment140 Dataset</a:t>
            </a:r>
            <a:endParaRPr/>
          </a:p>
        </p:txBody>
      </p:sp>
      <p:graphicFrame>
        <p:nvGraphicFramePr>
          <p:cNvPr id="362" name="Google Shape;362;p25"/>
          <p:cNvGraphicFramePr/>
          <p:nvPr/>
        </p:nvGraphicFramePr>
        <p:xfrm>
          <a:off x="1676400" y="2571750"/>
          <a:ext cx="3000000" cy="3000000"/>
        </p:xfrm>
        <a:graphic>
          <a:graphicData uri="http://schemas.openxmlformats.org/drawingml/2006/table">
            <a:tbl>
              <a:tblPr>
                <a:noFill/>
                <a:tableStyleId>{1BC0A76E-5937-4AD3-8422-4EA38A20FDB8}</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Naive Bayes</a:t>
                      </a:r>
                      <a:endParaRPr/>
                    </a:p>
                  </a:txBody>
                  <a:tcPr marL="91425" marR="91425" marT="91425" marB="91425"/>
                </a:tc>
                <a:tc>
                  <a:txBody>
                    <a:bodyPr/>
                    <a:lstStyle/>
                    <a:p>
                      <a:pPr marL="0" lvl="0" indent="0" algn="ctr" rtl="0">
                        <a:spcBef>
                          <a:spcPts val="0"/>
                        </a:spcBef>
                        <a:spcAft>
                          <a:spcPts val="0"/>
                        </a:spcAft>
                        <a:buNone/>
                      </a:pPr>
                      <a:r>
                        <a:rPr lang="en"/>
                        <a:t>LSTM</a:t>
                      </a:r>
                      <a:endParaRPr/>
                    </a:p>
                  </a:txBody>
                  <a:tcPr marL="91425" marR="91425" marT="91425" marB="91425"/>
                </a:tc>
                <a:tc>
                  <a:txBody>
                    <a:bodyPr/>
                    <a:lstStyle/>
                    <a:p>
                      <a:pPr marL="0" lvl="0" indent="0" algn="ctr" rtl="0">
                        <a:spcBef>
                          <a:spcPts val="0"/>
                        </a:spcBef>
                        <a:spcAft>
                          <a:spcPts val="0"/>
                        </a:spcAft>
                        <a:buNone/>
                      </a:pPr>
                      <a:r>
                        <a:rPr lang="en"/>
                        <a:t>Vader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F1</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lnSpc>
                          <a:spcPct val="110795"/>
                        </a:lnSpc>
                        <a:spcBef>
                          <a:spcPts val="0"/>
                        </a:spcBef>
                        <a:spcAft>
                          <a:spcPts val="0"/>
                        </a:spcAft>
                        <a:buNone/>
                      </a:pPr>
                      <a:r>
                        <a:rPr lang="en" sz="1350">
                          <a:highlight>
                            <a:srgbClr val="FFFFFF"/>
                          </a:highlight>
                          <a:latin typeface="Courier New"/>
                          <a:ea typeface="Courier New"/>
                          <a:cs typeface="Courier New"/>
                          <a:sym typeface="Courier New"/>
                        </a:rPr>
                        <a:t>0.581</a:t>
                      </a:r>
                      <a:endParaRPr sz="1350">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lnSpc>
                          <a:spcPct val="110795"/>
                        </a:lnSpc>
                        <a:spcBef>
                          <a:spcPts val="0"/>
                        </a:spcBef>
                        <a:spcAft>
                          <a:spcPts val="0"/>
                        </a:spcAft>
                        <a:buNone/>
                      </a:pPr>
                      <a:r>
                        <a:rPr lang="en" sz="1350" b="1">
                          <a:highlight>
                            <a:srgbClr val="FFFFFF"/>
                          </a:highlight>
                          <a:latin typeface="Courier New"/>
                          <a:ea typeface="Courier New"/>
                          <a:cs typeface="Courier New"/>
                          <a:sym typeface="Courier New"/>
                        </a:rPr>
                        <a:t>0.789</a:t>
                      </a:r>
                      <a:endParaRPr sz="1350" b="1">
                        <a:highlight>
                          <a:srgbClr val="FFFFFF"/>
                        </a:highlight>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lnSpc>
                          <a:spcPct val="110795"/>
                        </a:lnSpc>
                        <a:spcBef>
                          <a:spcPts val="0"/>
                        </a:spcBef>
                        <a:spcAft>
                          <a:spcPts val="0"/>
                        </a:spcAft>
                        <a:buNone/>
                      </a:pPr>
                      <a:r>
                        <a:rPr lang="en" sz="1350">
                          <a:highlight>
                            <a:srgbClr val="FFFFFF"/>
                          </a:highlight>
                          <a:latin typeface="Courier New"/>
                          <a:ea typeface="Courier New"/>
                          <a:cs typeface="Courier New"/>
                          <a:sym typeface="Courier New"/>
                        </a:rPr>
                        <a:t>0.661</a:t>
                      </a:r>
                      <a:endParaRPr sz="1350">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Accuracy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0795"/>
                        </a:lnSpc>
                        <a:spcBef>
                          <a:spcPts val="0"/>
                        </a:spcBef>
                        <a:spcAft>
                          <a:spcPts val="0"/>
                        </a:spcAft>
                        <a:buNone/>
                      </a:pPr>
                      <a:r>
                        <a:rPr lang="en" sz="1350">
                          <a:highlight>
                            <a:srgbClr val="FFFFFF"/>
                          </a:highlight>
                          <a:latin typeface="Courier New"/>
                          <a:ea typeface="Courier New"/>
                          <a:cs typeface="Courier New"/>
                          <a:sym typeface="Courier New"/>
                        </a:rPr>
                        <a:t>0.578</a:t>
                      </a:r>
                      <a:endParaRPr sz="1350">
                        <a:highlight>
                          <a:srgbClr val="FFFFFF"/>
                        </a:highlight>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0795"/>
                        </a:lnSpc>
                        <a:spcBef>
                          <a:spcPts val="0"/>
                        </a:spcBef>
                        <a:spcAft>
                          <a:spcPts val="0"/>
                        </a:spcAft>
                        <a:buNone/>
                      </a:pPr>
                      <a:r>
                        <a:rPr lang="en" sz="1350" b="1">
                          <a:highlight>
                            <a:srgbClr val="FFFFFF"/>
                          </a:highlight>
                          <a:latin typeface="Courier New"/>
                          <a:ea typeface="Courier New"/>
                          <a:cs typeface="Courier New"/>
                          <a:sym typeface="Courier New"/>
                        </a:rPr>
                        <a:t>0.788</a:t>
                      </a:r>
                      <a:endParaRPr sz="1350" b="1">
                        <a:highlight>
                          <a:srgbClr val="FFFFFF"/>
                        </a:highlight>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0795"/>
                        </a:lnSpc>
                        <a:spcBef>
                          <a:spcPts val="0"/>
                        </a:spcBef>
                        <a:spcAft>
                          <a:spcPts val="0"/>
                        </a:spcAft>
                        <a:buNone/>
                      </a:pPr>
                      <a:r>
                        <a:rPr lang="en" sz="1350">
                          <a:highlight>
                            <a:srgbClr val="FFFFFF"/>
                          </a:highlight>
                          <a:latin typeface="Courier New"/>
                          <a:ea typeface="Courier New"/>
                          <a:cs typeface="Courier New"/>
                          <a:sym typeface="Courier New"/>
                        </a:rPr>
                        <a:t>0.653</a:t>
                      </a:r>
                      <a:endParaRPr sz="1350">
                        <a:highlight>
                          <a:srgbClr val="FFFFFF"/>
                        </a:highlight>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Recall</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0795"/>
                        </a:lnSpc>
                        <a:spcBef>
                          <a:spcPts val="0"/>
                        </a:spcBef>
                        <a:spcAft>
                          <a:spcPts val="0"/>
                        </a:spcAft>
                        <a:buNone/>
                      </a:pPr>
                      <a:r>
                        <a:rPr lang="en" sz="1350">
                          <a:highlight>
                            <a:srgbClr val="FFFFFF"/>
                          </a:highlight>
                          <a:latin typeface="Courier New"/>
                          <a:ea typeface="Courier New"/>
                          <a:cs typeface="Courier New"/>
                          <a:sym typeface="Courier New"/>
                        </a:rPr>
                        <a:t>0.586</a:t>
                      </a:r>
                      <a:endParaRPr sz="1350">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0795"/>
                        </a:lnSpc>
                        <a:spcBef>
                          <a:spcPts val="0"/>
                        </a:spcBef>
                        <a:spcAft>
                          <a:spcPts val="0"/>
                        </a:spcAft>
                        <a:buNone/>
                      </a:pPr>
                      <a:r>
                        <a:rPr lang="en" sz="1350" b="1">
                          <a:highlight>
                            <a:srgbClr val="FFFFFF"/>
                          </a:highlight>
                          <a:latin typeface="Courier New"/>
                          <a:ea typeface="Courier New"/>
                          <a:cs typeface="Courier New"/>
                          <a:sym typeface="Courier New"/>
                        </a:rPr>
                        <a:t>0.792</a:t>
                      </a:r>
                      <a:endParaRPr sz="1350" b="1">
                        <a:highlight>
                          <a:srgbClr val="FFFFFF"/>
                        </a:highlight>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0795"/>
                        </a:lnSpc>
                        <a:spcBef>
                          <a:spcPts val="0"/>
                        </a:spcBef>
                        <a:spcAft>
                          <a:spcPts val="0"/>
                        </a:spcAft>
                        <a:buNone/>
                      </a:pPr>
                      <a:r>
                        <a:rPr lang="en" sz="1350">
                          <a:highlight>
                            <a:srgbClr val="FFFFFF"/>
                          </a:highlight>
                          <a:latin typeface="Courier New"/>
                          <a:ea typeface="Courier New"/>
                          <a:cs typeface="Courier New"/>
                          <a:sym typeface="Courier New"/>
                        </a:rPr>
                        <a:t>0.679</a:t>
                      </a:r>
                      <a:endParaRPr sz="1350">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txBox="1">
            <a:spLocks noGrp="1"/>
          </p:cNvSpPr>
          <p:nvPr>
            <p:ph type="title"/>
          </p:nvPr>
        </p:nvSpPr>
        <p:spPr>
          <a:xfrm>
            <a:off x="824000" y="1613825"/>
            <a:ext cx="7930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Performance on Hate Speech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graphicFrame>
        <p:nvGraphicFramePr>
          <p:cNvPr id="373" name="Google Shape;373;p27"/>
          <p:cNvGraphicFramePr/>
          <p:nvPr/>
        </p:nvGraphicFramePr>
        <p:xfrm>
          <a:off x="485700" y="1626800"/>
          <a:ext cx="3000000" cy="3000000"/>
        </p:xfrm>
        <a:graphic>
          <a:graphicData uri="http://schemas.openxmlformats.org/drawingml/2006/table">
            <a:tbl>
              <a:tblPr>
                <a:noFill/>
                <a:tableStyleId>{9395816D-D747-425C-837F-EC0472752235}</a:tableStyleId>
              </a:tblPr>
              <a:tblGrid>
                <a:gridCol w="847725">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847725">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628650">
                  <a:extLst>
                    <a:ext uri="{9D8B030D-6E8A-4147-A177-3AD203B41FA5}">
                      <a16:colId xmlns:a16="http://schemas.microsoft.com/office/drawing/2014/main" val="20007"/>
                    </a:ext>
                  </a:extLst>
                </a:gridCol>
                <a:gridCol w="847725">
                  <a:extLst>
                    <a:ext uri="{9D8B030D-6E8A-4147-A177-3AD203B41FA5}">
                      <a16:colId xmlns:a16="http://schemas.microsoft.com/office/drawing/2014/main" val="20008"/>
                    </a:ext>
                  </a:extLst>
                </a:gridCol>
                <a:gridCol w="857250">
                  <a:extLst>
                    <a:ext uri="{9D8B030D-6E8A-4147-A177-3AD203B41FA5}">
                      <a16:colId xmlns:a16="http://schemas.microsoft.com/office/drawing/2014/main" val="20009"/>
                    </a:ext>
                  </a:extLst>
                </a:gridCol>
              </a:tblGrid>
              <a:tr h="800100">
                <a:tc>
                  <a:txBody>
                    <a:bodyPr/>
                    <a:lstStyle/>
                    <a:p>
                      <a:pPr marL="0" lvl="0" indent="0" algn="l" rtl="0">
                        <a:spcBef>
                          <a:spcPts val="0"/>
                        </a:spcBef>
                        <a:spcAft>
                          <a:spcPts val="0"/>
                        </a:spcAft>
                        <a:buNone/>
                      </a:pPr>
                      <a:endParaRPr/>
                    </a:p>
                  </a:txBody>
                  <a:tcPr marL="9525" marR="9525" marT="9525" marB="91425" anchor="b"/>
                </a:tc>
                <a:tc>
                  <a:txBody>
                    <a:bodyPr/>
                    <a:lstStyle/>
                    <a:p>
                      <a:pPr marL="0" lvl="0" indent="0" algn="l" rtl="0">
                        <a:spcBef>
                          <a:spcPts val="0"/>
                        </a:spcBef>
                        <a:spcAft>
                          <a:spcPts val="0"/>
                        </a:spcAft>
                        <a:buNone/>
                      </a:pPr>
                      <a:endParaRPr/>
                    </a:p>
                  </a:txBody>
                  <a:tcPr marL="9525" marR="9525" marT="9525" marB="91425" anchor="b"/>
                </a:tc>
                <a:tc gridSpan="2">
                  <a:txBody>
                    <a:bodyPr/>
                    <a:lstStyle/>
                    <a:p>
                      <a:pPr marL="0" lvl="0" indent="0" algn="ctr" rtl="0">
                        <a:lnSpc>
                          <a:spcPct val="115000"/>
                        </a:lnSpc>
                        <a:spcBef>
                          <a:spcPts val="0"/>
                        </a:spcBef>
                        <a:spcAft>
                          <a:spcPts val="0"/>
                        </a:spcAft>
                        <a:buNone/>
                      </a:pPr>
                      <a:r>
                        <a:rPr lang="en" sz="1200" b="1"/>
                        <a:t>Naïve Bayes</a:t>
                      </a:r>
                      <a:endParaRPr sz="1200" b="1"/>
                    </a:p>
                  </a:txBody>
                  <a:tcPr marL="9525" marR="9525" marT="9525" marB="91425" anchor="ctr"/>
                </a:tc>
                <a:tc hMerge="1">
                  <a:txBody>
                    <a:bodyPr/>
                    <a:lstStyle/>
                    <a:p>
                      <a:endParaRPr lang="en-US"/>
                    </a:p>
                  </a:txBody>
                  <a:tcPr/>
                </a:tc>
                <a:tc>
                  <a:txBody>
                    <a:bodyPr/>
                    <a:lstStyle/>
                    <a:p>
                      <a:pPr marL="0" lvl="0" indent="0" algn="l" rtl="0">
                        <a:spcBef>
                          <a:spcPts val="0"/>
                        </a:spcBef>
                        <a:spcAft>
                          <a:spcPts val="0"/>
                        </a:spcAft>
                        <a:buNone/>
                      </a:pPr>
                      <a:endParaRPr/>
                    </a:p>
                  </a:txBody>
                  <a:tcPr marL="9525" marR="9525" marT="9525" marB="91425" anchor="ctr"/>
                </a:tc>
                <a:tc gridSpan="2">
                  <a:txBody>
                    <a:bodyPr/>
                    <a:lstStyle/>
                    <a:p>
                      <a:pPr marL="0" lvl="0" indent="0" algn="ctr" rtl="0">
                        <a:lnSpc>
                          <a:spcPct val="115000"/>
                        </a:lnSpc>
                        <a:spcBef>
                          <a:spcPts val="0"/>
                        </a:spcBef>
                        <a:spcAft>
                          <a:spcPts val="0"/>
                        </a:spcAft>
                        <a:buNone/>
                      </a:pPr>
                      <a:r>
                        <a:rPr lang="en" sz="1200" b="1"/>
                        <a:t>LSTM</a:t>
                      </a:r>
                      <a:endParaRPr sz="1200" b="1"/>
                    </a:p>
                  </a:txBody>
                  <a:tcPr marL="9525" marR="9525" marT="9525" marB="91425" anchor="ctr"/>
                </a:tc>
                <a:tc hMerge="1">
                  <a:txBody>
                    <a:bodyPr/>
                    <a:lstStyle/>
                    <a:p>
                      <a:endParaRPr lang="en-US"/>
                    </a:p>
                  </a:txBody>
                  <a:tcPr/>
                </a:tc>
                <a:tc>
                  <a:txBody>
                    <a:bodyPr/>
                    <a:lstStyle/>
                    <a:p>
                      <a:pPr marL="0" lvl="0" indent="0" algn="l" rtl="0">
                        <a:spcBef>
                          <a:spcPts val="0"/>
                        </a:spcBef>
                        <a:spcAft>
                          <a:spcPts val="0"/>
                        </a:spcAft>
                        <a:buNone/>
                      </a:pPr>
                      <a:endParaRPr/>
                    </a:p>
                  </a:txBody>
                  <a:tcPr marL="9525" marR="9525" marT="9525" marB="91425" anchor="b"/>
                </a:tc>
                <a:tc gridSpan="2">
                  <a:txBody>
                    <a:bodyPr/>
                    <a:lstStyle/>
                    <a:p>
                      <a:pPr marL="0" lvl="0" indent="0" algn="ctr" rtl="0">
                        <a:lnSpc>
                          <a:spcPct val="115000"/>
                        </a:lnSpc>
                        <a:spcBef>
                          <a:spcPts val="0"/>
                        </a:spcBef>
                        <a:spcAft>
                          <a:spcPts val="0"/>
                        </a:spcAft>
                        <a:buNone/>
                      </a:pPr>
                      <a:r>
                        <a:rPr lang="en" sz="1200" b="1"/>
                        <a:t>VADER</a:t>
                      </a:r>
                      <a:endParaRPr sz="1200" b="1"/>
                    </a:p>
                  </a:txBody>
                  <a:tcPr marL="9525" marR="9525" marT="9525" marB="91425" anchor="ctr"/>
                </a:tc>
                <a:tc hMerge="1">
                  <a:txBody>
                    <a:bodyPr/>
                    <a:lstStyle/>
                    <a:p>
                      <a:endParaRPr lang="en-US"/>
                    </a:p>
                  </a:txBody>
                  <a:tcPr/>
                </a:tc>
                <a:extLst>
                  <a:ext uri="{0D108BD9-81ED-4DB2-BD59-A6C34878D82A}">
                    <a16:rowId xmlns:a16="http://schemas.microsoft.com/office/drawing/2014/main" val="10000"/>
                  </a:ext>
                </a:extLst>
              </a:tr>
              <a:tr h="800100">
                <a:tc rowSpan="2">
                  <a:txBody>
                    <a:bodyPr/>
                    <a:lstStyle/>
                    <a:p>
                      <a:pPr marL="0" lvl="0" indent="0" algn="ctr" rtl="0">
                        <a:lnSpc>
                          <a:spcPct val="115000"/>
                        </a:lnSpc>
                        <a:spcBef>
                          <a:spcPts val="0"/>
                        </a:spcBef>
                        <a:spcAft>
                          <a:spcPts val="0"/>
                        </a:spcAft>
                        <a:buNone/>
                      </a:pPr>
                      <a:r>
                        <a:rPr lang="en" sz="1200" b="1"/>
                        <a:t>Hate Speech</a:t>
                      </a:r>
                      <a:endParaRPr sz="1200" b="1"/>
                    </a:p>
                  </a:txBody>
                  <a:tcPr marL="9525" marR="9525" marT="9525" marB="91425" anchor="ctr"/>
                </a:tc>
                <a:tc>
                  <a:txBody>
                    <a:bodyPr/>
                    <a:lstStyle/>
                    <a:p>
                      <a:pPr marL="0" lvl="0" indent="0" algn="r" rtl="0">
                        <a:lnSpc>
                          <a:spcPct val="115000"/>
                        </a:lnSpc>
                        <a:spcBef>
                          <a:spcPts val="0"/>
                        </a:spcBef>
                        <a:spcAft>
                          <a:spcPts val="0"/>
                        </a:spcAft>
                        <a:buNone/>
                      </a:pPr>
                      <a:r>
                        <a:rPr lang="en" sz="1200"/>
                        <a:t>No </a:t>
                      </a:r>
                      <a:endParaRPr sz="1200"/>
                    </a:p>
                  </a:txBody>
                  <a:tcPr marL="9525" marR="9525" marT="9525" marB="91425" anchor="ctr"/>
                </a:tc>
                <a:tc>
                  <a:txBody>
                    <a:bodyPr/>
                    <a:lstStyle/>
                    <a:p>
                      <a:pPr marL="0" lvl="0" indent="0" algn="ctr" rtl="0">
                        <a:lnSpc>
                          <a:spcPct val="115000"/>
                        </a:lnSpc>
                        <a:spcBef>
                          <a:spcPts val="0"/>
                        </a:spcBef>
                        <a:spcAft>
                          <a:spcPts val="0"/>
                        </a:spcAft>
                        <a:buNone/>
                      </a:pPr>
                      <a:r>
                        <a:rPr lang="en" sz="1200">
                          <a:solidFill>
                            <a:srgbClr val="FFFFFF"/>
                          </a:solidFill>
                        </a:rPr>
                        <a:t>0.53</a:t>
                      </a:r>
                      <a:endParaRPr sz="1200">
                        <a:solidFill>
                          <a:srgbClr val="FFFFFF"/>
                        </a:solidFill>
                      </a:endParaRPr>
                    </a:p>
                  </a:txBody>
                  <a:tcPr marL="9525" marR="9525" marT="9525" marB="91425" anchor="ctr">
                    <a:solidFill>
                      <a:srgbClr val="7D93B2"/>
                    </a:solidFill>
                  </a:tcPr>
                </a:tc>
                <a:tc>
                  <a:txBody>
                    <a:bodyPr/>
                    <a:lstStyle/>
                    <a:p>
                      <a:pPr marL="0" lvl="0" indent="0" algn="ctr" rtl="0">
                        <a:lnSpc>
                          <a:spcPct val="115000"/>
                        </a:lnSpc>
                        <a:spcBef>
                          <a:spcPts val="0"/>
                        </a:spcBef>
                        <a:spcAft>
                          <a:spcPts val="0"/>
                        </a:spcAft>
                        <a:buNone/>
                      </a:pPr>
                      <a:r>
                        <a:rPr lang="en" sz="1200">
                          <a:solidFill>
                            <a:srgbClr val="072F67"/>
                          </a:solidFill>
                        </a:rPr>
                        <a:t>0.47</a:t>
                      </a:r>
                      <a:endParaRPr sz="1200">
                        <a:solidFill>
                          <a:srgbClr val="072F67"/>
                        </a:solidFill>
                      </a:endParaRPr>
                    </a:p>
                  </a:txBody>
                  <a:tcPr marL="9525" marR="9525" marT="9525" marB="91425" anchor="ctr">
                    <a:solidFill>
                      <a:srgbClr val="9DAEC6"/>
                    </a:solidFill>
                  </a:tcPr>
                </a:tc>
                <a:tc>
                  <a:txBody>
                    <a:bodyPr/>
                    <a:lstStyle/>
                    <a:p>
                      <a:pPr marL="0" lvl="0" indent="0" algn="r" rtl="0">
                        <a:lnSpc>
                          <a:spcPct val="115000"/>
                        </a:lnSpc>
                        <a:spcBef>
                          <a:spcPts val="0"/>
                        </a:spcBef>
                        <a:spcAft>
                          <a:spcPts val="0"/>
                        </a:spcAft>
                        <a:buNone/>
                      </a:pPr>
                      <a:r>
                        <a:rPr lang="en" sz="1200"/>
                        <a:t>No </a:t>
                      </a:r>
                      <a:endParaRPr sz="1200"/>
                    </a:p>
                  </a:txBody>
                  <a:tcPr marL="9525" marR="9525" marT="9525" marB="91425" anchor="ctr"/>
                </a:tc>
                <a:tc>
                  <a:txBody>
                    <a:bodyPr/>
                    <a:lstStyle/>
                    <a:p>
                      <a:pPr marL="0" lvl="0" indent="0" algn="ctr" rtl="0">
                        <a:lnSpc>
                          <a:spcPct val="115000"/>
                        </a:lnSpc>
                        <a:spcBef>
                          <a:spcPts val="0"/>
                        </a:spcBef>
                        <a:spcAft>
                          <a:spcPts val="0"/>
                        </a:spcAft>
                        <a:buNone/>
                      </a:pPr>
                      <a:r>
                        <a:rPr lang="en" sz="1200">
                          <a:solidFill>
                            <a:srgbClr val="FFFFFF"/>
                          </a:solidFill>
                        </a:rPr>
                        <a:t>0.71</a:t>
                      </a:r>
                      <a:endParaRPr sz="1200">
                        <a:solidFill>
                          <a:srgbClr val="FFFFFF"/>
                        </a:solidFill>
                      </a:endParaRPr>
                    </a:p>
                  </a:txBody>
                  <a:tcPr marL="9525" marR="9525" marT="9525" marB="91425" anchor="ctr">
                    <a:solidFill>
                      <a:srgbClr val="1D4275"/>
                    </a:solidFill>
                  </a:tcPr>
                </a:tc>
                <a:tc>
                  <a:txBody>
                    <a:bodyPr/>
                    <a:lstStyle/>
                    <a:p>
                      <a:pPr marL="0" lvl="0" indent="0" algn="ctr" rtl="0">
                        <a:lnSpc>
                          <a:spcPct val="115000"/>
                        </a:lnSpc>
                        <a:spcBef>
                          <a:spcPts val="0"/>
                        </a:spcBef>
                        <a:spcAft>
                          <a:spcPts val="0"/>
                        </a:spcAft>
                        <a:buNone/>
                      </a:pPr>
                      <a:r>
                        <a:rPr lang="en" sz="1200">
                          <a:solidFill>
                            <a:srgbClr val="072F67"/>
                          </a:solidFill>
                        </a:rPr>
                        <a:t>0.29</a:t>
                      </a:r>
                      <a:endParaRPr sz="1200">
                        <a:solidFill>
                          <a:srgbClr val="072F67"/>
                        </a:solidFill>
                      </a:endParaRPr>
                    </a:p>
                  </a:txBody>
                  <a:tcPr marL="9525" marR="9525" marT="9525" marB="91425" anchor="ctr">
                    <a:solidFill>
                      <a:srgbClr val="F7FBFF"/>
                    </a:solidFill>
                  </a:tcPr>
                </a:tc>
                <a:tc>
                  <a:txBody>
                    <a:bodyPr/>
                    <a:lstStyle/>
                    <a:p>
                      <a:pPr marL="0" lvl="0" indent="0" algn="r" rtl="0">
                        <a:lnSpc>
                          <a:spcPct val="115000"/>
                        </a:lnSpc>
                        <a:spcBef>
                          <a:spcPts val="0"/>
                        </a:spcBef>
                        <a:spcAft>
                          <a:spcPts val="0"/>
                        </a:spcAft>
                        <a:buNone/>
                      </a:pPr>
                      <a:r>
                        <a:rPr lang="en" sz="1200"/>
                        <a:t>No </a:t>
                      </a:r>
                      <a:endParaRPr sz="1200"/>
                    </a:p>
                  </a:txBody>
                  <a:tcPr marL="9525" marR="9525" marT="9525" marB="91425" anchor="ctr"/>
                </a:tc>
                <a:tc>
                  <a:txBody>
                    <a:bodyPr/>
                    <a:lstStyle/>
                    <a:p>
                      <a:pPr marL="0" lvl="0" indent="0" algn="ctr" rtl="0">
                        <a:lnSpc>
                          <a:spcPct val="115000"/>
                        </a:lnSpc>
                        <a:spcBef>
                          <a:spcPts val="0"/>
                        </a:spcBef>
                        <a:spcAft>
                          <a:spcPts val="0"/>
                        </a:spcAft>
                        <a:buNone/>
                      </a:pPr>
                      <a:r>
                        <a:rPr lang="en" sz="1200">
                          <a:solidFill>
                            <a:srgbClr val="072F67"/>
                          </a:solidFill>
                        </a:rPr>
                        <a:t>0.4</a:t>
                      </a:r>
                      <a:endParaRPr sz="1200">
                        <a:solidFill>
                          <a:srgbClr val="072F67"/>
                        </a:solidFill>
                      </a:endParaRPr>
                    </a:p>
                  </a:txBody>
                  <a:tcPr marL="9525" marR="9525" marT="9525" marB="91425" anchor="ctr">
                    <a:solidFill>
                      <a:srgbClr val="C2CEDE"/>
                    </a:solidFill>
                  </a:tcPr>
                </a:tc>
                <a:tc>
                  <a:txBody>
                    <a:bodyPr/>
                    <a:lstStyle/>
                    <a:p>
                      <a:pPr marL="0" lvl="0" indent="0" algn="ctr" rtl="0">
                        <a:lnSpc>
                          <a:spcPct val="115000"/>
                        </a:lnSpc>
                        <a:spcBef>
                          <a:spcPts val="0"/>
                        </a:spcBef>
                        <a:spcAft>
                          <a:spcPts val="0"/>
                        </a:spcAft>
                        <a:buNone/>
                      </a:pPr>
                      <a:r>
                        <a:rPr lang="en" sz="1200">
                          <a:solidFill>
                            <a:srgbClr val="FFFFFF"/>
                          </a:solidFill>
                        </a:rPr>
                        <a:t>0.6</a:t>
                      </a:r>
                      <a:endParaRPr sz="1200">
                        <a:solidFill>
                          <a:srgbClr val="FFFFFF"/>
                        </a:solidFill>
                      </a:endParaRPr>
                    </a:p>
                  </a:txBody>
                  <a:tcPr marL="9525" marR="9525" marT="9525" marB="91425" anchor="ctr">
                    <a:solidFill>
                      <a:srgbClr val="57739A"/>
                    </a:solidFill>
                  </a:tcPr>
                </a:tc>
                <a:extLst>
                  <a:ext uri="{0D108BD9-81ED-4DB2-BD59-A6C34878D82A}">
                    <a16:rowId xmlns:a16="http://schemas.microsoft.com/office/drawing/2014/main" val="10001"/>
                  </a:ext>
                </a:extLst>
              </a:tr>
              <a:tr h="800100">
                <a:tc vMerge="1">
                  <a:txBody>
                    <a:bodyPr/>
                    <a:lstStyle/>
                    <a:p>
                      <a:endParaRPr lang="en-US"/>
                    </a:p>
                  </a:txBody>
                  <a:tcPr/>
                </a:tc>
                <a:tc>
                  <a:txBody>
                    <a:bodyPr/>
                    <a:lstStyle/>
                    <a:p>
                      <a:pPr marL="0" lvl="0" indent="0" algn="r" rtl="0">
                        <a:lnSpc>
                          <a:spcPct val="115000"/>
                        </a:lnSpc>
                        <a:spcBef>
                          <a:spcPts val="0"/>
                        </a:spcBef>
                        <a:spcAft>
                          <a:spcPts val="0"/>
                        </a:spcAft>
                        <a:buNone/>
                      </a:pPr>
                      <a:r>
                        <a:rPr lang="en" sz="1200"/>
                        <a:t>Yes </a:t>
                      </a:r>
                      <a:endParaRPr sz="1200"/>
                    </a:p>
                  </a:txBody>
                  <a:tcPr marL="9525" marR="9525" marT="9525" marB="91425" anchor="ctr"/>
                </a:tc>
                <a:tc>
                  <a:txBody>
                    <a:bodyPr/>
                    <a:lstStyle/>
                    <a:p>
                      <a:pPr marL="0" lvl="0" indent="0" algn="ctr" rtl="0">
                        <a:lnSpc>
                          <a:spcPct val="115000"/>
                        </a:lnSpc>
                        <a:spcBef>
                          <a:spcPts val="0"/>
                        </a:spcBef>
                        <a:spcAft>
                          <a:spcPts val="0"/>
                        </a:spcAft>
                        <a:buNone/>
                      </a:pPr>
                      <a:r>
                        <a:rPr lang="en" sz="1200">
                          <a:solidFill>
                            <a:srgbClr val="072F67"/>
                          </a:solidFill>
                        </a:rPr>
                        <a:t>0.43</a:t>
                      </a:r>
                      <a:endParaRPr sz="1200">
                        <a:solidFill>
                          <a:srgbClr val="072F67"/>
                        </a:solidFill>
                      </a:endParaRPr>
                    </a:p>
                  </a:txBody>
                  <a:tcPr marL="9525" marR="9525" marT="9525" marB="91425" anchor="ctr">
                    <a:solidFill>
                      <a:srgbClr val="B2C1D4"/>
                    </a:solidFill>
                  </a:tcPr>
                </a:tc>
                <a:tc>
                  <a:txBody>
                    <a:bodyPr/>
                    <a:lstStyle/>
                    <a:p>
                      <a:pPr marL="0" lvl="0" indent="0" algn="ctr" rtl="0">
                        <a:lnSpc>
                          <a:spcPct val="115000"/>
                        </a:lnSpc>
                        <a:spcBef>
                          <a:spcPts val="0"/>
                        </a:spcBef>
                        <a:spcAft>
                          <a:spcPts val="0"/>
                        </a:spcAft>
                        <a:buNone/>
                      </a:pPr>
                      <a:r>
                        <a:rPr lang="en" sz="1200">
                          <a:solidFill>
                            <a:srgbClr val="FFFFFF"/>
                          </a:solidFill>
                        </a:rPr>
                        <a:t>0.57</a:t>
                      </a:r>
                      <a:endParaRPr sz="1200">
                        <a:solidFill>
                          <a:srgbClr val="FFFFFF"/>
                        </a:solidFill>
                      </a:endParaRPr>
                    </a:p>
                  </a:txBody>
                  <a:tcPr marL="9525" marR="9525" marT="9525" marB="91425" anchor="ctr">
                    <a:solidFill>
                      <a:srgbClr val="6881A4"/>
                    </a:solidFill>
                  </a:tcPr>
                </a:tc>
                <a:tc>
                  <a:txBody>
                    <a:bodyPr/>
                    <a:lstStyle/>
                    <a:p>
                      <a:pPr marL="0" lvl="0" indent="0" algn="r" rtl="0">
                        <a:lnSpc>
                          <a:spcPct val="115000"/>
                        </a:lnSpc>
                        <a:spcBef>
                          <a:spcPts val="0"/>
                        </a:spcBef>
                        <a:spcAft>
                          <a:spcPts val="0"/>
                        </a:spcAft>
                        <a:buNone/>
                      </a:pPr>
                      <a:r>
                        <a:rPr lang="en" sz="1200"/>
                        <a:t>Yes </a:t>
                      </a:r>
                      <a:endParaRPr sz="1200"/>
                    </a:p>
                  </a:txBody>
                  <a:tcPr marL="9525" marR="9525" marT="9525" marB="91425" anchor="ctr"/>
                </a:tc>
                <a:tc>
                  <a:txBody>
                    <a:bodyPr/>
                    <a:lstStyle/>
                    <a:p>
                      <a:pPr marL="0" lvl="0" indent="0" algn="ctr" rtl="0">
                        <a:lnSpc>
                          <a:spcPct val="115000"/>
                        </a:lnSpc>
                        <a:spcBef>
                          <a:spcPts val="0"/>
                        </a:spcBef>
                        <a:spcAft>
                          <a:spcPts val="0"/>
                        </a:spcAft>
                        <a:buNone/>
                      </a:pPr>
                      <a:r>
                        <a:rPr lang="en" sz="1200">
                          <a:solidFill>
                            <a:srgbClr val="FFFFFF"/>
                          </a:solidFill>
                        </a:rPr>
                        <a:t>0.56</a:t>
                      </a:r>
                      <a:endParaRPr sz="1200">
                        <a:solidFill>
                          <a:srgbClr val="FFFFFF"/>
                        </a:solidFill>
                      </a:endParaRPr>
                    </a:p>
                  </a:txBody>
                  <a:tcPr marL="9525" marR="9525" marT="9525" marB="91425" anchor="ctr">
                    <a:solidFill>
                      <a:srgbClr val="6D86A8"/>
                    </a:solidFill>
                  </a:tcPr>
                </a:tc>
                <a:tc>
                  <a:txBody>
                    <a:bodyPr/>
                    <a:lstStyle/>
                    <a:p>
                      <a:pPr marL="0" lvl="0" indent="0" algn="ctr" rtl="0">
                        <a:lnSpc>
                          <a:spcPct val="115000"/>
                        </a:lnSpc>
                        <a:spcBef>
                          <a:spcPts val="0"/>
                        </a:spcBef>
                        <a:spcAft>
                          <a:spcPts val="0"/>
                        </a:spcAft>
                        <a:buNone/>
                      </a:pPr>
                      <a:r>
                        <a:rPr lang="en" sz="1200">
                          <a:solidFill>
                            <a:srgbClr val="072F67"/>
                          </a:solidFill>
                        </a:rPr>
                        <a:t>0.44</a:t>
                      </a:r>
                      <a:endParaRPr sz="1200">
                        <a:solidFill>
                          <a:srgbClr val="072F67"/>
                        </a:solidFill>
                      </a:endParaRPr>
                    </a:p>
                  </a:txBody>
                  <a:tcPr marL="9525" marR="9525" marT="9525" marB="91425" anchor="ctr">
                    <a:solidFill>
                      <a:srgbClr val="ADBCD0"/>
                    </a:solidFill>
                  </a:tcPr>
                </a:tc>
                <a:tc>
                  <a:txBody>
                    <a:bodyPr/>
                    <a:lstStyle/>
                    <a:p>
                      <a:pPr marL="0" lvl="0" indent="0" algn="r" rtl="0">
                        <a:lnSpc>
                          <a:spcPct val="115000"/>
                        </a:lnSpc>
                        <a:spcBef>
                          <a:spcPts val="0"/>
                        </a:spcBef>
                        <a:spcAft>
                          <a:spcPts val="0"/>
                        </a:spcAft>
                        <a:buNone/>
                      </a:pPr>
                      <a:r>
                        <a:rPr lang="en" sz="1200"/>
                        <a:t>Yes </a:t>
                      </a:r>
                      <a:endParaRPr sz="1200"/>
                    </a:p>
                  </a:txBody>
                  <a:tcPr marL="9525" marR="9525" marT="9525" marB="91425" anchor="ctr"/>
                </a:tc>
                <a:tc>
                  <a:txBody>
                    <a:bodyPr/>
                    <a:lstStyle/>
                    <a:p>
                      <a:pPr marL="0" lvl="0" indent="0" algn="ctr" rtl="0">
                        <a:lnSpc>
                          <a:spcPct val="115000"/>
                        </a:lnSpc>
                        <a:spcBef>
                          <a:spcPts val="0"/>
                        </a:spcBef>
                        <a:spcAft>
                          <a:spcPts val="0"/>
                        </a:spcAft>
                        <a:buNone/>
                      </a:pPr>
                      <a:r>
                        <a:rPr lang="en" sz="1200">
                          <a:solidFill>
                            <a:srgbClr val="072F67"/>
                          </a:solidFill>
                        </a:rPr>
                        <a:t>0.19</a:t>
                      </a:r>
                      <a:endParaRPr sz="1200">
                        <a:solidFill>
                          <a:srgbClr val="072F67"/>
                        </a:solidFill>
                      </a:endParaRPr>
                    </a:p>
                  </a:txBody>
                  <a:tcPr marL="9525" marR="9525" marT="9525" marB="91425" anchor="ctr">
                    <a:solidFill>
                      <a:srgbClr val="F7FBFF"/>
                    </a:solidFill>
                  </a:tcPr>
                </a:tc>
                <a:tc>
                  <a:txBody>
                    <a:bodyPr/>
                    <a:lstStyle/>
                    <a:p>
                      <a:pPr marL="0" lvl="0" indent="0" algn="ctr" rtl="0">
                        <a:lnSpc>
                          <a:spcPct val="115000"/>
                        </a:lnSpc>
                        <a:spcBef>
                          <a:spcPts val="0"/>
                        </a:spcBef>
                        <a:spcAft>
                          <a:spcPts val="0"/>
                        </a:spcAft>
                        <a:buNone/>
                      </a:pPr>
                      <a:r>
                        <a:rPr lang="en" sz="1200">
                          <a:solidFill>
                            <a:srgbClr val="FFFFFF"/>
                          </a:solidFill>
                        </a:rPr>
                        <a:t>0.81</a:t>
                      </a:r>
                      <a:endParaRPr sz="1200">
                        <a:solidFill>
                          <a:srgbClr val="FFFFFF"/>
                        </a:solidFill>
                      </a:endParaRPr>
                    </a:p>
                  </a:txBody>
                  <a:tcPr marL="9525" marR="9525" marT="9525" marB="91425" anchor="ctr">
                    <a:solidFill>
                      <a:srgbClr val="072F67"/>
                    </a:solidFill>
                  </a:tcPr>
                </a:tc>
                <a:extLst>
                  <a:ext uri="{0D108BD9-81ED-4DB2-BD59-A6C34878D82A}">
                    <a16:rowId xmlns:a16="http://schemas.microsoft.com/office/drawing/2014/main" val="10002"/>
                  </a:ext>
                </a:extLst>
              </a:tr>
              <a:tr h="371475">
                <a:tc>
                  <a:txBody>
                    <a:bodyPr/>
                    <a:lstStyle/>
                    <a:p>
                      <a:pPr marL="0" lvl="0" indent="0" algn="l" rtl="0">
                        <a:spcBef>
                          <a:spcPts val="0"/>
                        </a:spcBef>
                        <a:spcAft>
                          <a:spcPts val="0"/>
                        </a:spcAft>
                        <a:buNone/>
                      </a:pPr>
                      <a:endParaRPr/>
                    </a:p>
                  </a:txBody>
                  <a:tcPr marL="9525" marR="9525" marT="9525" marB="91425" anchor="ctr"/>
                </a:tc>
                <a:tc>
                  <a:txBody>
                    <a:bodyPr/>
                    <a:lstStyle/>
                    <a:p>
                      <a:pPr marL="0" lvl="0" indent="0" algn="l" rtl="0">
                        <a:spcBef>
                          <a:spcPts val="0"/>
                        </a:spcBef>
                        <a:spcAft>
                          <a:spcPts val="0"/>
                        </a:spcAft>
                        <a:buNone/>
                      </a:pPr>
                      <a:endParaRPr/>
                    </a:p>
                  </a:txBody>
                  <a:tcPr marL="9525" marR="9525" marT="9525" marB="91425" anchor="ctr"/>
                </a:tc>
                <a:tc>
                  <a:txBody>
                    <a:bodyPr/>
                    <a:lstStyle/>
                    <a:p>
                      <a:pPr marL="0" lvl="0" indent="0" algn="ctr" rtl="0">
                        <a:lnSpc>
                          <a:spcPct val="115000"/>
                        </a:lnSpc>
                        <a:spcBef>
                          <a:spcPts val="0"/>
                        </a:spcBef>
                        <a:spcAft>
                          <a:spcPts val="0"/>
                        </a:spcAft>
                        <a:buNone/>
                      </a:pPr>
                      <a:r>
                        <a:rPr lang="en" sz="1200"/>
                        <a:t>Positive</a:t>
                      </a:r>
                      <a:endParaRPr sz="1200"/>
                    </a:p>
                  </a:txBody>
                  <a:tcPr marL="9525" marR="9525" marT="9525" marB="91425"/>
                </a:tc>
                <a:tc>
                  <a:txBody>
                    <a:bodyPr/>
                    <a:lstStyle/>
                    <a:p>
                      <a:pPr marL="0" lvl="0" indent="0" algn="ctr" rtl="0">
                        <a:lnSpc>
                          <a:spcPct val="115000"/>
                        </a:lnSpc>
                        <a:spcBef>
                          <a:spcPts val="0"/>
                        </a:spcBef>
                        <a:spcAft>
                          <a:spcPts val="0"/>
                        </a:spcAft>
                        <a:buNone/>
                      </a:pPr>
                      <a:r>
                        <a:rPr lang="en" sz="1200"/>
                        <a:t>Negative</a:t>
                      </a:r>
                      <a:endParaRPr sz="1200"/>
                    </a:p>
                  </a:txBody>
                  <a:tcPr marL="9525" marR="9525" marT="9525" marB="91425"/>
                </a:tc>
                <a:tc>
                  <a:txBody>
                    <a:bodyPr/>
                    <a:lstStyle/>
                    <a:p>
                      <a:pPr marL="0" lvl="0" indent="0" algn="l" rtl="0">
                        <a:spcBef>
                          <a:spcPts val="0"/>
                        </a:spcBef>
                        <a:spcAft>
                          <a:spcPts val="0"/>
                        </a:spcAft>
                        <a:buNone/>
                      </a:pPr>
                      <a:endParaRPr/>
                    </a:p>
                  </a:txBody>
                  <a:tcPr marL="9525" marR="9525" marT="9525" marB="91425"/>
                </a:tc>
                <a:tc>
                  <a:txBody>
                    <a:bodyPr/>
                    <a:lstStyle/>
                    <a:p>
                      <a:pPr marL="0" lvl="0" indent="0" algn="ctr" rtl="0">
                        <a:lnSpc>
                          <a:spcPct val="115000"/>
                        </a:lnSpc>
                        <a:spcBef>
                          <a:spcPts val="0"/>
                        </a:spcBef>
                        <a:spcAft>
                          <a:spcPts val="0"/>
                        </a:spcAft>
                        <a:buNone/>
                      </a:pPr>
                      <a:r>
                        <a:rPr lang="en" sz="1200"/>
                        <a:t>Positive</a:t>
                      </a:r>
                      <a:endParaRPr sz="1200"/>
                    </a:p>
                  </a:txBody>
                  <a:tcPr marL="9525" marR="9525" marT="9525" marB="91425"/>
                </a:tc>
                <a:tc>
                  <a:txBody>
                    <a:bodyPr/>
                    <a:lstStyle/>
                    <a:p>
                      <a:pPr marL="0" lvl="0" indent="0" algn="ctr" rtl="0">
                        <a:lnSpc>
                          <a:spcPct val="115000"/>
                        </a:lnSpc>
                        <a:spcBef>
                          <a:spcPts val="0"/>
                        </a:spcBef>
                        <a:spcAft>
                          <a:spcPts val="0"/>
                        </a:spcAft>
                        <a:buNone/>
                      </a:pPr>
                      <a:r>
                        <a:rPr lang="en" sz="1200"/>
                        <a:t>Negative</a:t>
                      </a:r>
                      <a:endParaRPr sz="1200"/>
                    </a:p>
                  </a:txBody>
                  <a:tcPr marL="9525" marR="9525" marT="9525" marB="91425"/>
                </a:tc>
                <a:tc>
                  <a:txBody>
                    <a:bodyPr/>
                    <a:lstStyle/>
                    <a:p>
                      <a:pPr marL="0" lvl="0" indent="0" algn="l" rtl="0">
                        <a:spcBef>
                          <a:spcPts val="0"/>
                        </a:spcBef>
                        <a:spcAft>
                          <a:spcPts val="0"/>
                        </a:spcAft>
                        <a:buNone/>
                      </a:pPr>
                      <a:endParaRPr/>
                    </a:p>
                  </a:txBody>
                  <a:tcPr marL="9525" marR="9525" marT="9525" marB="91425"/>
                </a:tc>
                <a:tc>
                  <a:txBody>
                    <a:bodyPr/>
                    <a:lstStyle/>
                    <a:p>
                      <a:pPr marL="0" lvl="0" indent="0" algn="ctr" rtl="0">
                        <a:lnSpc>
                          <a:spcPct val="115000"/>
                        </a:lnSpc>
                        <a:spcBef>
                          <a:spcPts val="0"/>
                        </a:spcBef>
                        <a:spcAft>
                          <a:spcPts val="0"/>
                        </a:spcAft>
                        <a:buNone/>
                      </a:pPr>
                      <a:r>
                        <a:rPr lang="en" sz="1200"/>
                        <a:t>Positive</a:t>
                      </a:r>
                      <a:endParaRPr sz="1200"/>
                    </a:p>
                  </a:txBody>
                  <a:tcPr marL="9525" marR="9525" marT="9525" marB="91425"/>
                </a:tc>
                <a:tc>
                  <a:txBody>
                    <a:bodyPr/>
                    <a:lstStyle/>
                    <a:p>
                      <a:pPr marL="0" lvl="0" indent="0" algn="ctr" rtl="0">
                        <a:lnSpc>
                          <a:spcPct val="115000"/>
                        </a:lnSpc>
                        <a:spcBef>
                          <a:spcPts val="0"/>
                        </a:spcBef>
                        <a:spcAft>
                          <a:spcPts val="0"/>
                        </a:spcAft>
                        <a:buNone/>
                      </a:pPr>
                      <a:r>
                        <a:rPr lang="en" sz="1200"/>
                        <a:t>Negative</a:t>
                      </a:r>
                      <a:endParaRPr sz="1200"/>
                    </a:p>
                  </a:txBody>
                  <a:tcPr marL="9525" marR="9525" marT="9525" marB="91425"/>
                </a:tc>
                <a:extLst>
                  <a:ext uri="{0D108BD9-81ED-4DB2-BD59-A6C34878D82A}">
                    <a16:rowId xmlns:a16="http://schemas.microsoft.com/office/drawing/2014/main" val="10003"/>
                  </a:ext>
                </a:extLst>
              </a:tr>
              <a:tr h="800100">
                <a:tc>
                  <a:txBody>
                    <a:bodyPr/>
                    <a:lstStyle/>
                    <a:p>
                      <a:pPr marL="0" lvl="0" indent="0" algn="l" rtl="0">
                        <a:spcBef>
                          <a:spcPts val="0"/>
                        </a:spcBef>
                        <a:spcAft>
                          <a:spcPts val="0"/>
                        </a:spcAft>
                        <a:buNone/>
                      </a:pPr>
                      <a:endParaRPr/>
                    </a:p>
                  </a:txBody>
                  <a:tcPr marL="9525" marR="9525" marT="9525" marB="91425" anchor="ctr"/>
                </a:tc>
                <a:tc>
                  <a:txBody>
                    <a:bodyPr/>
                    <a:lstStyle/>
                    <a:p>
                      <a:pPr marL="0" lvl="0" indent="0" algn="l" rtl="0">
                        <a:spcBef>
                          <a:spcPts val="0"/>
                        </a:spcBef>
                        <a:spcAft>
                          <a:spcPts val="0"/>
                        </a:spcAft>
                        <a:buNone/>
                      </a:pPr>
                      <a:endParaRPr/>
                    </a:p>
                  </a:txBody>
                  <a:tcPr marL="9525" marR="9525" marT="9525" marB="91425" anchor="ctr"/>
                </a:tc>
                <a:tc gridSpan="8">
                  <a:txBody>
                    <a:bodyPr/>
                    <a:lstStyle/>
                    <a:p>
                      <a:pPr marL="0" lvl="0" indent="0" algn="ctr" rtl="0">
                        <a:lnSpc>
                          <a:spcPct val="115000"/>
                        </a:lnSpc>
                        <a:spcBef>
                          <a:spcPts val="0"/>
                        </a:spcBef>
                        <a:spcAft>
                          <a:spcPts val="0"/>
                        </a:spcAft>
                        <a:buNone/>
                      </a:pPr>
                      <a:r>
                        <a:rPr lang="en" sz="1200" b="1"/>
                        <a:t>Sentiment</a:t>
                      </a:r>
                      <a:endParaRPr sz="1200" b="1"/>
                    </a:p>
                  </a:txBody>
                  <a:tcPr marL="9525" marR="9525" marT="95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body" idx="1"/>
          </p:nvPr>
        </p:nvSpPr>
        <p:spPr>
          <a:xfrm>
            <a:off x="1303800" y="17182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Are sentiment classification models an effective approach for detecting hate speech? Is hate speech predominantly negative sentiment?</a:t>
            </a:r>
            <a:endParaRPr/>
          </a:p>
        </p:txBody>
      </p:sp>
      <p:sp>
        <p:nvSpPr>
          <p:cNvPr id="379" name="Google Shape;379;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a:p>
            <a:pPr marL="0" lvl="0" indent="0" algn="l" rtl="0">
              <a:spcBef>
                <a:spcPts val="0"/>
              </a:spcBef>
              <a:spcAft>
                <a:spcPts val="0"/>
              </a:spcAft>
              <a:buNone/>
            </a:pPr>
            <a:endParaRPr/>
          </a:p>
        </p:txBody>
      </p:sp>
      <p:graphicFrame>
        <p:nvGraphicFramePr>
          <p:cNvPr id="380" name="Google Shape;380;p28"/>
          <p:cNvGraphicFramePr/>
          <p:nvPr/>
        </p:nvGraphicFramePr>
        <p:xfrm>
          <a:off x="1923450" y="2792575"/>
          <a:ext cx="3000000" cy="3000000"/>
        </p:xfrm>
        <a:graphic>
          <a:graphicData uri="http://schemas.openxmlformats.org/drawingml/2006/table">
            <a:tbl>
              <a:tblPr>
                <a:noFill/>
                <a:tableStyleId>{1BC0A76E-5937-4AD3-8422-4EA38A20FDB8}</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Naive Bayes</a:t>
                      </a:r>
                      <a:endParaRPr/>
                    </a:p>
                  </a:txBody>
                  <a:tcPr marL="91425" marR="91425" marT="91425" marB="91425"/>
                </a:tc>
                <a:tc>
                  <a:txBody>
                    <a:bodyPr/>
                    <a:lstStyle/>
                    <a:p>
                      <a:pPr marL="0" lvl="0" indent="0" algn="ctr" rtl="0">
                        <a:spcBef>
                          <a:spcPts val="0"/>
                        </a:spcBef>
                        <a:spcAft>
                          <a:spcPts val="0"/>
                        </a:spcAft>
                        <a:buNone/>
                      </a:pPr>
                      <a:r>
                        <a:rPr lang="en"/>
                        <a:t>LSTM</a:t>
                      </a:r>
                      <a:endParaRPr/>
                    </a:p>
                  </a:txBody>
                  <a:tcPr marL="91425" marR="91425" marT="91425" marB="91425"/>
                </a:tc>
                <a:tc>
                  <a:txBody>
                    <a:bodyPr/>
                    <a:lstStyle/>
                    <a:p>
                      <a:pPr marL="0" lvl="0" indent="0" algn="ctr" rtl="0">
                        <a:spcBef>
                          <a:spcPts val="0"/>
                        </a:spcBef>
                        <a:spcAft>
                          <a:spcPts val="0"/>
                        </a:spcAft>
                        <a:buNone/>
                      </a:pPr>
                      <a:r>
                        <a:rPr lang="en"/>
                        <a:t>Vader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F1</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50">
                          <a:latin typeface="Courier New"/>
                          <a:ea typeface="Courier New"/>
                          <a:cs typeface="Courier New"/>
                          <a:sym typeface="Courier New"/>
                        </a:rPr>
                        <a:t>0.687</a:t>
                      </a:r>
                      <a:endParaRPr sz="17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50">
                          <a:latin typeface="Courier New"/>
                          <a:ea typeface="Courier New"/>
                          <a:cs typeface="Courier New"/>
                          <a:sym typeface="Courier New"/>
                        </a:rPr>
                        <a:t>0.583</a:t>
                      </a:r>
                      <a:endParaRPr sz="17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50" b="1">
                          <a:latin typeface="Courier New"/>
                          <a:ea typeface="Courier New"/>
                          <a:cs typeface="Courier New"/>
                          <a:sym typeface="Courier New"/>
                        </a:rPr>
                        <a:t>0.838</a:t>
                      </a:r>
                      <a:endParaRPr sz="1700" b="1"/>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Accuracy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50">
                          <a:latin typeface="Courier New"/>
                          <a:ea typeface="Courier New"/>
                          <a:cs typeface="Courier New"/>
                          <a:sym typeface="Courier New"/>
                        </a:rPr>
                        <a:t>0.565</a:t>
                      </a:r>
                      <a:endParaRPr sz="1700">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50">
                          <a:latin typeface="Courier New"/>
                          <a:ea typeface="Courier New"/>
                          <a:cs typeface="Courier New"/>
                          <a:sym typeface="Courier New"/>
                        </a:rPr>
                        <a:t>0.482</a:t>
                      </a:r>
                      <a:endParaRPr sz="1700">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50" b="1">
                          <a:latin typeface="Courier New"/>
                          <a:ea typeface="Courier New"/>
                          <a:cs typeface="Courier New"/>
                          <a:sym typeface="Courier New"/>
                        </a:rPr>
                        <a:t>0.740</a:t>
                      </a:r>
                      <a:endParaRPr sz="17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Recall</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350">
                          <a:latin typeface="Courier New"/>
                          <a:ea typeface="Courier New"/>
                          <a:cs typeface="Courier New"/>
                          <a:sym typeface="Courier New"/>
                        </a:rPr>
                        <a:t>0.572</a:t>
                      </a:r>
                      <a:endParaRPr sz="17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350">
                          <a:latin typeface="Courier New"/>
                          <a:ea typeface="Courier New"/>
                          <a:cs typeface="Courier New"/>
                          <a:sym typeface="Courier New"/>
                        </a:rPr>
                        <a:t>0.435</a:t>
                      </a:r>
                      <a:endParaRPr sz="17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350" b="1">
                          <a:latin typeface="Courier New"/>
                          <a:ea typeface="Courier New"/>
                          <a:cs typeface="Courier New"/>
                          <a:sym typeface="Courier New"/>
                        </a:rPr>
                        <a:t>0.810</a:t>
                      </a:r>
                      <a:endParaRPr sz="1700" b="1"/>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86" name="Google Shape;386;p29"/>
          <p:cNvSpPr txBox="1">
            <a:spLocks noGrp="1"/>
          </p:cNvSpPr>
          <p:nvPr>
            <p:ph type="body" idx="1"/>
          </p:nvPr>
        </p:nvSpPr>
        <p:spPr>
          <a:xfrm>
            <a:off x="1832425" y="1913850"/>
            <a:ext cx="7209300" cy="31536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700"/>
              <a:t>Evaluation of 3 models: (1) LSTM, (2) VADER, (3) Naive Bayes</a:t>
            </a:r>
            <a:endParaRPr sz="1700"/>
          </a:p>
          <a:p>
            <a:pPr marL="0" lvl="0" indent="0" algn="l" rtl="0">
              <a:lnSpc>
                <a:spcPct val="120000"/>
              </a:lnSpc>
              <a:spcBef>
                <a:spcPts val="0"/>
              </a:spcBef>
              <a:spcAft>
                <a:spcPts val="0"/>
              </a:spcAft>
              <a:buNone/>
            </a:pPr>
            <a:endParaRPr sz="1700"/>
          </a:p>
          <a:p>
            <a:pPr marL="0" lvl="0" indent="0" algn="l" rtl="0">
              <a:lnSpc>
                <a:spcPct val="120000"/>
              </a:lnSpc>
              <a:spcBef>
                <a:spcPts val="0"/>
              </a:spcBef>
              <a:spcAft>
                <a:spcPts val="0"/>
              </a:spcAft>
              <a:buNone/>
            </a:pPr>
            <a:endParaRPr sz="1700"/>
          </a:p>
          <a:p>
            <a:pPr marL="0" lvl="0" indent="0" algn="l" rtl="0">
              <a:lnSpc>
                <a:spcPct val="120000"/>
              </a:lnSpc>
              <a:spcBef>
                <a:spcPts val="0"/>
              </a:spcBef>
              <a:spcAft>
                <a:spcPts val="0"/>
              </a:spcAft>
              <a:buNone/>
            </a:pPr>
            <a:r>
              <a:rPr lang="en" sz="1700"/>
              <a:t>Inconclusive if sentiment models can be used for hate-speech </a:t>
            </a:r>
            <a:endParaRPr sz="1700"/>
          </a:p>
          <a:p>
            <a:pPr marL="0" lvl="0" indent="0" algn="l" rtl="0">
              <a:lnSpc>
                <a:spcPct val="120000"/>
              </a:lnSpc>
              <a:spcBef>
                <a:spcPts val="0"/>
              </a:spcBef>
              <a:spcAft>
                <a:spcPts val="0"/>
              </a:spcAft>
              <a:buNone/>
            </a:pPr>
            <a:r>
              <a:rPr lang="en" sz="1700"/>
              <a:t>detection tasks</a:t>
            </a:r>
            <a:endParaRPr sz="1700"/>
          </a:p>
          <a:p>
            <a:pPr marL="0" lvl="0" indent="0" algn="l" rtl="0">
              <a:lnSpc>
                <a:spcPct val="120000"/>
              </a:lnSpc>
              <a:spcBef>
                <a:spcPts val="0"/>
              </a:spcBef>
              <a:spcAft>
                <a:spcPts val="0"/>
              </a:spcAft>
              <a:buNone/>
            </a:pPr>
            <a:endParaRPr sz="1700"/>
          </a:p>
          <a:p>
            <a:pPr marL="0" lvl="0" indent="0" algn="l" rtl="0">
              <a:lnSpc>
                <a:spcPct val="120000"/>
              </a:lnSpc>
              <a:spcBef>
                <a:spcPts val="0"/>
              </a:spcBef>
              <a:spcAft>
                <a:spcPts val="0"/>
              </a:spcAft>
              <a:buNone/>
            </a:pPr>
            <a:endParaRPr sz="1700"/>
          </a:p>
          <a:p>
            <a:pPr marL="0" lvl="0" indent="0" algn="l" rtl="0">
              <a:lnSpc>
                <a:spcPct val="120000"/>
              </a:lnSpc>
              <a:spcBef>
                <a:spcPts val="0"/>
              </a:spcBef>
              <a:spcAft>
                <a:spcPts val="0"/>
              </a:spcAft>
              <a:buNone/>
            </a:pPr>
            <a:r>
              <a:rPr lang="en" sz="1700"/>
              <a:t>Hate speech leans in the direction of negative sentiment</a:t>
            </a:r>
            <a:endParaRPr sz="1700"/>
          </a:p>
        </p:txBody>
      </p:sp>
      <p:pic>
        <p:nvPicPr>
          <p:cNvPr id="387" name="Google Shape;387;p29" descr="Bear market " title="Bear market "/>
          <p:cNvPicPr preferRelativeResize="0"/>
          <p:nvPr/>
        </p:nvPicPr>
        <p:blipFill>
          <a:blip r:embed="rId3">
            <a:alphaModFix/>
          </a:blip>
          <a:stretch>
            <a:fillRect/>
          </a:stretch>
        </p:blipFill>
        <p:spPr>
          <a:xfrm>
            <a:off x="1127575" y="4014725"/>
            <a:ext cx="609600" cy="609600"/>
          </a:xfrm>
          <a:prstGeom prst="rect">
            <a:avLst/>
          </a:prstGeom>
          <a:noFill/>
          <a:ln>
            <a:noFill/>
          </a:ln>
        </p:spPr>
      </p:pic>
      <p:pic>
        <p:nvPicPr>
          <p:cNvPr id="388" name="Google Shape;388;p29" descr="Evaluation " title="Evaluation "/>
          <p:cNvPicPr preferRelativeResize="0"/>
          <p:nvPr/>
        </p:nvPicPr>
        <p:blipFill>
          <a:blip r:embed="rId4">
            <a:alphaModFix/>
          </a:blip>
          <a:stretch>
            <a:fillRect/>
          </a:stretch>
        </p:blipFill>
        <p:spPr>
          <a:xfrm>
            <a:off x="1127575" y="1854325"/>
            <a:ext cx="609600" cy="609600"/>
          </a:xfrm>
          <a:prstGeom prst="rect">
            <a:avLst/>
          </a:prstGeom>
          <a:noFill/>
          <a:ln>
            <a:noFill/>
          </a:ln>
        </p:spPr>
      </p:pic>
      <p:pic>
        <p:nvPicPr>
          <p:cNvPr id="389" name="Google Shape;389;p29" descr="Confused " title="Confused "/>
          <p:cNvPicPr preferRelativeResize="0"/>
          <p:nvPr/>
        </p:nvPicPr>
        <p:blipFill>
          <a:blip r:embed="rId5">
            <a:alphaModFix/>
          </a:blip>
          <a:stretch>
            <a:fillRect/>
          </a:stretch>
        </p:blipFill>
        <p:spPr>
          <a:xfrm>
            <a:off x="1127575" y="2934525"/>
            <a:ext cx="609600" cy="6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395" name="Google Shape;395;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a:t>Schmidt, Anna, and Michael Wiegand. "A survey on hate speech detection using natural language processing." Proceedings of the fifth international workshop on natural language processing for social media. 2017.</a:t>
            </a:r>
            <a:endParaRPr sz="1000"/>
          </a:p>
          <a:p>
            <a:pPr marL="457200" lvl="0" indent="-292100" algn="l" rtl="0">
              <a:spcBef>
                <a:spcPts val="0"/>
              </a:spcBef>
              <a:spcAft>
                <a:spcPts val="0"/>
              </a:spcAft>
              <a:buClr>
                <a:srgbClr val="424242"/>
              </a:buClr>
              <a:buSzPts val="1000"/>
              <a:buChar char="●"/>
            </a:pPr>
            <a:r>
              <a:rPr lang="en" sz="1000">
                <a:solidFill>
                  <a:srgbClr val="424242"/>
                </a:solidFill>
                <a:highlight>
                  <a:srgbClr val="FFFFFF"/>
                </a:highlight>
              </a:rPr>
              <a:t>Hutto, C.J. &amp; Gilbert, E.E. (2014). VADER: A Parsimonious Rule-based Model for Sentiment Analysis of Social Media Text. Eighth International Conference on Weblogs and Social Media (ICWSM-14). Ann Arbor, MI, June 2014.</a:t>
            </a:r>
            <a:endParaRPr sz="1000">
              <a:solidFill>
                <a:srgbClr val="424242"/>
              </a:solidFill>
              <a:highlight>
                <a:srgbClr val="FFFFFF"/>
              </a:highlight>
            </a:endParaRPr>
          </a:p>
          <a:p>
            <a:pPr marL="457200" lvl="0" indent="-292100" algn="l" rtl="0">
              <a:spcBef>
                <a:spcPts val="0"/>
              </a:spcBef>
              <a:spcAft>
                <a:spcPts val="0"/>
              </a:spcAft>
              <a:buSzPts val="1000"/>
              <a:buChar char="●"/>
            </a:pPr>
            <a:r>
              <a:rPr lang="en" sz="1000"/>
              <a:t>Liu, Shuhua, and Thomas Forss. "New classification models for detecting Hate and Violence web content." 2015 7th international joint conference on knowledge discovery, knowledge engineering and knowledge management (IC3K). Vol. 1. IEEE, 2015.</a:t>
            </a:r>
            <a:endParaRPr sz="1000">
              <a:solidFill>
                <a:srgbClr val="424242"/>
              </a:solidFill>
              <a:highlight>
                <a:srgbClr val="FFFFFF"/>
              </a:highlight>
            </a:endParaRPr>
          </a:p>
          <a:p>
            <a:pPr marL="457200" lvl="0" indent="-292100" algn="l" rtl="0">
              <a:spcBef>
                <a:spcPts val="0"/>
              </a:spcBef>
              <a:spcAft>
                <a:spcPts val="0"/>
              </a:spcAft>
              <a:buSzPts val="1000"/>
              <a:buChar char="●"/>
            </a:pPr>
            <a:r>
              <a:rPr lang="en" sz="1000" u="sng">
                <a:solidFill>
                  <a:schemeClr val="hlink"/>
                </a:solidFill>
                <a:hlinkClick r:id="rId3"/>
              </a:rPr>
              <a:t>Sentiment Analysis — Comparing 3 Common Approaches: Naive Bayes, LSTM, and VADER</a:t>
            </a:r>
            <a:endParaRPr sz="1000"/>
          </a:p>
          <a:p>
            <a:pPr marL="457200" lvl="0" indent="-292100" algn="l" rtl="0">
              <a:spcBef>
                <a:spcPts val="0"/>
              </a:spcBef>
              <a:spcAft>
                <a:spcPts val="0"/>
              </a:spcAft>
              <a:buSzPts val="1000"/>
              <a:buChar char="●"/>
            </a:pPr>
            <a:r>
              <a:rPr lang="en" sz="1000" u="sng">
                <a:solidFill>
                  <a:schemeClr val="hlink"/>
                </a:solidFill>
              </a:rPr>
              <a:t>https://www.kaggle.com/datasets/kazanova/sentiment140</a:t>
            </a:r>
            <a:endParaRPr sz="1000"/>
          </a:p>
          <a:p>
            <a:pPr marL="457200" lvl="0" indent="-292100" algn="l" rtl="0">
              <a:spcBef>
                <a:spcPts val="0"/>
              </a:spcBef>
              <a:spcAft>
                <a:spcPts val="0"/>
              </a:spcAft>
              <a:buSzPts val="1000"/>
              <a:buChar char="●"/>
            </a:pPr>
            <a:r>
              <a:rPr lang="en" sz="1000" u="sng">
                <a:solidFill>
                  <a:schemeClr val="hlink"/>
                </a:solidFill>
                <a:hlinkClick r:id="rId4"/>
              </a:rPr>
              <a:t>https://www.kaggle.com/datasets/mrmorj/hate-speech-and-offensive-language-dataset</a:t>
            </a:r>
            <a:endParaRPr sz="1000" u="sng">
              <a:solidFill>
                <a:schemeClr val="hlink"/>
              </a:solidFill>
            </a:endParaRPr>
          </a:p>
          <a:p>
            <a:pPr marL="457200" lvl="0" indent="-292100" algn="l" rtl="0">
              <a:spcBef>
                <a:spcPts val="0"/>
              </a:spcBef>
              <a:spcAft>
                <a:spcPts val="0"/>
              </a:spcAft>
              <a:buSzPts val="1000"/>
              <a:buChar char="●"/>
            </a:pPr>
            <a:r>
              <a:rPr lang="en" sz="1000" u="sng">
                <a:solidFill>
                  <a:schemeClr val="hlink"/>
                </a:solidFill>
                <a:hlinkClick r:id="rId5"/>
              </a:rPr>
              <a:t>GloVe: Global Vectors for Word Representation</a:t>
            </a:r>
            <a:endParaRPr sz="1000"/>
          </a:p>
          <a:p>
            <a:pPr marL="0" lvl="0" indent="0" algn="l" rtl="0">
              <a:spcBef>
                <a:spcPts val="1200"/>
              </a:spcBef>
              <a:spcAft>
                <a:spcPts val="1200"/>
              </a:spcAft>
              <a:buNone/>
            </a:pP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Contents</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AutoNum type="arabicPeriod"/>
            </a:pPr>
            <a:r>
              <a:rPr lang="en" sz="1700"/>
              <a:t>Motivation </a:t>
            </a:r>
            <a:endParaRPr sz="1700"/>
          </a:p>
          <a:p>
            <a:pPr marL="457200" lvl="0" indent="-336550" algn="l" rtl="0">
              <a:spcBef>
                <a:spcPts val="0"/>
              </a:spcBef>
              <a:spcAft>
                <a:spcPts val="0"/>
              </a:spcAft>
              <a:buSzPts val="1700"/>
              <a:buAutoNum type="arabicPeriod"/>
            </a:pPr>
            <a:r>
              <a:rPr lang="en" sz="1700"/>
              <a:t>Objectives</a:t>
            </a:r>
            <a:endParaRPr sz="1700"/>
          </a:p>
          <a:p>
            <a:pPr marL="457200" lvl="0" indent="-336550" algn="l" rtl="0">
              <a:spcBef>
                <a:spcPts val="0"/>
              </a:spcBef>
              <a:spcAft>
                <a:spcPts val="0"/>
              </a:spcAft>
              <a:buSzPts val="1700"/>
              <a:buAutoNum type="arabicPeriod"/>
            </a:pPr>
            <a:r>
              <a:rPr lang="en" sz="1700"/>
              <a:t>Approach</a:t>
            </a:r>
            <a:endParaRPr sz="1700"/>
          </a:p>
          <a:p>
            <a:pPr marL="457200" lvl="0" indent="-336550" algn="l" rtl="0">
              <a:spcBef>
                <a:spcPts val="0"/>
              </a:spcBef>
              <a:spcAft>
                <a:spcPts val="0"/>
              </a:spcAft>
              <a:buSzPts val="1700"/>
              <a:buAutoNum type="arabicPeriod"/>
            </a:pPr>
            <a:r>
              <a:rPr lang="en" sz="1700"/>
              <a:t>Sentiment Classification Models (Naive Bayes, LSTM, Vader)</a:t>
            </a:r>
            <a:endParaRPr sz="1700"/>
          </a:p>
          <a:p>
            <a:pPr marL="457200" lvl="0" indent="-336550" algn="l" rtl="0">
              <a:spcBef>
                <a:spcPts val="0"/>
              </a:spcBef>
              <a:spcAft>
                <a:spcPts val="0"/>
              </a:spcAft>
              <a:buSzPts val="1700"/>
              <a:buAutoNum type="arabicPeriod"/>
            </a:pPr>
            <a:r>
              <a:rPr lang="en" sz="1700"/>
              <a:t>Results and Analysis</a:t>
            </a:r>
            <a:endParaRPr sz="1700"/>
          </a:p>
          <a:p>
            <a:pPr marL="457200" lvl="0" indent="-336550" algn="l" rtl="0">
              <a:spcBef>
                <a:spcPts val="0"/>
              </a:spcBef>
              <a:spcAft>
                <a:spcPts val="0"/>
              </a:spcAft>
              <a:buSzPts val="1700"/>
              <a:buAutoNum type="arabicPeriod"/>
            </a:pPr>
            <a:r>
              <a:rPr lang="en" sz="1700"/>
              <a:t>Conclusions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295" name="Google Shape;295;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1700" i="1"/>
              <a:t>“Hate speech and sentiment analysis are closely related, and it is safe to assume that usually negative sentiment pertains to a hate speech message” (Schmidt et al., 2017)</a:t>
            </a:r>
            <a:endParaRPr sz="17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301" name="Google Shape;301;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Clr>
                <a:srgbClr val="424242"/>
              </a:buClr>
              <a:buSzPts val="1700"/>
              <a:buAutoNum type="arabicPeriod"/>
            </a:pPr>
            <a:r>
              <a:rPr lang="en" sz="1700">
                <a:solidFill>
                  <a:srgbClr val="424242"/>
                </a:solidFill>
              </a:rPr>
              <a:t>Compare the performance of three different sentiment analysis models (</a:t>
            </a:r>
            <a:r>
              <a:rPr lang="en" sz="1700" b="1">
                <a:solidFill>
                  <a:srgbClr val="424242"/>
                </a:solidFill>
              </a:rPr>
              <a:t>Naïve Bayes, LSTM, and Vader</a:t>
            </a:r>
            <a:r>
              <a:rPr lang="en" sz="1700">
                <a:solidFill>
                  <a:srgbClr val="424242"/>
                </a:solidFill>
              </a:rPr>
              <a:t>).</a:t>
            </a:r>
            <a:endParaRPr sz="1700">
              <a:solidFill>
                <a:srgbClr val="424242"/>
              </a:solidFill>
            </a:endParaRPr>
          </a:p>
          <a:p>
            <a:pPr marL="457200" lvl="0" indent="-336550" algn="l" rtl="0">
              <a:lnSpc>
                <a:spcPct val="115000"/>
              </a:lnSpc>
              <a:spcBef>
                <a:spcPts val="0"/>
              </a:spcBef>
              <a:spcAft>
                <a:spcPts val="0"/>
              </a:spcAft>
              <a:buClr>
                <a:srgbClr val="424242"/>
              </a:buClr>
              <a:buSzPts val="1700"/>
              <a:buAutoNum type="arabicPeriod"/>
            </a:pPr>
            <a:r>
              <a:rPr lang="en" sz="1700">
                <a:solidFill>
                  <a:srgbClr val="424242"/>
                </a:solidFill>
              </a:rPr>
              <a:t>Determine whether modern </a:t>
            </a:r>
            <a:r>
              <a:rPr lang="en" sz="1700" b="1">
                <a:solidFill>
                  <a:srgbClr val="424242"/>
                </a:solidFill>
              </a:rPr>
              <a:t>sentiment analysis</a:t>
            </a:r>
            <a:r>
              <a:rPr lang="en" sz="1700">
                <a:solidFill>
                  <a:srgbClr val="424242"/>
                </a:solidFill>
              </a:rPr>
              <a:t> techniques are an effective approach for detecting </a:t>
            </a:r>
            <a:r>
              <a:rPr lang="en" sz="1700" b="1">
                <a:solidFill>
                  <a:srgbClr val="424242"/>
                </a:solidFill>
              </a:rPr>
              <a:t>hate speech</a:t>
            </a:r>
            <a:r>
              <a:rPr lang="en" sz="1700">
                <a:solidFill>
                  <a:srgbClr val="424242"/>
                </a:solidFill>
              </a:rPr>
              <a:t>.</a:t>
            </a:r>
            <a:endParaRPr sz="1700">
              <a:solidFill>
                <a:srgbClr val="424242"/>
              </a:solidFill>
            </a:endParaRPr>
          </a:p>
          <a:p>
            <a:pPr marL="457200" lvl="0" indent="-336550" algn="l" rtl="0">
              <a:lnSpc>
                <a:spcPct val="115000"/>
              </a:lnSpc>
              <a:spcBef>
                <a:spcPts val="0"/>
              </a:spcBef>
              <a:spcAft>
                <a:spcPts val="0"/>
              </a:spcAft>
              <a:buClr>
                <a:srgbClr val="424242"/>
              </a:buClr>
              <a:buSzPts val="1700"/>
              <a:buAutoNum type="arabicPeriod"/>
            </a:pPr>
            <a:r>
              <a:rPr lang="en" sz="1700">
                <a:solidFill>
                  <a:srgbClr val="424242"/>
                </a:solidFill>
              </a:rPr>
              <a:t>Evaluate whether </a:t>
            </a:r>
            <a:r>
              <a:rPr lang="en" sz="1700" b="1">
                <a:solidFill>
                  <a:srgbClr val="424242"/>
                </a:solidFill>
              </a:rPr>
              <a:t>hate speech</a:t>
            </a:r>
            <a:r>
              <a:rPr lang="en" sz="1700">
                <a:solidFill>
                  <a:srgbClr val="424242"/>
                </a:solidFill>
              </a:rPr>
              <a:t> is predominantly of </a:t>
            </a:r>
            <a:r>
              <a:rPr lang="en" sz="1700" b="1">
                <a:solidFill>
                  <a:srgbClr val="424242"/>
                </a:solidFill>
              </a:rPr>
              <a:t>negative sentiment</a:t>
            </a:r>
            <a:r>
              <a:rPr lang="en" sz="1700">
                <a:solidFill>
                  <a:srgbClr val="424242"/>
                </a:solidFill>
              </a:rPr>
              <a:t>.</a:t>
            </a:r>
            <a:endParaRPr sz="1700">
              <a:solidFill>
                <a:srgbClr val="424242"/>
              </a:solidFill>
            </a:endParaRPr>
          </a:p>
          <a:p>
            <a:pPr marL="0" lvl="0" indent="0" algn="l" rtl="0">
              <a:lnSpc>
                <a:spcPct val="115000"/>
              </a:lnSpc>
              <a:spcBef>
                <a:spcPts val="0"/>
              </a:spcBef>
              <a:spcAft>
                <a:spcPts val="1200"/>
              </a:spcAft>
              <a:buNone/>
            </a:pPr>
            <a:endParaRPr sz="1700">
              <a:solidFill>
                <a:srgbClr val="42424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Datasets</a:t>
            </a:r>
            <a:endParaRPr/>
          </a:p>
        </p:txBody>
      </p:sp>
      <p:sp>
        <p:nvSpPr>
          <p:cNvPr id="312" name="Google Shape;312;p19"/>
          <p:cNvSpPr txBox="1">
            <a:spLocks noGrp="1"/>
          </p:cNvSpPr>
          <p:nvPr>
            <p:ph type="body" idx="1"/>
          </p:nvPr>
        </p:nvSpPr>
        <p:spPr>
          <a:xfrm>
            <a:off x="1397300" y="1216875"/>
            <a:ext cx="28401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t>Sentiment140 dataset                     </a:t>
            </a:r>
            <a:r>
              <a:rPr lang="en" sz="1000"/>
              <a:t>  1.6 million tweets</a:t>
            </a:r>
            <a:endParaRPr sz="1000"/>
          </a:p>
          <a:p>
            <a:pPr marL="457200" lvl="0" indent="-295275" algn="l" rtl="0">
              <a:spcBef>
                <a:spcPts val="120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Target: the polarity of the tweet </a:t>
            </a:r>
            <a:endParaRPr sz="1050">
              <a:solidFill>
                <a:srgbClr val="000000"/>
              </a:solidFill>
              <a:highlight>
                <a:srgbClr val="FFFFFF"/>
              </a:highlight>
              <a:latin typeface="Arial"/>
              <a:ea typeface="Arial"/>
              <a:cs typeface="Arial"/>
              <a:sym typeface="Arial"/>
            </a:endParaRPr>
          </a:p>
          <a:p>
            <a:pPr marL="914400" lvl="1"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negative</a:t>
            </a:r>
            <a:endParaRPr sz="1050">
              <a:solidFill>
                <a:srgbClr val="000000"/>
              </a:solidFill>
              <a:highlight>
                <a:srgbClr val="FFFFFF"/>
              </a:highlight>
              <a:latin typeface="Arial"/>
              <a:ea typeface="Arial"/>
              <a:cs typeface="Arial"/>
              <a:sym typeface="Arial"/>
            </a:endParaRPr>
          </a:p>
          <a:p>
            <a:pPr marL="914400" lvl="1"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positive</a:t>
            </a:r>
            <a:endParaRPr sz="1050">
              <a:solidFill>
                <a:srgbClr val="000000"/>
              </a:solidFill>
              <a:highlight>
                <a:srgbClr val="FFFFFF"/>
              </a:highlight>
              <a:latin typeface="Arial"/>
              <a:ea typeface="Arial"/>
              <a:cs typeface="Arial"/>
              <a:sym typeface="Arial"/>
            </a:endParaRPr>
          </a:p>
          <a:p>
            <a:pPr marL="457200" lvl="0"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Text: the text of the tweet</a:t>
            </a:r>
            <a:endParaRPr sz="1000"/>
          </a:p>
        </p:txBody>
      </p:sp>
      <p:sp>
        <p:nvSpPr>
          <p:cNvPr id="313" name="Google Shape;313;p19"/>
          <p:cNvSpPr txBox="1">
            <a:spLocks noGrp="1"/>
          </p:cNvSpPr>
          <p:nvPr>
            <p:ph type="body" idx="1"/>
          </p:nvPr>
        </p:nvSpPr>
        <p:spPr>
          <a:xfrm>
            <a:off x="5163250" y="1216875"/>
            <a:ext cx="27543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t>Hate</a:t>
            </a:r>
            <a:r>
              <a:rPr lang="en" sz="1200"/>
              <a:t> </a:t>
            </a:r>
            <a:r>
              <a:rPr lang="en" sz="1200" b="1"/>
              <a:t>speech dataset</a:t>
            </a:r>
            <a:r>
              <a:rPr lang="en" sz="1200"/>
              <a:t> </a:t>
            </a:r>
            <a:r>
              <a:rPr lang="en" sz="1000"/>
              <a:t>                       24,783 tweets</a:t>
            </a:r>
            <a:endParaRPr/>
          </a:p>
          <a:p>
            <a:pPr marL="457200" lvl="0" indent="-295275" algn="l" rtl="0">
              <a:spcBef>
                <a:spcPts val="120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Tweet: text of the tweet</a:t>
            </a:r>
            <a:endParaRPr sz="1050">
              <a:solidFill>
                <a:srgbClr val="000000"/>
              </a:solidFill>
              <a:highlight>
                <a:srgbClr val="FFFFFF"/>
              </a:highlight>
              <a:latin typeface="Arial"/>
              <a:ea typeface="Arial"/>
              <a:cs typeface="Arial"/>
              <a:sym typeface="Arial"/>
            </a:endParaRPr>
          </a:p>
          <a:p>
            <a:pPr marL="457200" lvl="0"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Class: classification of the tweet</a:t>
            </a:r>
            <a:endParaRPr sz="1050">
              <a:solidFill>
                <a:srgbClr val="000000"/>
              </a:solidFill>
              <a:highlight>
                <a:srgbClr val="FFFFFF"/>
              </a:highlight>
              <a:latin typeface="Arial"/>
              <a:ea typeface="Arial"/>
              <a:cs typeface="Arial"/>
              <a:sym typeface="Arial"/>
            </a:endParaRPr>
          </a:p>
          <a:p>
            <a:pPr marL="914400" lvl="1"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Hate Speech</a:t>
            </a:r>
            <a:endParaRPr sz="1050">
              <a:solidFill>
                <a:srgbClr val="000000"/>
              </a:solidFill>
              <a:highlight>
                <a:srgbClr val="FFFFFF"/>
              </a:highlight>
              <a:latin typeface="Arial"/>
              <a:ea typeface="Arial"/>
              <a:cs typeface="Arial"/>
              <a:sym typeface="Arial"/>
            </a:endParaRPr>
          </a:p>
          <a:p>
            <a:pPr marL="914400" lvl="1"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Offensive Language</a:t>
            </a:r>
            <a:endParaRPr sz="1050">
              <a:solidFill>
                <a:srgbClr val="000000"/>
              </a:solidFill>
              <a:highlight>
                <a:srgbClr val="FFFFFF"/>
              </a:highlight>
              <a:latin typeface="Arial"/>
              <a:ea typeface="Arial"/>
              <a:cs typeface="Arial"/>
              <a:sym typeface="Arial"/>
            </a:endParaRPr>
          </a:p>
          <a:p>
            <a:pPr marL="914400" lvl="1" indent="-295275" algn="l" rtl="0">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Neither</a:t>
            </a:r>
            <a:endParaRPr sz="1050">
              <a:solidFill>
                <a:srgbClr val="000000"/>
              </a:solidFill>
              <a:highlight>
                <a:srgbClr val="FFFFFF"/>
              </a:highlight>
              <a:latin typeface="Arial"/>
              <a:ea typeface="Arial"/>
              <a:cs typeface="Arial"/>
              <a:sym typeface="Arial"/>
            </a:endParaRPr>
          </a:p>
        </p:txBody>
      </p:sp>
      <p:pic>
        <p:nvPicPr>
          <p:cNvPr id="314" name="Google Shape;314;p19"/>
          <p:cNvPicPr preferRelativeResize="0"/>
          <p:nvPr/>
        </p:nvPicPr>
        <p:blipFill>
          <a:blip r:embed="rId3">
            <a:alphaModFix/>
          </a:blip>
          <a:stretch>
            <a:fillRect/>
          </a:stretch>
        </p:blipFill>
        <p:spPr>
          <a:xfrm>
            <a:off x="1200300" y="2789025"/>
            <a:ext cx="2667800" cy="1875800"/>
          </a:xfrm>
          <a:prstGeom prst="rect">
            <a:avLst/>
          </a:prstGeom>
          <a:noFill/>
          <a:ln>
            <a:noFill/>
          </a:ln>
        </p:spPr>
      </p:pic>
      <p:sp>
        <p:nvSpPr>
          <p:cNvPr id="315" name="Google Shape;315;p19"/>
          <p:cNvSpPr txBox="1"/>
          <p:nvPr/>
        </p:nvSpPr>
        <p:spPr>
          <a:xfrm>
            <a:off x="3290300" y="4554325"/>
            <a:ext cx="9012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Nunito"/>
                <a:ea typeface="Nunito"/>
                <a:cs typeface="Nunito"/>
                <a:sym typeface="Nunito"/>
              </a:rPr>
              <a:t>negative</a:t>
            </a:r>
            <a:endParaRPr sz="700">
              <a:latin typeface="Nunito"/>
              <a:ea typeface="Nunito"/>
              <a:cs typeface="Nunito"/>
              <a:sym typeface="Nunito"/>
            </a:endParaRPr>
          </a:p>
        </p:txBody>
      </p:sp>
      <p:sp>
        <p:nvSpPr>
          <p:cNvPr id="316" name="Google Shape;316;p19"/>
          <p:cNvSpPr txBox="1"/>
          <p:nvPr/>
        </p:nvSpPr>
        <p:spPr>
          <a:xfrm>
            <a:off x="1486650" y="4554325"/>
            <a:ext cx="9012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Nunito"/>
                <a:ea typeface="Nunito"/>
                <a:cs typeface="Nunito"/>
                <a:sym typeface="Nunito"/>
              </a:rPr>
              <a:t>positive</a:t>
            </a:r>
            <a:endParaRPr sz="700">
              <a:latin typeface="Nunito"/>
              <a:ea typeface="Nunito"/>
              <a:cs typeface="Nunito"/>
              <a:sym typeface="Nunito"/>
            </a:endParaRPr>
          </a:p>
        </p:txBody>
      </p:sp>
      <p:pic>
        <p:nvPicPr>
          <p:cNvPr id="317" name="Google Shape;317;p19"/>
          <p:cNvPicPr preferRelativeResize="0"/>
          <p:nvPr/>
        </p:nvPicPr>
        <p:blipFill>
          <a:blip r:embed="rId4">
            <a:alphaModFix/>
          </a:blip>
          <a:stretch>
            <a:fillRect/>
          </a:stretch>
        </p:blipFill>
        <p:spPr>
          <a:xfrm>
            <a:off x="5093950" y="2756025"/>
            <a:ext cx="2754201" cy="1927549"/>
          </a:xfrm>
          <a:prstGeom prst="rect">
            <a:avLst/>
          </a:prstGeom>
          <a:noFill/>
          <a:ln>
            <a:noFill/>
          </a:ln>
        </p:spPr>
      </p:pic>
      <p:sp>
        <p:nvSpPr>
          <p:cNvPr id="318" name="Google Shape;318;p19"/>
          <p:cNvSpPr txBox="1"/>
          <p:nvPr/>
        </p:nvSpPr>
        <p:spPr>
          <a:xfrm>
            <a:off x="6986350" y="4554325"/>
            <a:ext cx="119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a:latin typeface="Nunito"/>
                <a:ea typeface="Nunito"/>
                <a:cs typeface="Nunito"/>
                <a:sym typeface="Nunito"/>
              </a:rPr>
              <a:t>Hate speech and offensive language</a:t>
            </a:r>
            <a:endParaRPr sz="700">
              <a:latin typeface="Nunito"/>
              <a:ea typeface="Nunito"/>
              <a:cs typeface="Nunito"/>
              <a:sym typeface="Nunito"/>
            </a:endParaRPr>
          </a:p>
        </p:txBody>
      </p:sp>
      <p:sp>
        <p:nvSpPr>
          <p:cNvPr id="319" name="Google Shape;319;p19"/>
          <p:cNvSpPr txBox="1"/>
          <p:nvPr/>
        </p:nvSpPr>
        <p:spPr>
          <a:xfrm>
            <a:off x="5439950" y="4554325"/>
            <a:ext cx="11934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Nunito"/>
                <a:ea typeface="Nunito"/>
                <a:cs typeface="Nunito"/>
                <a:sym typeface="Nunito"/>
              </a:rPr>
              <a:t>neutral</a:t>
            </a:r>
            <a:endParaRPr sz="7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325" name="Google Shape;325;p20"/>
          <p:cNvSpPr txBox="1">
            <a:spLocks noGrp="1"/>
          </p:cNvSpPr>
          <p:nvPr>
            <p:ph type="body" idx="1"/>
          </p:nvPr>
        </p:nvSpPr>
        <p:spPr>
          <a:xfrm>
            <a:off x="1768325" y="1685250"/>
            <a:ext cx="6415200" cy="25416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SzPts val="1018"/>
              <a:buNone/>
            </a:pPr>
            <a:r>
              <a:rPr lang="en" sz="1302" b="1"/>
              <a:t>Data cleaning:</a:t>
            </a:r>
            <a:r>
              <a:rPr lang="en" sz="1302"/>
              <a:t> case-folding, extra spaces, punctuation, tokenization, and lemmatization</a:t>
            </a:r>
            <a:endParaRPr sz="1302"/>
          </a:p>
          <a:p>
            <a:pPr marL="0" lvl="0" indent="0" algn="l" rtl="0">
              <a:lnSpc>
                <a:spcPct val="130000"/>
              </a:lnSpc>
              <a:spcBef>
                <a:spcPts val="1200"/>
              </a:spcBef>
              <a:spcAft>
                <a:spcPts val="0"/>
              </a:spcAft>
              <a:buSzPts val="1018"/>
              <a:buNone/>
            </a:pPr>
            <a:r>
              <a:rPr lang="en" sz="1302" b="1"/>
              <a:t>Build Sentiment Classification Models</a:t>
            </a:r>
            <a:r>
              <a:rPr lang="en" sz="1302"/>
              <a:t>: Naive Bayes and LSTM</a:t>
            </a:r>
            <a:endParaRPr sz="1302"/>
          </a:p>
          <a:p>
            <a:pPr marL="914400" lvl="1" indent="-299561" algn="l" rtl="0">
              <a:lnSpc>
                <a:spcPct val="130000"/>
              </a:lnSpc>
              <a:spcBef>
                <a:spcPts val="1200"/>
              </a:spcBef>
              <a:spcAft>
                <a:spcPts val="0"/>
              </a:spcAft>
              <a:buSzPts val="1118"/>
              <a:buChar char="○"/>
            </a:pPr>
            <a:r>
              <a:rPr lang="en" sz="1117"/>
              <a:t>Train models on sentiment data</a:t>
            </a:r>
            <a:endParaRPr sz="1117"/>
          </a:p>
          <a:p>
            <a:pPr marL="914400" lvl="1" indent="-299561" algn="l" rtl="0">
              <a:lnSpc>
                <a:spcPct val="130000"/>
              </a:lnSpc>
              <a:spcBef>
                <a:spcPts val="0"/>
              </a:spcBef>
              <a:spcAft>
                <a:spcPts val="0"/>
              </a:spcAft>
              <a:buSzPts val="1118"/>
              <a:buChar char="○"/>
            </a:pPr>
            <a:r>
              <a:rPr lang="en" sz="1117"/>
              <a:t>Hyperparameter tuning</a:t>
            </a:r>
            <a:endParaRPr sz="1117"/>
          </a:p>
          <a:p>
            <a:pPr marL="914400" lvl="1" indent="-299561" algn="l" rtl="0">
              <a:lnSpc>
                <a:spcPct val="130000"/>
              </a:lnSpc>
              <a:spcBef>
                <a:spcPts val="0"/>
              </a:spcBef>
              <a:spcAft>
                <a:spcPts val="0"/>
              </a:spcAft>
              <a:buSzPts val="1118"/>
              <a:buChar char="○"/>
            </a:pPr>
            <a:r>
              <a:rPr lang="en" sz="1117"/>
              <a:t>Evaluation: accuracy, F1, recall</a:t>
            </a:r>
            <a:endParaRPr sz="1117"/>
          </a:p>
          <a:p>
            <a:pPr marL="0" lvl="0" indent="0" algn="l" rtl="0">
              <a:lnSpc>
                <a:spcPct val="130000"/>
              </a:lnSpc>
              <a:spcBef>
                <a:spcPts val="1200"/>
              </a:spcBef>
              <a:spcAft>
                <a:spcPts val="0"/>
              </a:spcAft>
              <a:buSzPts val="1018"/>
              <a:buNone/>
            </a:pPr>
            <a:r>
              <a:rPr lang="en" sz="1302" b="1"/>
              <a:t>Apply Sentiment Classification Models on Hate Speech data</a:t>
            </a:r>
            <a:endParaRPr sz="1302" b="1"/>
          </a:p>
          <a:p>
            <a:pPr marL="914400" lvl="1" indent="-299561" algn="l" rtl="0">
              <a:lnSpc>
                <a:spcPct val="130000"/>
              </a:lnSpc>
              <a:spcBef>
                <a:spcPts val="1200"/>
              </a:spcBef>
              <a:spcAft>
                <a:spcPts val="0"/>
              </a:spcAft>
              <a:buSzPts val="1118"/>
              <a:buChar char="○"/>
            </a:pPr>
            <a:r>
              <a:rPr lang="en" sz="1117"/>
              <a:t>Naive Bayes, LSTM and VADER (pretrained) on hate speech dataset</a:t>
            </a:r>
            <a:endParaRPr sz="1117"/>
          </a:p>
          <a:p>
            <a:pPr marL="914400" lvl="1" indent="-299561" algn="l" rtl="0">
              <a:lnSpc>
                <a:spcPct val="130000"/>
              </a:lnSpc>
              <a:spcBef>
                <a:spcPts val="0"/>
              </a:spcBef>
              <a:spcAft>
                <a:spcPts val="0"/>
              </a:spcAft>
              <a:buSzPts val="1118"/>
              <a:buChar char="○"/>
            </a:pPr>
            <a:r>
              <a:rPr lang="en" sz="1117"/>
              <a:t>Evaluate and compare performances</a:t>
            </a:r>
            <a:endParaRPr sz="1117"/>
          </a:p>
        </p:txBody>
      </p:sp>
      <p:pic>
        <p:nvPicPr>
          <p:cNvPr id="326" name="Google Shape;326;p20"/>
          <p:cNvPicPr preferRelativeResize="0"/>
          <p:nvPr/>
        </p:nvPicPr>
        <p:blipFill>
          <a:blip r:embed="rId3">
            <a:alphaModFix/>
          </a:blip>
          <a:stretch>
            <a:fillRect/>
          </a:stretch>
        </p:blipFill>
        <p:spPr>
          <a:xfrm>
            <a:off x="1363438" y="1739838"/>
            <a:ext cx="379450" cy="379450"/>
          </a:xfrm>
          <a:prstGeom prst="rect">
            <a:avLst/>
          </a:prstGeom>
          <a:noFill/>
          <a:ln>
            <a:noFill/>
          </a:ln>
        </p:spPr>
      </p:pic>
      <p:pic>
        <p:nvPicPr>
          <p:cNvPr id="327" name="Google Shape;327;p20"/>
          <p:cNvPicPr preferRelativeResize="0"/>
          <p:nvPr/>
        </p:nvPicPr>
        <p:blipFill>
          <a:blip r:embed="rId4">
            <a:alphaModFix/>
          </a:blip>
          <a:stretch>
            <a:fillRect/>
          </a:stretch>
        </p:blipFill>
        <p:spPr>
          <a:xfrm>
            <a:off x="1338000" y="2429997"/>
            <a:ext cx="430324" cy="430303"/>
          </a:xfrm>
          <a:prstGeom prst="rect">
            <a:avLst/>
          </a:prstGeom>
          <a:noFill/>
          <a:ln>
            <a:noFill/>
          </a:ln>
        </p:spPr>
      </p:pic>
      <p:pic>
        <p:nvPicPr>
          <p:cNvPr id="328" name="Google Shape;328;p20"/>
          <p:cNvPicPr preferRelativeResize="0"/>
          <p:nvPr/>
        </p:nvPicPr>
        <p:blipFill>
          <a:blip r:embed="rId5">
            <a:alphaModFix/>
          </a:blip>
          <a:stretch>
            <a:fillRect/>
          </a:stretch>
        </p:blipFill>
        <p:spPr>
          <a:xfrm>
            <a:off x="1337999" y="3591953"/>
            <a:ext cx="430324" cy="4303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824000" y="1613825"/>
            <a:ext cx="730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Sentiment Classification Models</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1296</Words>
  <Application>Microsoft Macintosh PowerPoint</Application>
  <PresentationFormat>On-screen Show (16:9)</PresentationFormat>
  <Paragraphs>207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Maven Pro</vt:lpstr>
      <vt:lpstr>Nunito</vt:lpstr>
      <vt:lpstr>Courier New</vt:lpstr>
      <vt:lpstr>Momentum</vt:lpstr>
      <vt:lpstr>The Application of Sentiment Models to Hate Speech Detection</vt:lpstr>
      <vt:lpstr>Contents</vt:lpstr>
      <vt:lpstr>Introduction</vt:lpstr>
      <vt:lpstr>Motivation</vt:lpstr>
      <vt:lpstr>Objectives</vt:lpstr>
      <vt:lpstr>Approach</vt:lpstr>
      <vt:lpstr>Datasets</vt:lpstr>
      <vt:lpstr>Methodology</vt:lpstr>
      <vt:lpstr>Sentiment Classification Models</vt:lpstr>
      <vt:lpstr>Naive Bayes</vt:lpstr>
      <vt:lpstr>LSTM Recurrent Neural Network</vt:lpstr>
      <vt:lpstr>VADER  </vt:lpstr>
      <vt:lpstr>Evaluation on Sentiment140 Dataset</vt:lpstr>
      <vt:lpstr>Performance on Hate Speech Data</vt:lpstr>
      <vt:lpstr>Results</vt:lpstr>
      <vt:lpstr>Analysis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Application of Sentiment Models to Hate Speech Detection</dc:title>
  <cp:lastModifiedBy>Mileva Van Tuyl</cp:lastModifiedBy>
  <cp:revision>1</cp:revision>
  <dcterms:modified xsi:type="dcterms:W3CDTF">2022-12-12T19:12:16Z</dcterms:modified>
</cp:coreProperties>
</file>