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76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55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45B61-1029-F042-AE09-BDEF063ACB81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B05DB-B971-164A-9E69-4DE3523A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5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7674-079A-E746-AFAE-73366CDA0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28FFF-CDCB-1D48-8E9D-5F52C0647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0953-2FFC-7E41-A5FD-345E91D2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D3D8-6E17-9442-AA66-1B15CFAB638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6E598-FBC1-8B4B-91CC-26BEB492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3DA88-4F5C-7C45-BBE9-5FE3AFE9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5303-EE1C-9740-A8E1-793A47F7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6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0701-2E31-3940-8933-7A52B128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7005A-CC40-CD4C-90F4-7384B656D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2B8B5-9FF8-E644-999A-BE8E8A3C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D3D8-6E17-9442-AA66-1B15CFAB638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5F1B9-BD6B-6746-8F76-9673D9EB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7533A-E01D-2C42-9BF4-564815A8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5303-EE1C-9740-A8E1-793A47F7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2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60B12-94DF-B840-ADED-6642DFCC9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E9B0A-0242-094C-A644-1E7ED20FF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51848-F03D-6142-972A-D91472FC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D3D8-6E17-9442-AA66-1B15CFAB638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30485-4190-1B40-9BAB-DA0A3595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DA4B6-4654-014E-8B97-DBBB5CFA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5303-EE1C-9740-A8E1-793A47F7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5169-4464-AD45-BED2-C2EDA851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2276F-5C82-484A-A009-F08D5BB44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AD697-F20B-4D43-B723-B748AE09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D3D8-6E17-9442-AA66-1B15CFAB638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4694E-1181-2F43-85B0-E9B1192D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3AC85-D8D0-2C4B-AEC0-EF856F43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5303-EE1C-9740-A8E1-793A47F7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4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82C5-EFFC-1D47-8BEB-A54F62CC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AB81E-9DF1-AC4A-B57F-7233FE10C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0490-8D01-5F43-A772-0FBEE86E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D3D8-6E17-9442-AA66-1B15CFAB638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6A217-F786-474F-A6C2-AA1F9A2F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8F216-6A80-3749-B8A7-789DEF78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5303-EE1C-9740-A8E1-793A47F7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6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FC0B-4DC2-A241-8829-914F3595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7C39A-6B0C-A943-B05B-ED6173CC2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622EF-2920-1D4F-AFF5-212B8A7E7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7E17D-8AB9-D44A-8EBA-A75A48A7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D3D8-6E17-9442-AA66-1B15CFAB638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9BC5E-EAA6-F44A-ABAD-17732384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73E2B-B06C-824C-9D9B-534F48B1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5303-EE1C-9740-A8E1-793A47F7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5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E0EF-E9E9-7143-818D-AA51AEED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C4638-A9D2-A449-BBCF-B3657AFA9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12E03-7C1D-0B4B-ADCD-AD466485C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2A074-4197-C249-8811-6C6EDCBD0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8935E-2FC2-7240-AD1B-F61AF7FDA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C441C-C687-CA4A-80F4-62E928FC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D3D8-6E17-9442-AA66-1B15CFAB638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C9D04-1892-5C44-912D-EF2EA4F4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56C41-F893-394E-B481-9E91BDE9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5303-EE1C-9740-A8E1-793A47F7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613F-9BC7-444F-A1D7-E279104F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41032-ED76-5741-A626-7C00CC6C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D3D8-6E17-9442-AA66-1B15CFAB638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10B08-3A88-E14E-8097-BD59B6F1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A3D80-146C-2B45-AB35-E3CA1391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5303-EE1C-9740-A8E1-793A47F7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CFCEB-3971-644A-887D-4F49A12D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D3D8-6E17-9442-AA66-1B15CFAB638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74492-F711-844F-A22E-9761DC75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44922-EAEF-C14B-AA5F-86506B53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5303-EE1C-9740-A8E1-793A47F7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8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854E-5DBC-CF43-9E2A-846D2EAF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3E27-8BCF-E046-8ED8-46157751B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3E19D-9D78-DA40-9F60-29DA68508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12E11-31BC-B943-8524-D0DECF84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D3D8-6E17-9442-AA66-1B15CFAB638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01A67-C3EB-BD47-99D9-D0DC3A52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F5861-5949-DA4B-B1C8-60437985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5303-EE1C-9740-A8E1-793A47F7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3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C054-9E87-4C40-979E-9CB1E1BCB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8B90C-D480-D648-A470-C2FAF84E5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C66FF-FDD7-8746-9C1D-9C1DC14C2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98364-8002-7A4E-A7FE-D0B5269C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D3D8-6E17-9442-AA66-1B15CFAB638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9F9F4-057E-3E48-B079-7BC07E1A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73D3D-C0C3-474A-BF10-DA7DDF69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5303-EE1C-9740-A8E1-793A47F7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3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F4EB0-BC3E-0E48-8572-829D61127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A2FC8-C191-2D47-92C7-4918CEAD3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6C902-55AE-A24F-B243-A4902AC48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D3D8-6E17-9442-AA66-1B15CFAB638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CE7D0-3E49-8A43-AB4B-193AAAE83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00748-779F-9F4F-888E-86EA270F6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45303-EE1C-9740-A8E1-793A47F7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4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276F-F79B-8B49-8A0F-D5FB322A9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1EF0E-4F44-DC4E-A5C7-FA721D114C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Jiaqi Zhang</a:t>
            </a:r>
          </a:p>
        </p:txBody>
      </p:sp>
    </p:spTree>
    <p:extLst>
      <p:ext uri="{BB962C8B-B14F-4D97-AF65-F5344CB8AC3E}">
        <p14:creationId xmlns:p14="http://schemas.microsoft.com/office/powerpoint/2010/main" val="131806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86DF-C187-BD43-8E4D-BF6402B9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4275-555D-6340-8989-56AB59467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Pthread</a:t>
            </a:r>
            <a:r>
              <a:rPr lang="en-CA" dirty="0"/>
              <a:t> allows a program to control multiple different flows of work that overlap in time.</a:t>
            </a:r>
            <a:r>
              <a:rPr lang="en-CA" dirty="0">
                <a:effectLst/>
              </a:rPr>
              <a:t> </a:t>
            </a:r>
          </a:p>
          <a:p>
            <a:r>
              <a:rPr lang="en-CA" dirty="0"/>
              <a:t>Main idea</a:t>
            </a:r>
          </a:p>
          <a:p>
            <a:r>
              <a:rPr lang="en-CA" dirty="0"/>
              <a:t>Three Steps</a:t>
            </a:r>
          </a:p>
          <a:p>
            <a:pPr lvl="1"/>
            <a:r>
              <a:rPr lang="en-CA" dirty="0"/>
              <a:t>Create threads</a:t>
            </a:r>
          </a:p>
          <a:p>
            <a:pPr lvl="1"/>
            <a:r>
              <a:rPr lang="en-CA" dirty="0"/>
              <a:t>KNN calculation</a:t>
            </a:r>
          </a:p>
          <a:p>
            <a:pPr lvl="1"/>
            <a:r>
              <a:rPr lang="en-CA" dirty="0"/>
              <a:t>Join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6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5E06-7C78-A349-982A-C5357BD3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MPI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A89C-1817-CD48-A0F6-82E88DC40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idea</a:t>
            </a:r>
          </a:p>
          <a:p>
            <a:r>
              <a:rPr lang="en-US" dirty="0"/>
              <a:t>Five Steps:</a:t>
            </a:r>
          </a:p>
          <a:p>
            <a:pPr lvl="1"/>
            <a:r>
              <a:rPr lang="en-US" dirty="0"/>
              <a:t>Distribute rows</a:t>
            </a:r>
          </a:p>
          <a:p>
            <a:pPr lvl="1"/>
            <a:r>
              <a:rPr lang="en-US" dirty="0"/>
              <a:t>Calculate distances and record results</a:t>
            </a:r>
          </a:p>
          <a:p>
            <a:pPr lvl="1"/>
            <a:r>
              <a:rPr lang="en-US" dirty="0"/>
              <a:t>Gather records</a:t>
            </a:r>
          </a:p>
          <a:p>
            <a:pPr lvl="1"/>
            <a:r>
              <a:rPr lang="en-US" dirty="0"/>
              <a:t>Select </a:t>
            </a:r>
            <a:r>
              <a:rPr lang="en-US" dirty="0" err="1"/>
              <a:t>topK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2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E5BE-2F8E-C54C-9EDD-A7B458C9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57168-F582-BA48-96CE-B6B40C0BA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OpenMP brief introduction</a:t>
            </a:r>
          </a:p>
          <a:p>
            <a:r>
              <a:rPr lang="en-US" dirty="0"/>
              <a:t>Add pragma</a:t>
            </a:r>
          </a:p>
          <a:p>
            <a:r>
              <a:rPr lang="en-US" dirty="0"/>
              <a:t>Two steps</a:t>
            </a:r>
          </a:p>
          <a:p>
            <a:pPr lvl="1"/>
            <a:r>
              <a:rPr lang="en-US" dirty="0"/>
              <a:t>Get all distances between two </a:t>
            </a:r>
            <a:r>
              <a:rPr lang="en-US" dirty="0" err="1"/>
              <a:t>matrics</a:t>
            </a:r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topK</a:t>
            </a:r>
            <a:r>
              <a:rPr lang="en-US" dirty="0"/>
              <a:t> distances from records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81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19B2-3349-9E42-81F6-876443B8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 – Sequential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8E3C76-D658-D549-849C-CC3D183F4A54}"/>
              </a:ext>
            </a:extLst>
          </p:cNvPr>
          <p:cNvSpPr txBox="1"/>
          <p:nvPr/>
        </p:nvSpPr>
        <p:spPr>
          <a:xfrm>
            <a:off x="3656589" y="5553909"/>
            <a:ext cx="4654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1. Runtime vs Matrix Size - Sequential</a:t>
            </a:r>
            <a:endParaRPr lang="en-CA" dirty="0"/>
          </a:p>
          <a:p>
            <a:endParaRPr lang="en-US" dirty="0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3AE47840-52FB-9D45-BD67-215494197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8" y="2140588"/>
            <a:ext cx="5370512" cy="32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1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86C9-A738-4D42-95A2-12FCD70E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 - </a:t>
            </a:r>
            <a:r>
              <a:rPr lang="en-US" dirty="0" err="1"/>
              <a:t>Pthreads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D67B1-E5AC-444A-A312-E2D46DA53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81D03-5B57-B942-8D74-10E4C125D905}"/>
              </a:ext>
            </a:extLst>
          </p:cNvPr>
          <p:cNvSpPr txBox="1"/>
          <p:nvPr/>
        </p:nvSpPr>
        <p:spPr>
          <a:xfrm>
            <a:off x="3141785" y="5853797"/>
            <a:ext cx="486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Fig</a:t>
            </a:r>
            <a:r>
              <a:rPr lang="en-US" i="1" dirty="0" err="1"/>
              <a:t>ure</a:t>
            </a:r>
            <a:r>
              <a:rPr lang="en-US" i="1" dirty="0"/>
              <a:t> 3</a:t>
            </a:r>
            <a:r>
              <a:rPr lang="en-CA" i="1" dirty="0"/>
              <a:t>. </a:t>
            </a:r>
            <a:r>
              <a:rPr lang="en-CA" i="1" dirty="0" err="1"/>
              <a:t>pthread</a:t>
            </a:r>
            <a:r>
              <a:rPr lang="en-CA" i="1" dirty="0"/>
              <a:t> VS sequential</a:t>
            </a:r>
            <a:endParaRPr lang="en-CA" dirty="0"/>
          </a:p>
          <a:p>
            <a:endParaRPr lang="en-US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A95A7FD-38B5-5C4D-A424-E7C0C4DB6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2364740"/>
            <a:ext cx="5534342" cy="341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68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42D8-7A0E-E14C-9F1D-BF2787B6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 - MPI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BC6BC-85A0-FB4C-8F9F-6770A3D6EB9F}"/>
              </a:ext>
            </a:extLst>
          </p:cNvPr>
          <p:cNvSpPr txBox="1"/>
          <p:nvPr/>
        </p:nvSpPr>
        <p:spPr>
          <a:xfrm>
            <a:off x="3153508" y="5582738"/>
            <a:ext cx="4806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Fig</a:t>
            </a:r>
            <a:r>
              <a:rPr lang="en-US" i="1" dirty="0" err="1"/>
              <a:t>ure</a:t>
            </a:r>
            <a:r>
              <a:rPr lang="en-US" i="1" dirty="0"/>
              <a:t> 2</a:t>
            </a:r>
            <a:r>
              <a:rPr lang="en-CA" i="1" dirty="0"/>
              <a:t>. MPI VS sequential</a:t>
            </a:r>
            <a:endParaRPr lang="en-CA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406FF4-A89B-724E-A0A5-A7D727C4F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328AD8F-8AB0-DA4A-A6FC-043D642C0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62" y="1970129"/>
            <a:ext cx="5755640" cy="347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80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216B-9508-4F42-8020-C5D549FA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 - OpenMP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EB14ED-1E02-9848-93B7-B84AF9241536}"/>
              </a:ext>
            </a:extLst>
          </p:cNvPr>
          <p:cNvSpPr txBox="1"/>
          <p:nvPr/>
        </p:nvSpPr>
        <p:spPr>
          <a:xfrm>
            <a:off x="3222314" y="5401505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Fig</a:t>
            </a:r>
            <a:r>
              <a:rPr lang="en-US" i="1" dirty="0" err="1"/>
              <a:t>ure</a:t>
            </a:r>
            <a:r>
              <a:rPr lang="en-US" i="1" dirty="0"/>
              <a:t> 4</a:t>
            </a:r>
            <a:r>
              <a:rPr lang="en-CA" i="1" dirty="0"/>
              <a:t>. OpenMP VS sequential</a:t>
            </a:r>
            <a:endParaRPr lang="en-CA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3DA715F7-412A-1248-8A3F-5DF69D7A3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721" y="1690688"/>
            <a:ext cx="5517929" cy="333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2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9682-E18D-E74E-9921-EB9A7149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- Similarities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5E63-CD04-C545-A411-645963923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parallel programming tools</a:t>
            </a:r>
          </a:p>
          <a:p>
            <a:r>
              <a:rPr lang="en-US" dirty="0"/>
              <a:t>Intuitions are similar</a:t>
            </a:r>
          </a:p>
          <a:p>
            <a:r>
              <a:rPr lang="en-CA" dirty="0"/>
              <a:t>The performances of three methods are highly related to the number of threads</a:t>
            </a:r>
          </a:p>
          <a:p>
            <a:r>
              <a:rPr lang="en-CA" dirty="0"/>
              <a:t>Unlike CUDA and Vector </a:t>
            </a:r>
            <a:r>
              <a:rPr lang="en-CA" dirty="0" err="1"/>
              <a:t>Blox</a:t>
            </a:r>
            <a:r>
              <a:rPr lang="en-CA" dirty="0"/>
              <a:t>, Optimization Settings can greatly improve performances of three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28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400-6695-9849-B8B0-F32AE889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-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A8F27-CEBA-5140-A985-33F187697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r>
              <a:rPr lang="en-CA" dirty="0"/>
              <a:t> and MPI are very low-level APIs, OpenMP is higher level</a:t>
            </a:r>
          </a:p>
          <a:p>
            <a:r>
              <a:rPr lang="en-CA" dirty="0"/>
              <a:t>The strategies are different </a:t>
            </a:r>
          </a:p>
          <a:p>
            <a:r>
              <a:rPr lang="en-CA" dirty="0"/>
              <a:t>Programming models are different</a:t>
            </a:r>
          </a:p>
          <a:p>
            <a:r>
              <a:rPr lang="en-CA" dirty="0"/>
              <a:t>OpenMP is an alternative way of </a:t>
            </a:r>
            <a:r>
              <a:rPr lang="en-CA" dirty="0" err="1"/>
              <a:t>pthreads</a:t>
            </a:r>
            <a:r>
              <a:rPr lang="en-C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85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2F97-7A77-AE4C-A838-2E806C84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A0307-FD4D-4643-9830-C4B5A5150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K-NN is an important algorithm with many applications</a:t>
            </a:r>
          </a:p>
          <a:p>
            <a:r>
              <a:rPr lang="en-US" dirty="0"/>
              <a:t>Utilize quick select algorithm to pick </a:t>
            </a:r>
            <a:r>
              <a:rPr lang="en-US" dirty="0" err="1"/>
              <a:t>topK</a:t>
            </a:r>
            <a:r>
              <a:rPr lang="en-US" dirty="0"/>
              <a:t> vectors</a:t>
            </a:r>
          </a:p>
          <a:p>
            <a:r>
              <a:rPr lang="en-US" dirty="0"/>
              <a:t>Use SSE instruction set to calculate Euclidean Distance can improve the performance </a:t>
            </a:r>
          </a:p>
          <a:p>
            <a:r>
              <a:rPr lang="en-US" dirty="0"/>
              <a:t>MPI, OpenMP and </a:t>
            </a:r>
            <a:r>
              <a:rPr lang="en-US" dirty="0" err="1"/>
              <a:t>pthreads</a:t>
            </a:r>
            <a:r>
              <a:rPr lang="en-US" dirty="0"/>
              <a:t> can greatly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345207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8B2F9-8AFB-5841-8ADA-2590235C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400"/>
            <a:ext cx="10055721" cy="1325563"/>
          </a:xfrm>
        </p:spPr>
        <p:txBody>
          <a:bodyPr anchor="t">
            <a:normAutofit/>
          </a:bodyPr>
          <a:lstStyle/>
          <a:p>
            <a:r>
              <a:rPr lang="en-US" dirty="0"/>
              <a:t>Agenda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03B0-8C42-D840-9EE1-01E184834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089112" cy="390959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k-NN Introduction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Problem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Sequential solution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Parallel Solutions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Test Results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Comparison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818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1D5C-2378-1A4B-8D73-79F1224E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3D0C-B07C-C547-B435-617FEEC34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0555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3144-C0BF-6643-B91E-37DF2D37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E5673-141E-E640-ACA9-4EB529C9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</a:t>
            </a:r>
            <a:r>
              <a:rPr lang="en-CA" dirty="0"/>
              <a:t> is </a:t>
            </a:r>
            <a:r>
              <a:rPr lang="en-US" dirty="0"/>
              <a:t>a classic algorithm first introduced in the field of statistics</a:t>
            </a:r>
            <a:r>
              <a:rPr lang="en-CA" dirty="0"/>
              <a:t> </a:t>
            </a:r>
            <a:endParaRPr lang="en-US" dirty="0"/>
          </a:p>
          <a:p>
            <a:r>
              <a:rPr lang="en-CA" dirty="0"/>
              <a:t>KNN classifications</a:t>
            </a:r>
          </a:p>
          <a:p>
            <a:r>
              <a:rPr lang="en-CA" dirty="0"/>
              <a:t>Wide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7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E181-F4A3-6746-8DD1-D845513A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89626-5FF2-DB4C-A076-693174B5E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slightly modified</a:t>
            </a:r>
            <a:r>
              <a:rPr lang="en-CA" dirty="0"/>
              <a:t> version of</a:t>
            </a:r>
            <a:r>
              <a:rPr lang="en-US" dirty="0"/>
              <a:t> traditional</a:t>
            </a:r>
            <a:r>
              <a:rPr lang="en-CA" dirty="0"/>
              <a:t> k-NN</a:t>
            </a:r>
          </a:p>
          <a:p>
            <a:r>
              <a:rPr lang="en-CA" dirty="0"/>
              <a:t>Two sets of vectors</a:t>
            </a:r>
          </a:p>
          <a:p>
            <a:r>
              <a:rPr lang="en-CA" dirty="0"/>
              <a:t>Goal: for each vector in </a:t>
            </a:r>
            <a:r>
              <a:rPr lang="en-US" dirty="0" err="1"/>
              <a:t>nx</a:t>
            </a:r>
            <a:r>
              <a:rPr lang="en-CA" dirty="0"/>
              <a:t> find </a:t>
            </a:r>
            <a:r>
              <a:rPr lang="en-CA" i="1" dirty="0" err="1"/>
              <a:t>topK</a:t>
            </a:r>
            <a:r>
              <a:rPr lang="en-CA" dirty="0"/>
              <a:t> (K=5) nearest vector</a:t>
            </a:r>
            <a:r>
              <a:rPr lang="en-US" dirty="0"/>
              <a:t>s</a:t>
            </a:r>
            <a:r>
              <a:rPr lang="en-CA" dirty="0"/>
              <a:t> in </a:t>
            </a:r>
            <a:r>
              <a:rPr lang="en-US" dirty="0" err="1"/>
              <a:t>ny</a:t>
            </a:r>
            <a:endParaRPr lang="en-CA" dirty="0"/>
          </a:p>
          <a:p>
            <a:r>
              <a:rPr lang="en-CA" dirty="0"/>
              <a:t>distance metrics: Euclidean distance</a:t>
            </a:r>
            <a:r>
              <a:rPr lang="en-CA" dirty="0">
                <a:effectLst/>
              </a:rPr>
              <a:t> </a:t>
            </a:r>
          </a:p>
          <a:p>
            <a:r>
              <a:rPr lang="en-US" dirty="0"/>
              <a:t>Labels are assigned by majority vote</a:t>
            </a:r>
            <a:r>
              <a:rPr lang="en-C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5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3E1E-953D-AF4F-927E-285B9A7A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AC0DF-D029-554A-8730-458D06E0F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435"/>
            <a:ext cx="10515600" cy="435133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Two data sets A and B</a:t>
            </a:r>
          </a:p>
          <a:p>
            <a:r>
              <a:rPr lang="en-US" dirty="0"/>
              <a:t>Same dimension: 256</a:t>
            </a:r>
          </a:p>
          <a:p>
            <a:r>
              <a:rPr lang="en-US" dirty="0"/>
              <a:t>Different length: N(B) = 128N(A)</a:t>
            </a:r>
          </a:p>
          <a:p>
            <a:r>
              <a:rPr lang="en-US" dirty="0"/>
              <a:t>Last element of vector is label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CF0C62C1-1172-464F-834F-A5D9D9DBC7C6}"/>
              </a:ext>
            </a:extLst>
          </p:cNvPr>
          <p:cNvSpPr/>
          <p:nvPr/>
        </p:nvSpPr>
        <p:spPr>
          <a:xfrm>
            <a:off x="7887662" y="3731250"/>
            <a:ext cx="1944547" cy="1770927"/>
          </a:xfrm>
          <a:prstGeom prst="frame">
            <a:avLst>
              <a:gd name="adj1" fmla="val 2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6C92E7-1A3E-5D47-9E67-3113C540BD04}"/>
              </a:ext>
            </a:extLst>
          </p:cNvPr>
          <p:cNvCxnSpPr>
            <a:cxnSpLocks/>
          </p:cNvCxnSpPr>
          <p:nvPr/>
        </p:nvCxnSpPr>
        <p:spPr>
          <a:xfrm>
            <a:off x="7887660" y="4090064"/>
            <a:ext cx="19445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A79CEE-C34C-2744-A3E0-88DE7A67F172}"/>
              </a:ext>
            </a:extLst>
          </p:cNvPr>
          <p:cNvCxnSpPr/>
          <p:nvPr/>
        </p:nvCxnSpPr>
        <p:spPr>
          <a:xfrm>
            <a:off x="7928173" y="4472752"/>
            <a:ext cx="19445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869B0A-D7BE-AB4E-A61C-D686598F7337}"/>
              </a:ext>
            </a:extLst>
          </p:cNvPr>
          <p:cNvCxnSpPr/>
          <p:nvPr/>
        </p:nvCxnSpPr>
        <p:spPr>
          <a:xfrm>
            <a:off x="7887661" y="5115537"/>
            <a:ext cx="19445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9F160E-A2BD-9445-B237-C352373DB1B7}"/>
              </a:ext>
            </a:extLst>
          </p:cNvPr>
          <p:cNvSpPr txBox="1"/>
          <p:nvPr/>
        </p:nvSpPr>
        <p:spPr>
          <a:xfrm>
            <a:off x="8084916" y="3750727"/>
            <a:ext cx="81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0DCE79-29B7-AE4F-AF74-6B47C14CF64D}"/>
              </a:ext>
            </a:extLst>
          </p:cNvPr>
          <p:cNvSpPr txBox="1"/>
          <p:nvPr/>
        </p:nvSpPr>
        <p:spPr>
          <a:xfrm>
            <a:off x="8125425" y="4103420"/>
            <a:ext cx="73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7F65E6-6E74-EE49-94C2-3E1A9B5956DE}"/>
              </a:ext>
            </a:extLst>
          </p:cNvPr>
          <p:cNvSpPr txBox="1"/>
          <p:nvPr/>
        </p:nvSpPr>
        <p:spPr>
          <a:xfrm>
            <a:off x="8084916" y="5115536"/>
            <a:ext cx="64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Vn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4C8736-AB9E-124F-9DFF-EDA62A77450D}"/>
              </a:ext>
            </a:extLst>
          </p:cNvPr>
          <p:cNvCxnSpPr>
            <a:cxnSpLocks/>
          </p:cNvCxnSpPr>
          <p:nvPr/>
        </p:nvCxnSpPr>
        <p:spPr>
          <a:xfrm>
            <a:off x="9421792" y="3750727"/>
            <a:ext cx="0" cy="72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65DC15-DD88-4849-B571-E926CC64ED49}"/>
              </a:ext>
            </a:extLst>
          </p:cNvPr>
          <p:cNvCxnSpPr/>
          <p:nvPr/>
        </p:nvCxnSpPr>
        <p:spPr>
          <a:xfrm>
            <a:off x="9421792" y="5115536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09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33BE-98E3-2C4B-BB06-BAEC494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</a:t>
            </a:r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9EE7D14-CD38-FF4D-BC01-2F9D86B83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100" y="2132807"/>
            <a:ext cx="5854700" cy="1993900"/>
          </a:xfrm>
        </p:spPr>
      </p:pic>
    </p:spTree>
    <p:extLst>
      <p:ext uri="{BB962C8B-B14F-4D97-AF65-F5344CB8AC3E}">
        <p14:creationId xmlns:p14="http://schemas.microsoft.com/office/powerpoint/2010/main" val="120955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C9A5-A82D-E948-AB2B-9EC8E688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dirty="0" err="1"/>
              <a:t>Topk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D445FB-6BBA-2C44-8A59-7820B8D44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442733"/>
              </p:ext>
            </p:extLst>
          </p:nvPr>
        </p:nvGraphicFramePr>
        <p:xfrm>
          <a:off x="2230056" y="2311762"/>
          <a:ext cx="7731888" cy="396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331">
                  <a:extLst>
                    <a:ext uri="{9D8B030D-6E8A-4147-A177-3AD203B41FA5}">
                      <a16:colId xmlns:a16="http://schemas.microsoft.com/office/drawing/2014/main" val="67326838"/>
                    </a:ext>
                  </a:extLst>
                </a:gridCol>
                <a:gridCol w="613458">
                  <a:extLst>
                    <a:ext uri="{9D8B030D-6E8A-4147-A177-3AD203B41FA5}">
                      <a16:colId xmlns:a16="http://schemas.microsoft.com/office/drawing/2014/main" val="4118433576"/>
                    </a:ext>
                  </a:extLst>
                </a:gridCol>
                <a:gridCol w="686765">
                  <a:extLst>
                    <a:ext uri="{9D8B030D-6E8A-4147-A177-3AD203B41FA5}">
                      <a16:colId xmlns:a16="http://schemas.microsoft.com/office/drawing/2014/main" val="2687081200"/>
                    </a:ext>
                  </a:extLst>
                </a:gridCol>
                <a:gridCol w="733222">
                  <a:extLst>
                    <a:ext uri="{9D8B030D-6E8A-4147-A177-3AD203B41FA5}">
                      <a16:colId xmlns:a16="http://schemas.microsoft.com/office/drawing/2014/main" val="622063235"/>
                    </a:ext>
                  </a:extLst>
                </a:gridCol>
                <a:gridCol w="837852">
                  <a:extLst>
                    <a:ext uri="{9D8B030D-6E8A-4147-A177-3AD203B41FA5}">
                      <a16:colId xmlns:a16="http://schemas.microsoft.com/office/drawing/2014/main" val="4016700536"/>
                    </a:ext>
                  </a:extLst>
                </a:gridCol>
                <a:gridCol w="837852">
                  <a:extLst>
                    <a:ext uri="{9D8B030D-6E8A-4147-A177-3AD203B41FA5}">
                      <a16:colId xmlns:a16="http://schemas.microsoft.com/office/drawing/2014/main" val="3369188545"/>
                    </a:ext>
                  </a:extLst>
                </a:gridCol>
                <a:gridCol w="837852">
                  <a:extLst>
                    <a:ext uri="{9D8B030D-6E8A-4147-A177-3AD203B41FA5}">
                      <a16:colId xmlns:a16="http://schemas.microsoft.com/office/drawing/2014/main" val="372946706"/>
                    </a:ext>
                  </a:extLst>
                </a:gridCol>
                <a:gridCol w="837852">
                  <a:extLst>
                    <a:ext uri="{9D8B030D-6E8A-4147-A177-3AD203B41FA5}">
                      <a16:colId xmlns:a16="http://schemas.microsoft.com/office/drawing/2014/main" val="1145767158"/>
                    </a:ext>
                  </a:extLst>
                </a:gridCol>
                <a:gridCol w="837852">
                  <a:extLst>
                    <a:ext uri="{9D8B030D-6E8A-4147-A177-3AD203B41FA5}">
                      <a16:colId xmlns:a16="http://schemas.microsoft.com/office/drawing/2014/main" val="1456739291"/>
                    </a:ext>
                  </a:extLst>
                </a:gridCol>
                <a:gridCol w="837852">
                  <a:extLst>
                    <a:ext uri="{9D8B030D-6E8A-4147-A177-3AD203B41FA5}">
                      <a16:colId xmlns:a16="http://schemas.microsoft.com/office/drawing/2014/main" val="1551522471"/>
                    </a:ext>
                  </a:extLst>
                </a:gridCol>
              </a:tblGrid>
              <a:tr h="39671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3512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78DE2A-FBA8-404D-B666-092A382B37F3}"/>
              </a:ext>
            </a:extLst>
          </p:cNvPr>
          <p:cNvSpPr txBox="1"/>
          <p:nvPr/>
        </p:nvSpPr>
        <p:spPr>
          <a:xfrm>
            <a:off x="920187" y="1581531"/>
            <a:ext cx="2395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Quick Select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FF01519D-5056-ED49-9C91-DB682429B611}"/>
              </a:ext>
            </a:extLst>
          </p:cNvPr>
          <p:cNvSpPr/>
          <p:nvPr/>
        </p:nvSpPr>
        <p:spPr>
          <a:xfrm>
            <a:off x="5856790" y="2870295"/>
            <a:ext cx="239210" cy="4981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5189307-2B30-6740-8E2A-DAC81E4C0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267042"/>
              </p:ext>
            </p:extLst>
          </p:nvPr>
        </p:nvGraphicFramePr>
        <p:xfrm>
          <a:off x="2230056" y="3541854"/>
          <a:ext cx="7843780" cy="392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378">
                  <a:extLst>
                    <a:ext uri="{9D8B030D-6E8A-4147-A177-3AD203B41FA5}">
                      <a16:colId xmlns:a16="http://schemas.microsoft.com/office/drawing/2014/main" val="3495494498"/>
                    </a:ext>
                  </a:extLst>
                </a:gridCol>
                <a:gridCol w="784378">
                  <a:extLst>
                    <a:ext uri="{9D8B030D-6E8A-4147-A177-3AD203B41FA5}">
                      <a16:colId xmlns:a16="http://schemas.microsoft.com/office/drawing/2014/main" val="3201392739"/>
                    </a:ext>
                  </a:extLst>
                </a:gridCol>
                <a:gridCol w="784378">
                  <a:extLst>
                    <a:ext uri="{9D8B030D-6E8A-4147-A177-3AD203B41FA5}">
                      <a16:colId xmlns:a16="http://schemas.microsoft.com/office/drawing/2014/main" val="3290274666"/>
                    </a:ext>
                  </a:extLst>
                </a:gridCol>
                <a:gridCol w="784378">
                  <a:extLst>
                    <a:ext uri="{9D8B030D-6E8A-4147-A177-3AD203B41FA5}">
                      <a16:colId xmlns:a16="http://schemas.microsoft.com/office/drawing/2014/main" val="1105866058"/>
                    </a:ext>
                  </a:extLst>
                </a:gridCol>
                <a:gridCol w="784378">
                  <a:extLst>
                    <a:ext uri="{9D8B030D-6E8A-4147-A177-3AD203B41FA5}">
                      <a16:colId xmlns:a16="http://schemas.microsoft.com/office/drawing/2014/main" val="1180328046"/>
                    </a:ext>
                  </a:extLst>
                </a:gridCol>
                <a:gridCol w="784378">
                  <a:extLst>
                    <a:ext uri="{9D8B030D-6E8A-4147-A177-3AD203B41FA5}">
                      <a16:colId xmlns:a16="http://schemas.microsoft.com/office/drawing/2014/main" val="2786835663"/>
                    </a:ext>
                  </a:extLst>
                </a:gridCol>
                <a:gridCol w="784378">
                  <a:extLst>
                    <a:ext uri="{9D8B030D-6E8A-4147-A177-3AD203B41FA5}">
                      <a16:colId xmlns:a16="http://schemas.microsoft.com/office/drawing/2014/main" val="1372196328"/>
                    </a:ext>
                  </a:extLst>
                </a:gridCol>
                <a:gridCol w="784378">
                  <a:extLst>
                    <a:ext uri="{9D8B030D-6E8A-4147-A177-3AD203B41FA5}">
                      <a16:colId xmlns:a16="http://schemas.microsoft.com/office/drawing/2014/main" val="2884569874"/>
                    </a:ext>
                  </a:extLst>
                </a:gridCol>
                <a:gridCol w="784378">
                  <a:extLst>
                    <a:ext uri="{9D8B030D-6E8A-4147-A177-3AD203B41FA5}">
                      <a16:colId xmlns:a16="http://schemas.microsoft.com/office/drawing/2014/main" val="2050880879"/>
                    </a:ext>
                  </a:extLst>
                </a:gridCol>
                <a:gridCol w="784378">
                  <a:extLst>
                    <a:ext uri="{9D8B030D-6E8A-4147-A177-3AD203B41FA5}">
                      <a16:colId xmlns:a16="http://schemas.microsoft.com/office/drawing/2014/main" val="2812050654"/>
                    </a:ext>
                  </a:extLst>
                </a:gridCol>
              </a:tblGrid>
              <a:tr h="39226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753658"/>
                  </a:ext>
                </a:extLst>
              </a:tr>
            </a:tbl>
          </a:graphicData>
        </a:graphic>
      </p:graphicFrame>
      <p:sp>
        <p:nvSpPr>
          <p:cNvPr id="10" name="Frame 9">
            <a:extLst>
              <a:ext uri="{FF2B5EF4-FFF2-40B4-BE49-F238E27FC236}">
                <a16:creationId xmlns:a16="http://schemas.microsoft.com/office/drawing/2014/main" id="{51A6BD31-9359-0649-ABF7-D6627FEDA904}"/>
              </a:ext>
            </a:extLst>
          </p:cNvPr>
          <p:cNvSpPr/>
          <p:nvPr/>
        </p:nvSpPr>
        <p:spPr>
          <a:xfrm>
            <a:off x="2118167" y="3429000"/>
            <a:ext cx="5578998" cy="622139"/>
          </a:xfrm>
          <a:prstGeom prst="frame">
            <a:avLst>
              <a:gd name="adj1" fmla="val 3021"/>
            </a:avLst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8F532A65-5737-0243-B209-BF42D95DA068}"/>
              </a:ext>
            </a:extLst>
          </p:cNvPr>
          <p:cNvSpPr/>
          <p:nvPr/>
        </p:nvSpPr>
        <p:spPr>
          <a:xfrm>
            <a:off x="4896092" y="2187614"/>
            <a:ext cx="509286" cy="622139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A250AB2C-0066-E741-83E2-BE6DC81B2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49594"/>
              </p:ext>
            </p:extLst>
          </p:nvPr>
        </p:nvGraphicFramePr>
        <p:xfrm>
          <a:off x="2230056" y="4951904"/>
          <a:ext cx="5730627" cy="392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661">
                  <a:extLst>
                    <a:ext uri="{9D8B030D-6E8A-4147-A177-3AD203B41FA5}">
                      <a16:colId xmlns:a16="http://schemas.microsoft.com/office/drawing/2014/main" val="3739807681"/>
                    </a:ext>
                  </a:extLst>
                </a:gridCol>
                <a:gridCol w="818661">
                  <a:extLst>
                    <a:ext uri="{9D8B030D-6E8A-4147-A177-3AD203B41FA5}">
                      <a16:colId xmlns:a16="http://schemas.microsoft.com/office/drawing/2014/main" val="2877746779"/>
                    </a:ext>
                  </a:extLst>
                </a:gridCol>
                <a:gridCol w="818661">
                  <a:extLst>
                    <a:ext uri="{9D8B030D-6E8A-4147-A177-3AD203B41FA5}">
                      <a16:colId xmlns:a16="http://schemas.microsoft.com/office/drawing/2014/main" val="1774741415"/>
                    </a:ext>
                  </a:extLst>
                </a:gridCol>
                <a:gridCol w="818661">
                  <a:extLst>
                    <a:ext uri="{9D8B030D-6E8A-4147-A177-3AD203B41FA5}">
                      <a16:colId xmlns:a16="http://schemas.microsoft.com/office/drawing/2014/main" val="3636053408"/>
                    </a:ext>
                  </a:extLst>
                </a:gridCol>
                <a:gridCol w="818661">
                  <a:extLst>
                    <a:ext uri="{9D8B030D-6E8A-4147-A177-3AD203B41FA5}">
                      <a16:colId xmlns:a16="http://schemas.microsoft.com/office/drawing/2014/main" val="1382491019"/>
                    </a:ext>
                  </a:extLst>
                </a:gridCol>
                <a:gridCol w="818661">
                  <a:extLst>
                    <a:ext uri="{9D8B030D-6E8A-4147-A177-3AD203B41FA5}">
                      <a16:colId xmlns:a16="http://schemas.microsoft.com/office/drawing/2014/main" val="1237433289"/>
                    </a:ext>
                  </a:extLst>
                </a:gridCol>
                <a:gridCol w="818661">
                  <a:extLst>
                    <a:ext uri="{9D8B030D-6E8A-4147-A177-3AD203B41FA5}">
                      <a16:colId xmlns:a16="http://schemas.microsoft.com/office/drawing/2014/main" val="2029293918"/>
                    </a:ext>
                  </a:extLst>
                </a:gridCol>
              </a:tblGrid>
              <a:tr h="39226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0020"/>
                  </a:ext>
                </a:extLst>
              </a:tr>
            </a:tbl>
          </a:graphicData>
        </a:graphic>
      </p:graphicFrame>
      <p:sp>
        <p:nvSpPr>
          <p:cNvPr id="17" name="Down Arrow 16">
            <a:extLst>
              <a:ext uri="{FF2B5EF4-FFF2-40B4-BE49-F238E27FC236}">
                <a16:creationId xmlns:a16="http://schemas.microsoft.com/office/drawing/2014/main" id="{E1137BFF-C580-FE45-992D-306C16DD4D0A}"/>
              </a:ext>
            </a:extLst>
          </p:cNvPr>
          <p:cNvSpPr/>
          <p:nvPr/>
        </p:nvSpPr>
        <p:spPr>
          <a:xfrm>
            <a:off x="4710896" y="4236334"/>
            <a:ext cx="185196" cy="486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255C89F0-6D5E-1A4E-9544-5D5A572D6F95}"/>
              </a:ext>
            </a:extLst>
          </p:cNvPr>
          <p:cNvSpPr/>
          <p:nvPr/>
        </p:nvSpPr>
        <p:spPr>
          <a:xfrm>
            <a:off x="2118167" y="4797980"/>
            <a:ext cx="2592729" cy="622139"/>
          </a:xfrm>
          <a:prstGeom prst="frame">
            <a:avLst>
              <a:gd name="adj1" fmla="val 2925"/>
            </a:avLst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7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3372B-4EF2-6443-9DEF-BDFD1F56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Improvement - SSE Instruction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BE88B-39A3-A04F-909A-3812D585B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Utilizing SSE instruction set to calculate the Euclidean distance</a:t>
            </a:r>
          </a:p>
          <a:p>
            <a:r>
              <a:rPr lang="en-CA" dirty="0"/>
              <a:t>SSE has added 128-bit registers </a:t>
            </a:r>
          </a:p>
          <a:p>
            <a:r>
              <a:rPr lang="en-CA" dirty="0"/>
              <a:t>All calculations in SSE are done for 4 floating-point numbers at one time</a:t>
            </a:r>
            <a:r>
              <a:rPr lang="en-CA" dirty="0">
                <a:effectLst/>
              </a:rPr>
              <a:t> 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DC21ECA-275D-EB4E-884A-7453A1738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8" y="3819525"/>
            <a:ext cx="9105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2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D5872-D572-D44F-9DEC-D92F62C8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SSE - Results</a:t>
            </a:r>
          </a:p>
        </p:txBody>
      </p:sp>
      <p:pic>
        <p:nvPicPr>
          <p:cNvPr id="4" name="Content Placeholder 3" descr="sse">
            <a:extLst>
              <a:ext uri="{FF2B5EF4-FFF2-40B4-BE49-F238E27FC236}">
                <a16:creationId xmlns:a16="http://schemas.microsoft.com/office/drawing/2014/main" id="{10437526-D572-3E43-834A-B93C74C34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9733" y="1690688"/>
            <a:ext cx="6741623" cy="399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8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393</Words>
  <Application>Microsoft Macintosh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KNN</vt:lpstr>
      <vt:lpstr>Agenda</vt:lpstr>
      <vt:lpstr>K-NN Introduction</vt:lpstr>
      <vt:lpstr>Problem</vt:lpstr>
      <vt:lpstr>Dataset</vt:lpstr>
      <vt:lpstr>Sequential</vt:lpstr>
      <vt:lpstr>Find Topk</vt:lpstr>
      <vt:lpstr>Other Improvement - SSE Instruction Set</vt:lpstr>
      <vt:lpstr>SSE - Results</vt:lpstr>
      <vt:lpstr>pthreads</vt:lpstr>
      <vt:lpstr>Open MPI</vt:lpstr>
      <vt:lpstr>OpenMP</vt:lpstr>
      <vt:lpstr>Test Results – Sequential</vt:lpstr>
      <vt:lpstr>Test Results - Pthreads</vt:lpstr>
      <vt:lpstr>Test Results - MPI</vt:lpstr>
      <vt:lpstr>Test Results - OpenMP</vt:lpstr>
      <vt:lpstr>Comparison - Similarities</vt:lpstr>
      <vt:lpstr>Comparison - Differences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</dc:title>
  <dc:creator>miley01@student.ubc.ca</dc:creator>
  <cp:lastModifiedBy>miley01@student.ubc.ca</cp:lastModifiedBy>
  <cp:revision>9</cp:revision>
  <dcterms:created xsi:type="dcterms:W3CDTF">2021-12-13T04:58:54Z</dcterms:created>
  <dcterms:modified xsi:type="dcterms:W3CDTF">2021-12-21T06:27:57Z</dcterms:modified>
</cp:coreProperties>
</file>