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4" r:id="rId5"/>
    <p:sldId id="258" r:id="rId6"/>
    <p:sldId id="273" r:id="rId7"/>
    <p:sldId id="260" r:id="rId8"/>
    <p:sldId id="262" r:id="rId9"/>
    <p:sldId id="268" r:id="rId10"/>
    <p:sldId id="270" r:id="rId11"/>
    <p:sldId id="264" r:id="rId12"/>
    <p:sldId id="269" r:id="rId13"/>
    <p:sldId id="266" r:id="rId14"/>
    <p:sldId id="267" r:id="rId15"/>
    <p:sldId id="275" r:id="rId16"/>
    <p:sldId id="27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8A4A7E-44C6-9945-B6B5-79B8C3F30993}">
          <p14:sldIdLst>
            <p14:sldId id="256"/>
            <p14:sldId id="257"/>
            <p14:sldId id="259"/>
            <p14:sldId id="274"/>
            <p14:sldId id="258"/>
            <p14:sldId id="273"/>
            <p14:sldId id="260"/>
            <p14:sldId id="262"/>
            <p14:sldId id="268"/>
            <p14:sldId id="270"/>
            <p14:sldId id="264"/>
            <p14:sldId id="269"/>
            <p14:sldId id="266"/>
            <p14:sldId id="267"/>
            <p14:sldId id="275"/>
            <p14:sldId id="276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80"/>
  </p:normalViewPr>
  <p:slideViewPr>
    <p:cSldViewPr snapToGrid="0" snapToObjects="1">
      <p:cViewPr>
        <p:scale>
          <a:sx n="95" d="100"/>
          <a:sy n="95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F3FF-DCAF-A346-8EBA-DA1400ED3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Personal</a:t>
            </a:r>
            <a:r>
              <a:rPr lang="zh-CN" altLang="en-US" sz="6000" dirty="0"/>
              <a:t> </a:t>
            </a:r>
            <a:r>
              <a:rPr lang="en-US" altLang="zh-CN" sz="6000" dirty="0"/>
              <a:t>Health</a:t>
            </a:r>
            <a:r>
              <a:rPr lang="zh-CN" altLang="en-US" sz="6000" dirty="0"/>
              <a:t> </a:t>
            </a:r>
            <a:r>
              <a:rPr lang="en-US" altLang="zh-CN" sz="6000" dirty="0"/>
              <a:t>Wallet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0C25E-EA5C-0F49-8437-BCAE8EDB0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JiaqI</a:t>
            </a:r>
            <a:r>
              <a:rPr lang="zh-CN" altLang="en-US" dirty="0"/>
              <a:t> </a:t>
            </a:r>
            <a:r>
              <a:rPr lang="en-US" altLang="zh-CN" dirty="0" err="1"/>
              <a:t>zhang</a:t>
            </a:r>
            <a:r>
              <a:rPr lang="zh-CN" altLang="en-US" dirty="0"/>
              <a:t> </a:t>
            </a:r>
            <a:r>
              <a:rPr lang="en-CA" altLang="zh-CN" dirty="0"/>
              <a:t>(63144551)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4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1DF7-EC84-6B46-96BF-A7C38205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NGS Report</a:t>
            </a:r>
            <a:br>
              <a:rPr lang="en-US" dirty="0"/>
            </a:br>
            <a:r>
              <a:rPr lang="en-US" sz="2400" dirty="0"/>
              <a:t>problems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0DC4-8A59-F049-B423-0A6A9156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4548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Pathology reports are written in free-text form, which precludes efficient data gathering</a:t>
            </a:r>
          </a:p>
          <a:p>
            <a:r>
              <a:rPr lang="en-CA" dirty="0"/>
              <a:t>Pathology reports generally do not follow formal grammar rules </a:t>
            </a:r>
          </a:p>
          <a:p>
            <a:r>
              <a:rPr lang="en-CA" dirty="0"/>
              <a:t>Inappropriate format style by using many line breaks, white spaces, and hyphens</a:t>
            </a:r>
          </a:p>
          <a:p>
            <a:pPr lvl="1"/>
            <a:r>
              <a:rPr lang="en-CA" dirty="0"/>
              <a:t>Difficult to automatically detect the sentence boundary </a:t>
            </a:r>
          </a:p>
          <a:p>
            <a:pPr lvl="1"/>
            <a:r>
              <a:rPr lang="en-CA" dirty="0"/>
              <a:t>Difficult to apply normalization of term variation </a:t>
            </a:r>
          </a:p>
          <a:p>
            <a:r>
              <a:rPr lang="en-CA" dirty="0"/>
              <a:t>Clinical reports sometimes contain specific jargons and spelling errors </a:t>
            </a:r>
          </a:p>
          <a:p>
            <a:r>
              <a:rPr lang="en-CA" dirty="0"/>
              <a:t>Too much irrelevant information</a:t>
            </a:r>
          </a:p>
          <a:p>
            <a:r>
              <a:rPr lang="en-CA" dirty="0"/>
              <a:t>Aims to build a system to compute and display statistics of clinical data extracted from pathology reports 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2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8BFB-F18F-DE4A-B028-EA5BBC0C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NGS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br>
              <a:rPr lang="en-US" altLang="zh-CN" dirty="0"/>
            </a:br>
            <a:r>
              <a:rPr lang="en-US" altLang="zh-CN" sz="2400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1A2F-6341-174A-8F80-8DA77C494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Utilize </a:t>
            </a:r>
            <a:r>
              <a:rPr lang="en-CA" dirty="0" err="1"/>
              <a:t>cTAKES</a:t>
            </a:r>
            <a:r>
              <a:rPr lang="en-CA" dirty="0"/>
              <a:t> approach to identify and correct some spelling errors</a:t>
            </a:r>
          </a:p>
          <a:p>
            <a:r>
              <a:rPr lang="en-CA" dirty="0"/>
              <a:t>May adopt a semi-structured style to describe NGS findings</a:t>
            </a:r>
          </a:p>
          <a:p>
            <a:pPr lvl="1"/>
            <a:r>
              <a:rPr lang="en-CA" dirty="0"/>
              <a:t> classified as list- or table-based style </a:t>
            </a:r>
          </a:p>
          <a:p>
            <a:pPr lvl="1"/>
            <a:r>
              <a:rPr lang="en-CA" dirty="0"/>
              <a:t>ensure simplicity and accuracy of parsing </a:t>
            </a:r>
          </a:p>
          <a:p>
            <a:r>
              <a:rPr lang="en-CA" dirty="0"/>
              <a:t>Define a context-free grammar</a:t>
            </a:r>
          </a:p>
          <a:p>
            <a:pPr lvl="1"/>
            <a:r>
              <a:rPr lang="en-CA" dirty="0"/>
              <a:t>Identify which tokens stands for Biomarker names</a:t>
            </a:r>
          </a:p>
          <a:p>
            <a:pPr lvl="1"/>
            <a:r>
              <a:rPr lang="en-CA" dirty="0"/>
              <a:t>Identify which tokens corresponding to Test results</a:t>
            </a:r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9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7911-DAB0-D04A-81CC-0C64883A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NGS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br>
              <a:rPr lang="en-US" altLang="zh-CN" dirty="0"/>
            </a:br>
            <a:r>
              <a:rPr lang="en-US" altLang="zh-CN" sz="2400" dirty="0"/>
              <a:t>BN</a:t>
            </a:r>
            <a:r>
              <a:rPr lang="zh-CN" altLang="en-US" sz="2400" dirty="0"/>
              <a:t> </a:t>
            </a:r>
            <a:r>
              <a:rPr lang="en-US" altLang="zh-CN" sz="2400" dirty="0"/>
              <a:t>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936BF-1101-3444-A882-159F68F9A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Aim</a:t>
            </a:r>
            <a:r>
              <a:rPr lang="en-CA" dirty="0"/>
              <a:t>:</a:t>
            </a:r>
            <a:r>
              <a:rPr lang="en-US" dirty="0"/>
              <a:t> Build our own Biomarker Name Dictionary </a:t>
            </a:r>
            <a:r>
              <a:rPr lang="en-CA" dirty="0"/>
              <a:t>to facilitate term normalization</a:t>
            </a:r>
          </a:p>
          <a:p>
            <a:r>
              <a:rPr lang="en-CA" dirty="0"/>
              <a:t>Handle terminology variation </a:t>
            </a:r>
          </a:p>
          <a:p>
            <a:pPr lvl="1"/>
            <a:r>
              <a:rPr lang="en-US" dirty="0"/>
              <a:t>Example: </a:t>
            </a:r>
            <a:r>
              <a:rPr lang="en-CA" dirty="0"/>
              <a:t>‘Wilms’ tumor 1 protein,’ ‘WT-1′, ‘Wilms tumor 1-protein,’ and ‘WT1 (4)’ converted to one single term ‘Genes, Wilms Tumor’ </a:t>
            </a:r>
          </a:p>
          <a:p>
            <a:r>
              <a:rPr lang="en-CA" dirty="0"/>
              <a:t>Based on a list of official product names of biomarkers from SNUH</a:t>
            </a:r>
          </a:p>
          <a:p>
            <a:r>
              <a:rPr lang="en-CA" dirty="0"/>
              <a:t>Preferred Terms (P_BN) linked with Medical Subject Headings (</a:t>
            </a:r>
            <a:r>
              <a:rPr lang="en-CA" dirty="0" err="1"/>
              <a:t>MeSH</a:t>
            </a:r>
            <a:r>
              <a:rPr lang="en-CA" dirty="0"/>
              <a:t>) codes</a:t>
            </a:r>
          </a:p>
          <a:p>
            <a:r>
              <a:rPr lang="en-US" dirty="0"/>
              <a:t>Expand </a:t>
            </a:r>
            <a:r>
              <a:rPr lang="en-CA" dirty="0"/>
              <a:t>the BN dictionary by following the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51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D9D1-A5C0-1142-98C9-F0AB05FA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NGS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br>
              <a:rPr lang="en-US" altLang="zh-CN" dirty="0"/>
            </a:br>
            <a:r>
              <a:rPr lang="en-US" altLang="zh-CN" sz="2400" dirty="0"/>
              <a:t>BN</a:t>
            </a:r>
            <a:r>
              <a:rPr lang="zh-CN" altLang="en-US" sz="2400" dirty="0"/>
              <a:t> </a:t>
            </a:r>
            <a:r>
              <a:rPr lang="en-US" altLang="zh-CN" sz="2400" dirty="0"/>
              <a:t>Dictionary</a:t>
            </a:r>
            <a:r>
              <a:rPr lang="en-US" dirty="0"/>
              <a:t> – </a:t>
            </a:r>
            <a:r>
              <a:rPr lang="en-US" sz="2400" dirty="0"/>
              <a:t>Expansion Rules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201509FC-A9BC-1846-A07C-B034E8C4F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298" y="2111287"/>
            <a:ext cx="7153836" cy="3547599"/>
          </a:xfrm>
        </p:spPr>
      </p:pic>
    </p:spTree>
    <p:extLst>
      <p:ext uri="{BB962C8B-B14F-4D97-AF65-F5344CB8AC3E}">
        <p14:creationId xmlns:p14="http://schemas.microsoft.com/office/powerpoint/2010/main" val="141974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1447-57C4-3149-9B44-99B019A2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NGS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br>
              <a:rPr lang="en-US" altLang="zh-CN" dirty="0"/>
            </a:br>
            <a:r>
              <a:rPr lang="en-US" altLang="zh-CN" dirty="0"/>
              <a:t>TR 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6157-D833-EF4D-877B-3C98F692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Term variations in Test results need to be considered</a:t>
            </a:r>
          </a:p>
          <a:p>
            <a:pPr lvl="1"/>
            <a:r>
              <a:rPr lang="en-CA" dirty="0"/>
              <a:t>Example:  ‘positive in mesothelial cells’ and ‘positive in tumor cells’ are normalized to ‘Positive’</a:t>
            </a:r>
          </a:p>
          <a:p>
            <a:r>
              <a:rPr lang="en-CA" dirty="0"/>
              <a:t>Require Background knowledge</a:t>
            </a:r>
          </a:p>
          <a:p>
            <a:r>
              <a:rPr lang="en-CA" dirty="0"/>
              <a:t>May not follow the same rule as BN</a:t>
            </a:r>
          </a:p>
          <a:p>
            <a:r>
              <a:rPr lang="en-CA" dirty="0"/>
              <a:t>Manually created a TR dictionary based on all TRs from training set </a:t>
            </a:r>
          </a:p>
          <a:p>
            <a:r>
              <a:rPr lang="en-CA" dirty="0"/>
              <a:t>Four normalized TR terms: “Positive”, “Focal Positive”, “Negative”, or “Error”</a:t>
            </a:r>
          </a:p>
          <a:p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08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1447-57C4-3149-9B44-99B019A2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NGS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br>
              <a:rPr lang="en-US" altLang="zh-CN" dirty="0"/>
            </a:br>
            <a:r>
              <a:rPr lang="en-US" altLang="zh-CN" dirty="0"/>
              <a:t>TR 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6157-D833-EF4D-877B-3C98F692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Term variations in Test results need to be considered</a:t>
            </a:r>
          </a:p>
          <a:p>
            <a:pPr lvl="1"/>
            <a:r>
              <a:rPr lang="en-CA" dirty="0"/>
              <a:t>Example:  ‘positive in mesothelial cells’ and ‘positive in tumor cells’ are normalized to ‘Positive’</a:t>
            </a:r>
          </a:p>
          <a:p>
            <a:r>
              <a:rPr lang="en-CA" dirty="0"/>
              <a:t>Require Background knowledge</a:t>
            </a:r>
          </a:p>
          <a:p>
            <a:r>
              <a:rPr lang="en-CA" dirty="0"/>
              <a:t>May not follow the same rule as BN</a:t>
            </a:r>
          </a:p>
          <a:p>
            <a:r>
              <a:rPr lang="en-CA" dirty="0"/>
              <a:t>Manually created a TR dictionary based on all TRs from training set </a:t>
            </a:r>
          </a:p>
          <a:p>
            <a:r>
              <a:rPr lang="en-CA" dirty="0"/>
              <a:t>Four normalized TR terms: “Positive”, “Focal Positive”, “Negative”, or “Error”</a:t>
            </a:r>
          </a:p>
          <a:p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85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1389-BAED-7A4A-99B8-B9ADA16D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D82C-A833-3946-9A8E-0E3178394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Health Wallet will provide a way to help individuals store and share their medical history securely by taking advantages of blockchain technologies</a:t>
            </a:r>
          </a:p>
          <a:p>
            <a:r>
              <a:rPr lang="en-US" dirty="0"/>
              <a:t>Biomarker information could be extracted from the NGS report by looking up BN dictionary</a:t>
            </a:r>
          </a:p>
          <a:p>
            <a:r>
              <a:rPr lang="en-US" dirty="0"/>
              <a:t>BN dictionary could be expanded by follow particular rules</a:t>
            </a:r>
          </a:p>
          <a:p>
            <a:r>
              <a:rPr lang="en-US" dirty="0"/>
              <a:t>TR dictionary may be helpful to extract test results information</a:t>
            </a:r>
          </a:p>
        </p:txBody>
      </p:sp>
    </p:spTree>
    <p:extLst>
      <p:ext uri="{BB962C8B-B14F-4D97-AF65-F5344CB8AC3E}">
        <p14:creationId xmlns:p14="http://schemas.microsoft.com/office/powerpoint/2010/main" val="2873892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F3FF-DCAF-A346-8EBA-DA1400ED3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0C25E-EA5C-0F49-8437-BCAE8EDB0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1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B953-EEEE-A546-A8FE-10A1D139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999F-1B60-D245-AA27-92D4B4647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participants</a:t>
            </a:r>
          </a:p>
          <a:p>
            <a:r>
              <a:rPr lang="en-US" dirty="0"/>
              <a:t>Introduction of Big Project</a:t>
            </a:r>
          </a:p>
          <a:p>
            <a:r>
              <a:rPr lang="en-US" dirty="0"/>
              <a:t>UBC Research part</a:t>
            </a:r>
          </a:p>
          <a:p>
            <a:r>
              <a:rPr lang="en-US" dirty="0"/>
              <a:t>My responsible part – NGS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4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B953-EEEE-A546-A8FE-10A1D139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Participants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11438A-F3A8-9440-8FC9-594160FFB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057104"/>
              </p:ext>
            </p:extLst>
          </p:nvPr>
        </p:nvGraphicFramePr>
        <p:xfrm>
          <a:off x="1450975" y="2018805"/>
          <a:ext cx="9603276" cy="3182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244">
                  <a:extLst>
                    <a:ext uri="{9D8B030D-6E8A-4147-A177-3AD203B41FA5}">
                      <a16:colId xmlns:a16="http://schemas.microsoft.com/office/drawing/2014/main" val="805310228"/>
                    </a:ext>
                  </a:extLst>
                </a:gridCol>
                <a:gridCol w="2383344">
                  <a:extLst>
                    <a:ext uri="{9D8B030D-6E8A-4147-A177-3AD203B41FA5}">
                      <a16:colId xmlns:a16="http://schemas.microsoft.com/office/drawing/2014/main" val="930125225"/>
                    </a:ext>
                  </a:extLst>
                </a:gridCol>
                <a:gridCol w="2383344">
                  <a:extLst>
                    <a:ext uri="{9D8B030D-6E8A-4147-A177-3AD203B41FA5}">
                      <a16:colId xmlns:a16="http://schemas.microsoft.com/office/drawing/2014/main" val="203719823"/>
                    </a:ext>
                  </a:extLst>
                </a:gridCol>
                <a:gridCol w="2383344">
                  <a:extLst>
                    <a:ext uri="{9D8B030D-6E8A-4147-A177-3AD203B41FA5}">
                      <a16:colId xmlns:a16="http://schemas.microsoft.com/office/drawing/2014/main" val="3955642492"/>
                    </a:ext>
                  </a:extLst>
                </a:gridCol>
              </a:tblGrid>
              <a:tr h="990512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Academic Supervisor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Academic Institution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and Country location of academic institution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28999"/>
                  </a:ext>
                </a:extLst>
              </a:tr>
              <a:tr h="66565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Victoria Lemieux</a:t>
                      </a:r>
                    </a:p>
                    <a:p>
                      <a:endParaRPr lang="en-CA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University of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of British Columbia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Vancouver, Canada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45759"/>
                  </a:ext>
                </a:extLst>
              </a:tr>
              <a:tr h="950936">
                <a:tc>
                  <a:txBody>
                    <a:bodyPr/>
                    <a:lstStyle/>
                    <a:p>
                      <a:r>
                        <a:rPr lang="en-C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Partner organization(s)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 name at partner organization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and Country location of organization 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Partner Legal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25385"/>
                  </a:ext>
                </a:extLst>
              </a:tr>
              <a:tr h="575484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Molecular 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 Fraser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Vancouver, 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177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9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B953-EEEE-A546-A8FE-10A1D139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BIG Project overview</a:t>
            </a:r>
            <a:br>
              <a:rPr lang="en-US" sz="3600" dirty="0"/>
            </a:br>
            <a:r>
              <a:rPr lang="en-US" sz="2700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999F-1B60-D245-AA27-92D4B4647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blockchain technology to securely share private health information</a:t>
            </a:r>
          </a:p>
          <a:p>
            <a:r>
              <a:rPr lang="en-CA" dirty="0"/>
              <a:t>Patients can get all their medical history from the platform </a:t>
            </a:r>
          </a:p>
          <a:p>
            <a:r>
              <a:rPr lang="en-CA" dirty="0"/>
              <a:t>Long term Goal</a:t>
            </a:r>
          </a:p>
          <a:p>
            <a:pPr lvl="1"/>
            <a:r>
              <a:rPr lang="en-CA" dirty="0"/>
              <a:t>Every interested Canadian can upload and share their health information via platform</a:t>
            </a:r>
          </a:p>
          <a:p>
            <a:pPr lvl="1"/>
            <a:r>
              <a:rPr lang="en-CA" dirty="0"/>
              <a:t>A reward system to encourages more people participate in</a:t>
            </a:r>
          </a:p>
        </p:txBody>
      </p:sp>
    </p:spTree>
    <p:extLst>
      <p:ext uri="{BB962C8B-B14F-4D97-AF65-F5344CB8AC3E}">
        <p14:creationId xmlns:p14="http://schemas.microsoft.com/office/powerpoint/2010/main" val="399159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B953-EEEE-A546-A8FE-10A1D139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BIG Project overview</a:t>
            </a:r>
            <a:br>
              <a:rPr lang="en-US" sz="3600" dirty="0"/>
            </a:br>
            <a:r>
              <a:rPr lang="en-US" sz="2700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999F-1B60-D245-AA27-92D4B4647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Unconnected Health data</a:t>
            </a:r>
          </a:p>
          <a:p>
            <a:r>
              <a:rPr lang="en-US" dirty="0"/>
              <a:t>Technical challenge to integrate all the data</a:t>
            </a:r>
          </a:p>
          <a:p>
            <a:r>
              <a:rPr lang="en-US" dirty="0"/>
              <a:t>Individuals have privacy concerns</a:t>
            </a:r>
          </a:p>
          <a:p>
            <a:r>
              <a:rPr lang="en-CA" dirty="0"/>
              <a:t>Healthcare researchers have little access real-world data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0047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B953-EEEE-A546-A8FE-10A1D139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BIG Project overview</a:t>
            </a:r>
            <a:br>
              <a:rPr lang="en-US" sz="3600" dirty="0"/>
            </a:br>
            <a:r>
              <a:rPr lang="en-US" sz="2700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999F-1B60-D245-AA27-92D4B4647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Utilize open source blockchain technology</a:t>
            </a:r>
          </a:p>
          <a:p>
            <a:pPr lvl="1"/>
            <a:r>
              <a:rPr lang="en-CA" dirty="0"/>
              <a:t>Individuals control their own health data completely</a:t>
            </a:r>
          </a:p>
          <a:p>
            <a:pPr lvl="1"/>
            <a:r>
              <a:rPr lang="en-CA" dirty="0"/>
              <a:t>Users will be able to choose to share information with different parties</a:t>
            </a:r>
          </a:p>
          <a:p>
            <a:r>
              <a:rPr lang="en-CA" dirty="0"/>
              <a:t>The platform will also help overcome growing trust barriers and collect real-world data to researchers</a:t>
            </a:r>
          </a:p>
          <a:p>
            <a:pPr lvl="1"/>
            <a:r>
              <a:rPr lang="en-CA" dirty="0"/>
              <a:t>Putting individuals in control of sharing their own data can help break down these barriers. 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4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3" name="Picture 7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5" name="Straight Connector 7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7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Graphical user interface&#10;&#10;Description automatically generated">
            <a:extLst>
              <a:ext uri="{FF2B5EF4-FFF2-40B4-BE49-F238E27FC236}">
                <a16:creationId xmlns:a16="http://schemas.microsoft.com/office/drawing/2014/main" id="{6E7BABC2-1D15-D14B-BE06-7C43242ED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82361"/>
            <a:ext cx="6282919" cy="353414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DDD901-EA79-DE4C-A8C1-554BBB8A4965}"/>
              </a:ext>
            </a:extLst>
          </p:cNvPr>
          <p:cNvSpPr txBox="1"/>
          <p:nvPr/>
        </p:nvSpPr>
        <p:spPr>
          <a:xfrm>
            <a:off x="632012" y="3200400"/>
            <a:ext cx="208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UBC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8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DC84-FBE7-1745-9950-3843705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69E9F-0A39-9340-9A35-97135F873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Nov, 2020 – Dec, 2020</a:t>
            </a:r>
          </a:p>
          <a:p>
            <a:pPr lvl="1"/>
            <a:r>
              <a:rPr lang="en-US" dirty="0"/>
              <a:t>Understand the project</a:t>
            </a:r>
          </a:p>
          <a:p>
            <a:pPr lvl="1"/>
            <a:r>
              <a:rPr lang="en-US" dirty="0"/>
              <a:t>Finish proposal</a:t>
            </a:r>
          </a:p>
          <a:p>
            <a:r>
              <a:rPr lang="en-US" dirty="0"/>
              <a:t>Jan, 2021 – Apr, 2021</a:t>
            </a:r>
          </a:p>
          <a:p>
            <a:pPr lvl="1"/>
            <a:r>
              <a:rPr lang="en-US" dirty="0"/>
              <a:t>Do more research on the Biomarker Extraction</a:t>
            </a:r>
          </a:p>
          <a:p>
            <a:pPr lvl="1"/>
            <a:r>
              <a:rPr lang="en-US" dirty="0"/>
              <a:t>Build BN and TR Dictionary</a:t>
            </a:r>
          </a:p>
          <a:p>
            <a:r>
              <a:rPr lang="en-US" dirty="0"/>
              <a:t>May, 2021 – Sep, 2021</a:t>
            </a:r>
          </a:p>
          <a:p>
            <a:pPr lvl="1"/>
            <a:r>
              <a:rPr lang="en-US" dirty="0"/>
              <a:t>Start to work with real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6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6B3D-4B9B-BD4D-8851-489EB318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NGS </a:t>
            </a:r>
            <a:r>
              <a:rPr lang="en-US" dirty="0" err="1"/>
              <a:t>REport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0E4C8-7C37-4C4D-8F82-C79ED629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NGS</a:t>
            </a:r>
            <a:r>
              <a:rPr lang="en-CA" dirty="0"/>
              <a:t>:</a:t>
            </a:r>
            <a:r>
              <a:rPr lang="en-US" dirty="0"/>
              <a:t> </a:t>
            </a:r>
            <a:r>
              <a:rPr lang="en-CA" dirty="0"/>
              <a:t>Next Generation Sequencing</a:t>
            </a:r>
          </a:p>
          <a:p>
            <a:r>
              <a:rPr lang="en-CA" dirty="0"/>
              <a:t>An important reference of tumor diagnosis</a:t>
            </a:r>
          </a:p>
          <a:p>
            <a:r>
              <a:rPr lang="en-CA" dirty="0"/>
              <a:t>Contains many biomarker names</a:t>
            </a:r>
          </a:p>
          <a:p>
            <a:r>
              <a:rPr lang="en-CA" dirty="0"/>
              <a:t>Biomarker:  A biological molecule found in blood, other body fluids, or tissues that is a sign of a normal or abnormal process, or of a condition or disease.</a:t>
            </a:r>
          </a:p>
          <a:p>
            <a:pPr lvl="1"/>
            <a:r>
              <a:rPr lang="en-CA" dirty="0"/>
              <a:t>An indicator of how well the body responds to a treatment for a disease or condition </a:t>
            </a:r>
          </a:p>
          <a:p>
            <a:r>
              <a:rPr lang="en-CA" dirty="0"/>
              <a:t>Extract Biomarker information from the NGS Reports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507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706</TotalTime>
  <Words>795</Words>
  <Application>Microsoft Macintosh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Personal Health Wallet</vt:lpstr>
      <vt:lpstr>agenda</vt:lpstr>
      <vt:lpstr>Participants</vt:lpstr>
      <vt:lpstr>BIG Project overview Goal</vt:lpstr>
      <vt:lpstr>BIG Project overview Problems</vt:lpstr>
      <vt:lpstr>BIG Project overview Solutions</vt:lpstr>
      <vt:lpstr>PowerPoint Presentation</vt:lpstr>
      <vt:lpstr>MY Schedule</vt:lpstr>
      <vt:lpstr>NGS REport</vt:lpstr>
      <vt:lpstr>NGS Report problems and Challenges</vt:lpstr>
      <vt:lpstr>Methods – NGS report preprocessing</vt:lpstr>
      <vt:lpstr>Methods – NGS report BN Dictionary</vt:lpstr>
      <vt:lpstr>Methods – NGS report BN Dictionary – Expansion Rules</vt:lpstr>
      <vt:lpstr>Methods – NGS report TR Dictionary</vt:lpstr>
      <vt:lpstr>Methods – NGS report TR Dictionary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Health Wallet</dc:title>
  <dc:creator>miley01@student.ubc.ca</dc:creator>
  <cp:lastModifiedBy>miley01@student.ubc.ca</cp:lastModifiedBy>
  <cp:revision>1</cp:revision>
  <dcterms:created xsi:type="dcterms:W3CDTF">2021-11-04T17:29:15Z</dcterms:created>
  <dcterms:modified xsi:type="dcterms:W3CDTF">2021-11-05T05:15:57Z</dcterms:modified>
</cp:coreProperties>
</file>