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 name=""/>
        <p:cNvGrpSpPr/>
        <p:nvPr/>
      </p:nvGrpSpPr>
      <p:grpSpPr>
        <a:xfrm>
          <a:off x="0" y="0"/>
          <a:ext cx="0" cy="0"/>
          <a:chOff x="0" y="0"/>
          <a:chExt cx="0" cy="0"/>
        </a:xfrm>
      </p:grpSpPr>
      <p:sp>
        <p:nvSpPr>
          <p:cNvPr id="104861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 name=""/>
        <p:cNvGrpSpPr/>
        <p:nvPr/>
      </p:nvGrpSpPr>
      <p:grpSpPr>
        <a:xfrm>
          <a:off x="0" y="0"/>
          <a:ext cx="0" cy="0"/>
          <a:chOff x="0" y="0"/>
          <a:chExt cx="0" cy="0"/>
        </a:xfrm>
      </p:grpSpPr>
      <p:sp>
        <p:nvSpPr>
          <p:cNvPr id="1048602" name="Title 1"/>
          <p:cNvSpPr>
            <a:spLocks noGrp="1"/>
          </p:cNvSpPr>
          <p:nvPr>
            <p:ph type="title"/>
          </p:nvPr>
        </p:nvSpPr>
        <p:spPr/>
        <p:txBody>
          <a:bodyPr/>
          <a:p>
            <a:r>
              <a:rPr altLang="zh-CN" lang="en-US" smtClean="0"/>
              <a:t>Click to edit Master title style</a:t>
            </a:r>
            <a:endParaRPr dirty="0" lang="en-US"/>
          </a:p>
        </p:txBody>
      </p:sp>
      <p:sp>
        <p:nvSpPr>
          <p:cNvPr id="104860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4"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5" name="Footer Placeholder 4"/>
          <p:cNvSpPr>
            <a:spLocks noGrp="1"/>
          </p:cNvSpPr>
          <p:nvPr>
            <p:ph type="ftr" sz="quarter" idx="11"/>
          </p:nvPr>
        </p:nvSpPr>
        <p:spPr/>
        <p:txBody>
          <a:bodyPr/>
          <a:p>
            <a:endParaRPr altLang="en-US" lang="zh-CN"/>
          </a:p>
        </p:txBody>
      </p:sp>
      <p:sp>
        <p:nvSpPr>
          <p:cNvPr id="1048606"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7"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1"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2" name="Footer Placeholder 5"/>
          <p:cNvSpPr>
            <a:spLocks noGrp="1"/>
          </p:cNvSpPr>
          <p:nvPr>
            <p:ph type="ftr" sz="quarter" idx="11"/>
          </p:nvPr>
        </p:nvSpPr>
        <p:spPr/>
        <p:txBody>
          <a:bodyPr/>
          <a:p>
            <a:endParaRPr altLang="en-US" lang="zh-CN"/>
          </a:p>
        </p:txBody>
      </p:sp>
      <p:sp>
        <p:nvSpPr>
          <p:cNvPr id="1048593"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 name=""/>
        <p:cNvGrpSpPr/>
        <p:nvPr/>
      </p:nvGrpSpPr>
      <p:grpSpPr>
        <a:xfrm>
          <a:off x="0" y="0"/>
          <a:ext cx="0" cy="0"/>
          <a:chOff x="0" y="0"/>
          <a:chExt cx="0" cy="0"/>
        </a:xfrm>
      </p:grpSpPr>
      <p:sp>
        <p:nvSpPr>
          <p:cNvPr id="104859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59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59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59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0" name="Footer Placeholder 7"/>
          <p:cNvSpPr>
            <a:spLocks noGrp="1"/>
          </p:cNvSpPr>
          <p:nvPr>
            <p:ph type="ftr" sz="quarter" idx="11"/>
          </p:nvPr>
        </p:nvSpPr>
        <p:spPr/>
        <p:txBody>
          <a:bodyPr/>
          <a:p>
            <a:endParaRPr altLang="en-US" lang="zh-CN"/>
          </a:p>
        </p:txBody>
      </p:sp>
      <p:sp>
        <p:nvSpPr>
          <p:cNvPr id="1048601"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 name=""/>
        <p:cNvGrpSpPr/>
        <p:nvPr/>
      </p:nvGrpSpPr>
      <p:grpSpPr>
        <a:xfrm>
          <a:off x="0" y="0"/>
          <a:ext cx="0" cy="0"/>
          <a:chOff x="0" y="0"/>
          <a:chExt cx="0" cy="0"/>
        </a:xfrm>
      </p:grpSpPr>
      <p:sp>
        <p:nvSpPr>
          <p:cNvPr id="1048607" name="Title 1"/>
          <p:cNvSpPr>
            <a:spLocks noGrp="1"/>
          </p:cNvSpPr>
          <p:nvPr>
            <p:ph type="title"/>
          </p:nvPr>
        </p:nvSpPr>
        <p:spPr/>
        <p:txBody>
          <a:bodyPr/>
          <a:p>
            <a:r>
              <a:rPr altLang="zh-CN" lang="en-US" smtClean="0"/>
              <a:t>Click to edit Master title style</a:t>
            </a:r>
            <a:endParaRPr dirty="0" lang="en-US"/>
          </a:p>
        </p:txBody>
      </p:sp>
      <p:sp>
        <p:nvSpPr>
          <p:cNvPr id="1048608"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9" name="Footer Placeholder 3"/>
          <p:cNvSpPr>
            <a:spLocks noGrp="1"/>
          </p:cNvSpPr>
          <p:nvPr>
            <p:ph type="ftr" sz="quarter" idx="11"/>
          </p:nvPr>
        </p:nvSpPr>
        <p:spPr/>
        <p:txBody>
          <a:bodyPr/>
          <a:p>
            <a:endParaRPr altLang="en-US" lang="zh-CN"/>
          </a:p>
        </p:txBody>
      </p:sp>
      <p:sp>
        <p:nvSpPr>
          <p:cNvPr id="1048610"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616"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7" name="Footer Placeholder 2"/>
          <p:cNvSpPr>
            <a:spLocks noGrp="1"/>
          </p:cNvSpPr>
          <p:nvPr>
            <p:ph type="ftr" sz="quarter" idx="11"/>
          </p:nvPr>
        </p:nvSpPr>
        <p:spPr/>
        <p:txBody>
          <a:bodyPr/>
          <a:p>
            <a:endParaRPr altLang="en-US" lang="zh-CN"/>
          </a:p>
        </p:txBody>
      </p:sp>
      <p:sp>
        <p:nvSpPr>
          <p:cNvPr id="1048618"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2"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3" name="Footer Placeholder 5"/>
          <p:cNvSpPr>
            <a:spLocks noGrp="1"/>
          </p:cNvSpPr>
          <p:nvPr>
            <p:ph type="ftr" sz="quarter" idx="11"/>
          </p:nvPr>
        </p:nvSpPr>
        <p:spPr/>
        <p:txBody>
          <a:bodyPr/>
          <a:p>
            <a:endParaRPr altLang="en-US" lang="zh-CN"/>
          </a:p>
        </p:txBody>
      </p:sp>
      <p:sp>
        <p:nvSpPr>
          <p:cNvPr id="1048624"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S</a:t>
            </a:r>
            <a:r>
              <a:rPr altLang="zh-CN" lang="en-US"/>
              <a:t>e</a:t>
            </a:r>
            <a:r>
              <a:rPr altLang="zh-CN" lang="en-US"/>
              <a:t>j</a:t>
            </a:r>
            <a:r>
              <a:rPr altLang="zh-CN" lang="en-US"/>
              <a:t>a</a:t>
            </a:r>
            <a:r>
              <a:rPr altLang="zh-CN" lang="en-US"/>
              <a:t>r</a:t>
            </a:r>
            <a:r>
              <a:rPr altLang="zh-CN" lang="en-US"/>
              <a:t>a</a:t>
            </a:r>
            <a:r>
              <a:rPr altLang="zh-CN" lang="en-US"/>
              <a:t>h</a:t>
            </a:r>
            <a:r>
              <a:rPr altLang="zh-CN" lang="en-US"/>
              <a:t> </a:t>
            </a:r>
            <a:r>
              <a:rPr altLang="zh-CN" lang="en-US"/>
              <a:t>M</a:t>
            </a:r>
            <a:r>
              <a:rPr altLang="zh-CN" lang="en-US"/>
              <a:t>a</a:t>
            </a:r>
            <a:r>
              <a:rPr altLang="zh-CN" lang="en-US"/>
              <a:t>s</a:t>
            </a:r>
            <a:r>
              <a:rPr altLang="zh-CN" lang="en-US"/>
              <a:t>u</a:t>
            </a:r>
            <a:r>
              <a:rPr altLang="zh-CN" lang="en-US"/>
              <a:t>k</a:t>
            </a:r>
            <a:r>
              <a:rPr altLang="zh-CN" lang="en-US"/>
              <a:t>n</a:t>
            </a:r>
            <a:r>
              <a:rPr altLang="zh-CN" lang="en-US"/>
              <a:t>y</a:t>
            </a:r>
            <a:r>
              <a:rPr altLang="zh-CN" lang="en-US"/>
              <a:t>a</a:t>
            </a:r>
            <a:r>
              <a:rPr altLang="zh-CN" lang="en-US"/>
              <a:t> </a:t>
            </a:r>
            <a:r>
              <a:rPr altLang="zh-CN" lang="en-US"/>
              <a:t>I</a:t>
            </a:r>
            <a:r>
              <a:rPr altLang="zh-CN" lang="en-US"/>
              <a:t>s</a:t>
            </a:r>
            <a:r>
              <a:rPr altLang="zh-CN" lang="en-US"/>
              <a:t>l</a:t>
            </a:r>
            <a:r>
              <a:rPr altLang="zh-CN" lang="en-US"/>
              <a:t>a</a:t>
            </a:r>
            <a:r>
              <a:rPr altLang="zh-CN" lang="en-US"/>
              <a:t>m</a:t>
            </a:r>
            <a:r>
              <a:rPr altLang="zh-CN" lang="en-US"/>
              <a:t> </a:t>
            </a:r>
            <a:r>
              <a:rPr altLang="zh-CN" lang="en-US"/>
              <a:t>d</a:t>
            </a:r>
            <a:r>
              <a:rPr altLang="zh-CN" lang="en-US"/>
              <a:t>i</a:t>
            </a:r>
            <a:r>
              <a:rPr altLang="zh-CN" lang="en-US"/>
              <a:t> </a:t>
            </a:r>
            <a:r>
              <a:rPr altLang="zh-CN" lang="en-US"/>
              <a:t>I</a:t>
            </a:r>
            <a:r>
              <a:rPr altLang="zh-CN" lang="en-US"/>
              <a:t>n</a:t>
            </a:r>
            <a:r>
              <a:rPr altLang="zh-CN" lang="en-US"/>
              <a:t>d</a:t>
            </a:r>
            <a:r>
              <a:rPr altLang="zh-CN" lang="en-US"/>
              <a:t>o</a:t>
            </a:r>
            <a:r>
              <a:rPr altLang="zh-CN" lang="en-US"/>
              <a:t>n</a:t>
            </a:r>
            <a:r>
              <a:rPr altLang="zh-CN" lang="en-US"/>
              <a:t>e</a:t>
            </a:r>
            <a:r>
              <a:rPr altLang="zh-CN" lang="en-US"/>
              <a:t>s</a:t>
            </a:r>
            <a:r>
              <a:rPr altLang="zh-CN" lang="en-US"/>
              <a:t>i</a:t>
            </a:r>
            <a:r>
              <a:rPr altLang="zh-CN" lang="en-US"/>
              <a:t>a</a:t>
            </a:r>
            <a:endParaRPr altLang="zh-CN" lang="en-US"/>
          </a:p>
        </p:txBody>
      </p:sp>
      <p:sp>
        <p:nvSpPr>
          <p:cNvPr id="1048587" name="Subtitle 2"/>
          <p:cNvSpPr>
            <a:spLocks noGrp="1"/>
          </p:cNvSpPr>
          <p:nvPr>
            <p:ph type="subTitle" idx="1"/>
          </p:nvPr>
        </p:nvSpPr>
        <p:spPr/>
        <p:txBody>
          <a:bodyPr>
            <a:normAutofit/>
          </a:bodyPr>
          <a:p>
            <a:endParaRPr altLang="zh-CN" lang="en-US"/>
          </a:p>
          <a:p>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p:txBody>
          <a:bodyPr>
            <a:normAutofit/>
          </a:bodyPr>
          <a:p>
            <a:r>
              <a:rPr altLang="in-ID" lang="en-US"/>
              <a:t>T</a:t>
            </a:r>
            <a:r>
              <a:rPr altLang="in-ID" lang="en-US"/>
              <a:t>e</a:t>
            </a:r>
            <a:r>
              <a:rPr altLang="in-ID" lang="en-US"/>
              <a:t>o</a:t>
            </a:r>
            <a:r>
              <a:rPr altLang="in-ID" lang="en-US"/>
              <a:t>r</a:t>
            </a:r>
            <a:r>
              <a:rPr altLang="in-ID" lang="en-US"/>
              <a:t>i</a:t>
            </a:r>
            <a:r>
              <a:rPr altLang="in-ID" lang="en-US"/>
              <a:t> </a:t>
            </a:r>
            <a:r>
              <a:rPr altLang="in-ID" lang="en-US"/>
              <a:t>G</a:t>
            </a:r>
            <a:r>
              <a:rPr altLang="in-ID" lang="en-US"/>
              <a:t>u</a:t>
            </a:r>
            <a:r>
              <a:rPr altLang="in-ID" lang="en-US"/>
              <a:t>r</a:t>
            </a:r>
            <a:r>
              <a:rPr altLang="in-ID" lang="en-US"/>
              <a:t>j</a:t>
            </a:r>
            <a:r>
              <a:rPr altLang="in-ID" lang="en-US"/>
              <a:t>a</a:t>
            </a:r>
            <a:r>
              <a:rPr altLang="in-ID" lang="en-US"/>
              <a:t>r</a:t>
            </a:r>
            <a:r>
              <a:rPr altLang="in-ID" lang="en-US"/>
              <a:t>a</a:t>
            </a:r>
            <a:r>
              <a:rPr altLang="in-ID" lang="en-US"/>
              <a:t>t</a:t>
            </a:r>
            <a:endParaRPr lang="in-ID"/>
          </a:p>
        </p:txBody>
      </p:sp>
      <p:sp>
        <p:nvSpPr>
          <p:cNvPr id="1048650" name=""/>
          <p:cNvSpPr>
            <a:spLocks noGrp="1"/>
          </p:cNvSpPr>
          <p:nvPr>
            <p:ph idx="1"/>
          </p:nvPr>
        </p:nvSpPr>
        <p:spPr/>
        <p:txBody>
          <a:bodyPr>
            <a:normAutofit fontScale="94821" lnSpcReduction="20000"/>
          </a:bodyPr>
          <a:p>
            <a:r>
              <a:rPr lang="in-ID"/>
              <a:t>Teori ini beranggapan bahwa agama dan kebudayaan Islam dibawa oleh para pedagang dari daerah Gujarat, India yang berlayar melewati selat Malaka. Teori ini menjelaskan bahwa kedatangan Islam ke Nusantara sekitar abad ke 13, melalui kontak para pedagang dan kerajaan Samudera Pasai yang menguasai selat Malaka pada saat itu.
Teori ini juga diperkuat dengan penemuan makam Sultan Samudera Pasai, Malik As-Saleh pada tahun 1297 yang bercorak Gujarat. Teori ini dikemukakan oleh S. Hurgronje dan J. Pijnapel.</a:t>
            </a:r>
            <a:endParaRPr lang="in-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normAutofit/>
          </a:bodyPr>
          <a:p>
            <a:r>
              <a:rPr altLang="in-ID" lang="en-US"/>
              <a:t>T</a:t>
            </a:r>
            <a:r>
              <a:rPr altLang="in-ID" lang="en-US"/>
              <a:t>e</a:t>
            </a:r>
            <a:r>
              <a:rPr altLang="in-ID" lang="en-US"/>
              <a:t>o</a:t>
            </a:r>
            <a:r>
              <a:rPr altLang="in-ID" lang="en-US"/>
              <a:t>r</a:t>
            </a:r>
            <a:r>
              <a:rPr altLang="in-ID" lang="en-US"/>
              <a:t>i</a:t>
            </a:r>
            <a:r>
              <a:rPr altLang="in-ID" lang="en-US"/>
              <a:t> </a:t>
            </a:r>
            <a:r>
              <a:rPr altLang="in-ID" lang="en-US"/>
              <a:t>P</a:t>
            </a:r>
            <a:r>
              <a:rPr altLang="in-ID" lang="en-US"/>
              <a:t>e</a:t>
            </a:r>
            <a:r>
              <a:rPr altLang="in-ID" lang="en-US"/>
              <a:t>r</a:t>
            </a:r>
            <a:r>
              <a:rPr altLang="in-ID" lang="en-US"/>
              <a:t>s</a:t>
            </a:r>
            <a:r>
              <a:rPr altLang="in-ID" lang="en-US"/>
              <a:t>i</a:t>
            </a:r>
            <a:r>
              <a:rPr altLang="in-ID" lang="en-US"/>
              <a:t>a</a:t>
            </a:r>
            <a:endParaRPr lang="in-ID"/>
          </a:p>
        </p:txBody>
      </p:sp>
      <p:sp>
        <p:nvSpPr>
          <p:cNvPr id="1048652" name=""/>
          <p:cNvSpPr>
            <a:spLocks noGrp="1"/>
          </p:cNvSpPr>
          <p:nvPr>
            <p:ph idx="1"/>
          </p:nvPr>
        </p:nvSpPr>
        <p:spPr/>
        <p:txBody>
          <a:bodyPr>
            <a:normAutofit fontScale="85357" lnSpcReduction="20000"/>
          </a:bodyPr>
          <a:p>
            <a:r>
              <a:rPr lang="in-ID"/>
              <a:t>Umar Amir Husen dan Hoesein Djadjadiningrat berpendapat bahwa Islam masuk ke Nusantara melalui para pedagang yang berasal dari Persia, bukan dari Gujarat. Persia adalah sebuah kerajaan yang saat ini kemungkinan besar berada di Iran.Teori ini tercetus karena pada awal masuknya Islam ke Nusantara di abad ke 13, ajaran yang marak saat itu adalah ajaran Syiah yang berasal dari Persia. Selain itu, adanya beberapa kesamaan tradisi Indonesia dengan Persia dianggap sebagai salah satu penguat.Contohnya adalah peringatan 10 Muharam Islam-Persia yang serupa dengan upacara peringatan bernama Tabuik/Tabut di beberapa wilayah Sumatera (Khususnya Sumatera Barat dan Jambi).</a:t>
            </a:r>
            <a:endParaRPr lang="i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title"/>
          </p:nvPr>
        </p:nvSpPr>
        <p:spPr/>
        <p:txBody>
          <a:bodyPr>
            <a:normAutofit/>
          </a:bodyPr>
          <a:p>
            <a:r>
              <a:rPr altLang="in-ID" lang="en-US"/>
              <a:t>T</a:t>
            </a:r>
            <a:r>
              <a:rPr altLang="in-ID" lang="en-US"/>
              <a:t>e</a:t>
            </a:r>
            <a:r>
              <a:rPr altLang="in-ID" lang="en-US"/>
              <a:t>o</a:t>
            </a:r>
            <a:r>
              <a:rPr altLang="in-ID" lang="en-US"/>
              <a:t>r</a:t>
            </a:r>
            <a:r>
              <a:rPr altLang="in-ID" lang="en-US"/>
              <a:t>i</a:t>
            </a:r>
            <a:r>
              <a:rPr altLang="in-ID" lang="en-US"/>
              <a:t> </a:t>
            </a:r>
            <a:r>
              <a:rPr altLang="in-ID" lang="en-US"/>
              <a:t>A</a:t>
            </a:r>
            <a:r>
              <a:rPr altLang="in-ID" lang="en-US"/>
              <a:t>r</a:t>
            </a:r>
            <a:r>
              <a:rPr altLang="in-ID" lang="en-US"/>
              <a:t>a</a:t>
            </a:r>
            <a:r>
              <a:rPr altLang="in-ID" lang="en-US"/>
              <a:t>b</a:t>
            </a:r>
            <a:r>
              <a:rPr altLang="in-ID" lang="en-US"/>
              <a:t>i</a:t>
            </a:r>
            <a:r>
              <a:rPr altLang="in-ID" lang="en-US"/>
              <a:t>a</a:t>
            </a:r>
            <a:endParaRPr lang="in-ID"/>
          </a:p>
        </p:txBody>
      </p:sp>
      <p:sp>
        <p:nvSpPr>
          <p:cNvPr id="1048654" name=""/>
          <p:cNvSpPr>
            <a:spLocks noGrp="1"/>
          </p:cNvSpPr>
          <p:nvPr>
            <p:ph idx="1"/>
          </p:nvPr>
        </p:nvSpPr>
        <p:spPr/>
        <p:txBody>
          <a:bodyPr>
            <a:normAutofit fontScale="85357" lnSpcReduction="20000"/>
          </a:bodyPr>
          <a:p>
            <a:r>
              <a:rPr lang="in-ID"/>
              <a:t>Dalam teori ini dijelaskan bahwa Islam di Nusantara dibawa langsung oleh para musafir dari Arab yang memiliki semangat untuk menyebarkan Islam ke seluruh dunia pada abad ke 7. Hal ini diperkuat dengan adanya sebuah perkampungan Arab di Barus, Sumatera Utara yang dikenal dengan nama Bandar Khalifah.Selain itu, di Samudera Pasai mahzab yang terkenal adalah mahzab Syafi’i. Mahzab ini juga terkenal di Arab dan Mesir pada saat itu. Kemudian yang terakhir adalah digunakannya gelar Al-Malik pada raja-raja Samudera Pasai seperti budaya Islam di Mesir. Teori inilah yang paling benyak mendapat dukungan para tokoh seperti, Van Leur, Anthony H. Johns, T.W Arnold, dan Buya Hamka.</a:t>
            </a:r>
            <a:endParaRPr lang="in-ID"/>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2015-05-11T05:30:45Z</dcterms:created>
  <dcterms:modified xsi:type="dcterms:W3CDTF">2019-08-02T01:12:06Z</dcterms:modified>
</cp:coreProperties>
</file>