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71" r:id="rId9"/>
    <p:sldId id="263" r:id="rId10"/>
    <p:sldId id="290" r:id="rId11"/>
    <p:sldId id="291" r:id="rId12"/>
    <p:sldId id="292" r:id="rId13"/>
    <p:sldId id="293" r:id="rId14"/>
    <p:sldId id="294" r:id="rId15"/>
    <p:sldId id="264" r:id="rId16"/>
    <p:sldId id="265" r:id="rId17"/>
    <p:sldId id="267" r:id="rId18"/>
    <p:sldId id="268" r:id="rId19"/>
    <p:sldId id="269" r:id="rId20"/>
    <p:sldId id="336" r:id="rId21"/>
    <p:sldId id="337" r:id="rId22"/>
    <p:sldId id="270" r:id="rId23"/>
    <p:sldId id="266" r:id="rId24"/>
    <p:sldId id="272" r:id="rId25"/>
    <p:sldId id="273" r:id="rId26"/>
    <p:sldId id="275" r:id="rId27"/>
    <p:sldId id="276" r:id="rId28"/>
    <p:sldId id="277" r:id="rId29"/>
    <p:sldId id="278" r:id="rId30"/>
    <p:sldId id="274" r:id="rId31"/>
    <p:sldId id="289" r:id="rId32"/>
    <p:sldId id="279" r:id="rId33"/>
    <p:sldId id="280" r:id="rId34"/>
    <p:sldId id="281" r:id="rId35"/>
    <p:sldId id="282" r:id="rId36"/>
    <p:sldId id="283" r:id="rId37"/>
    <p:sldId id="284" r:id="rId38"/>
    <p:sldId id="285" r:id="rId39"/>
    <p:sldId id="286" r:id="rId40"/>
    <p:sldId id="287" r:id="rId41"/>
    <p:sldId id="288" r:id="rId42"/>
    <p:sldId id="295" r:id="rId43"/>
    <p:sldId id="298" r:id="rId44"/>
    <p:sldId id="297" r:id="rId45"/>
    <p:sldId id="296" r:id="rId46"/>
    <p:sldId id="299" r:id="rId47"/>
    <p:sldId id="300" r:id="rId48"/>
    <p:sldId id="303" r:id="rId49"/>
    <p:sldId id="305" r:id="rId50"/>
    <p:sldId id="301" r:id="rId51"/>
    <p:sldId id="308" r:id="rId52"/>
    <p:sldId id="309" r:id="rId53"/>
    <p:sldId id="302" r:id="rId54"/>
    <p:sldId id="304" r:id="rId55"/>
    <p:sldId id="306" r:id="rId56"/>
    <p:sldId id="307" r:id="rId57"/>
    <p:sldId id="310" r:id="rId58"/>
    <p:sldId id="311" r:id="rId59"/>
    <p:sldId id="312" r:id="rId60"/>
    <p:sldId id="313" r:id="rId61"/>
    <p:sldId id="314"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4" r:id="rId78"/>
    <p:sldId id="333" r:id="rId79"/>
    <p:sldId id="335" r:id="rId80"/>
    <p:sldId id="33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91" autoAdjust="0"/>
    <p:restoredTop sz="86429" autoAdjust="0"/>
  </p:normalViewPr>
  <p:slideViewPr>
    <p:cSldViewPr showGuides="1">
      <p:cViewPr varScale="1">
        <p:scale>
          <a:sx n="80" d="100"/>
          <a:sy n="80" d="100"/>
        </p:scale>
        <p:origin x="-768" y="-78"/>
      </p:cViewPr>
      <p:guideLst>
        <p:guide orient="horz" pos="2160"/>
        <p:guide pos="2880"/>
      </p:guideLst>
    </p:cSldViewPr>
  </p:slideViewPr>
  <p:outlineViewPr>
    <p:cViewPr>
      <p:scale>
        <a:sx n="33" d="100"/>
        <a:sy n="33" d="100"/>
      </p:scale>
      <p:origin x="0" y="1896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4E2F84-F0C3-44F7-B89D-BA9AD2B1800F}" type="datetimeFigureOut">
              <a:rPr lang="en-US" smtClean="0"/>
              <a:t>10/23/2016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898C7-636F-4D31-9783-AF32676114F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oracle.com/javase/7/docs/api/java/lang/RuntimeException.html" TargetMode="External"/><Relationship Id="rId7" Type="http://schemas.openxmlformats.org/officeDocument/2006/relationships/hyperlink" Target="http://docs.oracle.com/javase/7/docs/api/java/lang/Exception.html"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docs.oracle.com/javase/7/docs/api/java/lang/IllegalStateException.html" TargetMode="External"/><Relationship Id="rId5" Type="http://schemas.openxmlformats.org/officeDocument/2006/relationships/hyperlink" Target="http://docs.oracle.com/javase/7/docs/api/java/lang/NullPointerException.html" TargetMode="External"/><Relationship Id="rId4" Type="http://schemas.openxmlformats.org/officeDocument/2006/relationships/hyperlink" Target="http://docs.oracle.com/javase/7/docs/api/java/lang/IllegalArgumentException.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ADBA5-360B-4207-9091-20ECFFB5F6AB}" type="slidenum">
              <a:rPr lang="en-US"/>
              <a:pPr/>
              <a:t>64</a:t>
            </a:fld>
            <a:endParaRPr lang="en-US"/>
          </a:p>
        </p:txBody>
      </p:sp>
      <p:sp>
        <p:nvSpPr>
          <p:cNvPr id="10242" name="Rectangle 2"/>
          <p:cNvSpPr>
            <a:spLocks noRo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The classes and interfaces that form the object serialization mechanism, which transforms objects into byte streams and allows objects to be reconstituted from the data read from a byte stream.</a:t>
            </a:r>
          </a:p>
          <a:p>
            <a:r>
              <a:rPr lang="en-US"/>
              <a:t>Some of the output streams provide convenience methods for producing formatted output, using instances of the java.util.Formatter class. You get formatted input by binding an input stream to a java.util.Scanner object. </a:t>
            </a:r>
          </a:p>
          <a:p>
            <a:r>
              <a:rPr lang="en-US"/>
              <a:t>The IOException class is used by many methods in java.io to signal exceptional conditions. Some extended classes of IOException signal specific problems, but most problems are signaled by an IOException object with a descriptive string. Any method that throws an IOException will do so when an error occurs that is directly related to the stream. In particular, invoking a method on a closed stream may result in an IOException. Unless there are particular circumstances under which the IOException will be thrown, this exception is not documented for each individual method of each class.</a:t>
            </a:r>
          </a:p>
          <a:p>
            <a:r>
              <a:rPr lang="en-US"/>
              <a:t>Similarly, NullPointerException and IndexOutOfBoundsException can be expected to be thrown whenever a null reference is passed to a method, or a supplied index accesses outside of an array. Only those situations where this does not occur are explicitly documented.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02238-3B66-47B1-8D42-DC75995D1CEA}" type="slidenum">
              <a:rPr lang="en-US"/>
              <a:pPr/>
              <a:t>65</a:t>
            </a:fld>
            <a:endParaRPr lang="en-US"/>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pPr>
              <a:lnSpc>
                <a:spcPct val="80000"/>
              </a:lnSpc>
            </a:pPr>
            <a:r>
              <a:rPr lang="en-US" sz="800" b="1"/>
              <a:t>InputStream</a:t>
            </a:r>
          </a:p>
          <a:p>
            <a:pPr>
              <a:lnSpc>
                <a:spcPct val="80000"/>
              </a:lnSpc>
            </a:pPr>
            <a:r>
              <a:rPr lang="en-US" sz="800"/>
              <a:t>The abstract class InputStream declares methods to read bytes from a particular source. InputStream is the superclass of most byte input streams in java.io, and has the following methods:</a:t>
            </a:r>
          </a:p>
          <a:p>
            <a:pPr>
              <a:lnSpc>
                <a:spcPct val="80000"/>
              </a:lnSpc>
            </a:pPr>
            <a:r>
              <a:rPr lang="en-US" sz="800"/>
              <a:t>public abstract int read() throws IOException</a:t>
            </a:r>
          </a:p>
          <a:p>
            <a:pPr lvl="1">
              <a:lnSpc>
                <a:spcPct val="80000"/>
              </a:lnSpc>
            </a:pPr>
            <a:r>
              <a:rPr lang="en-US" sz="800"/>
              <a:t>Reads a single byte of data and returns the byte that was read, as an integer in the range 0 to 255, not 128 to 127; in other words, the byte value is treated as unsigned. If no byte is available because the end of the stream has been reached, the value 1 is returned. This method blocks until input is available, the end of stream is found, or an exception is thrown. The read method returns an int instead of an actual byte value because it needs to return all valid byte values plus a flag value to indicate the end of stream. This requires more values than can fit in a byte and so the larger int is used.</a:t>
            </a:r>
          </a:p>
          <a:p>
            <a:pPr>
              <a:lnSpc>
                <a:spcPct val="80000"/>
              </a:lnSpc>
            </a:pPr>
            <a:r>
              <a:rPr lang="en-US" sz="800"/>
              <a:t>public int read(byte[] buf, int offset, int count) throws IOException</a:t>
            </a:r>
          </a:p>
          <a:p>
            <a:pPr lvl="1">
              <a:lnSpc>
                <a:spcPct val="80000"/>
              </a:lnSpc>
            </a:pPr>
            <a:r>
              <a:rPr lang="en-US" sz="800"/>
              <a:t>Reads into a part of a byte array. The maximum number of bytes read is count. The bytes are stored from buf[offset] up to a maximum of buf[offset+count-1]all other values in buf are left unchanged. The number of bytes actually read is returned. If no bytes are read because the end of the stream was found, the value 1 is returned. If count is zero then no bytes are read and zero is returned. This method blocks until input is available, the end of stream is found, or an exception is thrown. If the first byte cannot be read for any reason other than reaching the end of the streamin particular, if the stream has already been closed an IOException is thrown. Once a byte has been read, any failure that occurs while trying to read subsequent bytes is not reported with an exception but is treated as encountering the end of the stream the method completes normally and returns the number of bytes read before the failure occurred.</a:t>
            </a:r>
          </a:p>
          <a:p>
            <a:pPr>
              <a:lnSpc>
                <a:spcPct val="80000"/>
              </a:lnSpc>
            </a:pPr>
            <a:r>
              <a:rPr lang="en-US" sz="800"/>
              <a:t>public int read(byte[] buf) throws IOException</a:t>
            </a:r>
          </a:p>
          <a:p>
            <a:pPr lvl="1">
              <a:lnSpc>
                <a:spcPct val="80000"/>
              </a:lnSpc>
            </a:pPr>
            <a:r>
              <a:rPr lang="en-US" sz="800"/>
              <a:t>Equivalent to read(buf,0, buf.length).</a:t>
            </a:r>
          </a:p>
          <a:p>
            <a:pPr>
              <a:lnSpc>
                <a:spcPct val="80000"/>
              </a:lnSpc>
            </a:pPr>
            <a:r>
              <a:rPr lang="en-US" sz="800"/>
              <a:t>public long skip(long count) throws IOException</a:t>
            </a:r>
          </a:p>
          <a:p>
            <a:pPr lvl="1">
              <a:lnSpc>
                <a:spcPct val="80000"/>
              </a:lnSpc>
            </a:pPr>
            <a:r>
              <a:rPr lang="en-US" sz="800"/>
              <a:t>Skips as many as count bytes of input or until the end of the stream is found. Returns the actual number of bytes skipped. If count is negative, no bytes are skipped.</a:t>
            </a:r>
          </a:p>
          <a:p>
            <a:pPr>
              <a:lnSpc>
                <a:spcPct val="80000"/>
              </a:lnSpc>
            </a:pPr>
            <a:r>
              <a:rPr lang="en-US" sz="800"/>
              <a:t>public int available() throws IOException</a:t>
            </a:r>
          </a:p>
          <a:p>
            <a:pPr lvl="1">
              <a:lnSpc>
                <a:spcPct val="80000"/>
              </a:lnSpc>
            </a:pPr>
            <a:r>
              <a:rPr lang="en-US" sz="800"/>
              <a:t>Returns the number of bytes that can be read (or skipped over) without blocking. The default implementation returns zero.</a:t>
            </a:r>
          </a:p>
          <a:p>
            <a:pPr>
              <a:lnSpc>
                <a:spcPct val="80000"/>
              </a:lnSpc>
            </a:pPr>
            <a:r>
              <a:rPr lang="en-US" sz="800"/>
              <a:t>public void close() throws IOException</a:t>
            </a:r>
          </a:p>
          <a:p>
            <a:pPr lvl="1">
              <a:lnSpc>
                <a:spcPct val="80000"/>
              </a:lnSpc>
            </a:pPr>
            <a:r>
              <a:rPr lang="en-US" sz="800"/>
              <a:t>Closes the input stream. This method should be invoked to release any resources (such as file descriptors) associated with the stream. Once a stream has been closed, further operations on the stream will throw an IOException. Closing a previously closed stream has no effect. The default implementation of close does nothing.</a:t>
            </a:r>
          </a:p>
          <a:p>
            <a:pPr>
              <a:lnSpc>
                <a:spcPct val="80000"/>
              </a:lnSpc>
            </a:pPr>
            <a:r>
              <a:rPr lang="en-US" sz="800"/>
              <a:t>The implementation of InputStream requires only that a subclass provide the single-byte variant of read because the other read methods are defined in terms of this one. Most streams, however, can improve performance by overriding other methods as well. The default implementations of available and close will usually need to be overridden as appropriate for a particular stream.</a:t>
            </a:r>
          </a:p>
          <a:p>
            <a:pPr>
              <a:lnSpc>
                <a:spcPct val="80000"/>
              </a:lnSpc>
            </a:pPr>
            <a:r>
              <a:rPr lang="en-US" sz="800"/>
              <a:t>You might be tempted to set total using available, but it won't work on many kinds of streams. The available method returns the number of bytes that can be read without blocking. For a file, the number of bytes available is usually its entire contents. If System.in is a stream associated with a keyboard, the answer can be as low as zero; when there is no pending input, the next read will block.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9C0A4-2EA4-45DE-82DB-EDD8650CEFD9}" type="slidenum">
              <a:rPr lang="en-US"/>
              <a:pPr/>
              <a:t>66</a:t>
            </a:fld>
            <a:endParaRPr 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pPr>
              <a:lnSpc>
                <a:spcPct val="80000"/>
              </a:lnSpc>
            </a:pPr>
            <a:r>
              <a:rPr lang="en-US" sz="1000"/>
              <a:t>The abstract class OutputStream is analogous to InputStream; it provides an abstraction for writing bytes to a destination. Its methods are:</a:t>
            </a:r>
          </a:p>
          <a:p>
            <a:pPr>
              <a:lnSpc>
                <a:spcPct val="80000"/>
              </a:lnSpc>
            </a:pPr>
            <a:r>
              <a:rPr lang="en-US" sz="1000"/>
              <a:t>public abstract void write(int b) throws IOException</a:t>
            </a:r>
          </a:p>
          <a:p>
            <a:pPr lvl="1">
              <a:lnSpc>
                <a:spcPct val="80000"/>
              </a:lnSpc>
            </a:pPr>
            <a:r>
              <a:rPr lang="en-US" sz="1000"/>
              <a:t>Writes b as a byte. The byte is passed as an int because it is often the result of an arithmetic operation on a byte. Expressions involving bytes are type int, so making the parameter an int means that the result can be passed without a cast to byte. Note, however, that only the lowest 8 bits of the integer are written. This method blocks until the byte is written.</a:t>
            </a:r>
          </a:p>
          <a:p>
            <a:pPr>
              <a:lnSpc>
                <a:spcPct val="80000"/>
              </a:lnSpc>
            </a:pPr>
            <a:r>
              <a:rPr lang="en-US" sz="1000"/>
              <a:t>public void write(byte[] buf, int offset, int count) tHRows IOException</a:t>
            </a:r>
          </a:p>
          <a:p>
            <a:pPr lvl="1">
              <a:lnSpc>
                <a:spcPct val="80000"/>
              </a:lnSpc>
            </a:pPr>
            <a:r>
              <a:rPr lang="en-US" sz="1000"/>
              <a:t>Writes part of an array of bytes, starting at buf[offset] and writing count bytes. This method blocks until the bytes have been written.</a:t>
            </a:r>
          </a:p>
          <a:p>
            <a:pPr>
              <a:lnSpc>
                <a:spcPct val="80000"/>
              </a:lnSpc>
            </a:pPr>
            <a:r>
              <a:rPr lang="en-US" sz="1000"/>
              <a:t>public void write(byte[] buf) throws IOException</a:t>
            </a:r>
          </a:p>
          <a:p>
            <a:pPr lvl="1">
              <a:lnSpc>
                <a:spcPct val="80000"/>
              </a:lnSpc>
            </a:pPr>
            <a:r>
              <a:rPr lang="en-US" sz="1000"/>
              <a:t>Equivalent to write(buf,0, buf.length).</a:t>
            </a:r>
          </a:p>
          <a:p>
            <a:pPr>
              <a:lnSpc>
                <a:spcPct val="80000"/>
              </a:lnSpc>
            </a:pPr>
            <a:r>
              <a:rPr lang="en-US" sz="1000"/>
              <a:t>public void flush() throws IOException</a:t>
            </a:r>
          </a:p>
          <a:p>
            <a:pPr lvl="1">
              <a:lnSpc>
                <a:spcPct val="80000"/>
              </a:lnSpc>
            </a:pPr>
            <a:r>
              <a:rPr lang="en-US" sz="1000"/>
              <a:t>Flushes the stream. If the stream has buffered any bytes from the various write methods, flush writes them immediately to their destination. Then, if that destination is another stream, it is also flushed. One flush invocation will flush all the buffers in a chain of streams. If the stream is not buffered, flush may do nothing the default implementation. This method is defined in the Flushable interface.</a:t>
            </a:r>
          </a:p>
          <a:p>
            <a:pPr>
              <a:lnSpc>
                <a:spcPct val="80000"/>
              </a:lnSpc>
            </a:pPr>
            <a:r>
              <a:rPr lang="en-US" sz="1000"/>
              <a:t>public void close() throws IOException</a:t>
            </a:r>
          </a:p>
          <a:p>
            <a:pPr lvl="1">
              <a:lnSpc>
                <a:spcPct val="80000"/>
              </a:lnSpc>
            </a:pPr>
            <a:r>
              <a:rPr lang="en-US" sz="1000"/>
              <a:t>Closes the output stream. This method should be invoked to release any resources (such as file descriptors) associated with the stream. Once a stream has been closed, further operations on the stream will throw an IOException. Closing a previously closed stream has no effect.The default implementation of close does nothing.</a:t>
            </a:r>
          </a:p>
          <a:p>
            <a:pPr>
              <a:lnSpc>
                <a:spcPct val="80000"/>
              </a:lnSpc>
            </a:pPr>
            <a:r>
              <a:rPr lang="en-US" sz="1000"/>
              <a:t>The implementation of OutputStream requires only that a subclass provide the single-byte variant of write because the other write methods are defined in terms of this one. Most streams, however, can improve performance by overriding other methods as well. The default implementations of flush and close will usually need to be overridden as appropriate for a particular streamin particular, buffered streams may need to flush when closed.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00A3C-CBE5-4780-9FBF-AFF1DCF423BE}" type="slidenum">
              <a:rPr lang="en-US"/>
              <a:pPr/>
              <a:t>67</a:t>
            </a:fld>
            <a:endParaRPr 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pPr>
              <a:lnSpc>
                <a:spcPct val="80000"/>
              </a:lnSpc>
            </a:pPr>
            <a:r>
              <a:rPr lang="en-US" sz="800"/>
              <a:t>The abstract class Reader provides a character stream analogous to the byte stream InputStream and the methods of Reader essentially mirror those of InputStream:</a:t>
            </a:r>
          </a:p>
          <a:p>
            <a:pPr>
              <a:lnSpc>
                <a:spcPct val="80000"/>
              </a:lnSpc>
            </a:pPr>
            <a:r>
              <a:rPr lang="en-US" sz="800"/>
              <a:t>public int read() throws IOException</a:t>
            </a:r>
          </a:p>
          <a:p>
            <a:pPr lvl="1">
              <a:lnSpc>
                <a:spcPct val="80000"/>
              </a:lnSpc>
            </a:pPr>
            <a:r>
              <a:rPr lang="en-US" sz="800"/>
              <a:t>Reads a single character and returns it as an integer in the range 0 to 65535. If no character is available because the end of the stream has been reached, the value 1 is returned. This method blocks until input is available, the end of stream is found, or an exception is thrown.</a:t>
            </a:r>
          </a:p>
          <a:p>
            <a:pPr>
              <a:lnSpc>
                <a:spcPct val="80000"/>
              </a:lnSpc>
            </a:pPr>
            <a:r>
              <a:rPr lang="en-US" sz="800"/>
              <a:t>public abstract int read(char[] buf, int offset, int count) throws IOException</a:t>
            </a:r>
          </a:p>
          <a:p>
            <a:pPr lvl="1">
              <a:lnSpc>
                <a:spcPct val="80000"/>
              </a:lnSpc>
            </a:pPr>
            <a:r>
              <a:rPr lang="en-US" sz="800"/>
              <a:t>Reads into a part of a char array. The maximum number of characters to read is count. The read characters are stored from buf[offset] up to a maximum of buf[offset+count-1]all other values in buf are left unchanged. The number of characters actually read is returned. If no characters are read because the end of the stream was found, 1 is returned. If count is zero then no characters are read and zero is returned. This method blocks until input is available, the end of stream is found, or an exception is thrown. If the first character cannot be read for any reason other than finding the end of the streamin particular, if the stream has already been closedan IOException is thrown. Once a character has been read, any failure that occurs while trying to read characters does not cause an exception, but is treated just like finding the end of the streamthe method completes normally and returns the number of characters read before the failure occurred.</a:t>
            </a:r>
          </a:p>
          <a:p>
            <a:pPr>
              <a:lnSpc>
                <a:spcPct val="80000"/>
              </a:lnSpc>
            </a:pPr>
            <a:r>
              <a:rPr lang="en-US" sz="800"/>
              <a:t>public int read(char[] buf) throws IOException</a:t>
            </a:r>
          </a:p>
          <a:p>
            <a:pPr lvl="1">
              <a:lnSpc>
                <a:spcPct val="80000"/>
              </a:lnSpc>
            </a:pPr>
            <a:r>
              <a:rPr lang="en-US" sz="800"/>
              <a:t>Equivalent to read(buf,0, buf.length).</a:t>
            </a:r>
          </a:p>
          <a:p>
            <a:pPr>
              <a:lnSpc>
                <a:spcPct val="80000"/>
              </a:lnSpc>
            </a:pPr>
            <a:r>
              <a:rPr lang="en-US" sz="800"/>
              <a:t>public int read(java.nio.CharBuffer buf) throws IOException</a:t>
            </a:r>
          </a:p>
          <a:p>
            <a:pPr lvl="1">
              <a:lnSpc>
                <a:spcPct val="80000"/>
              </a:lnSpc>
            </a:pPr>
            <a:r>
              <a:rPr lang="en-US" sz="800"/>
              <a:t>Attempts to read as many characters as possible into the specified character buffer, without overflowing it. The number of characters actually read is returned. If no characters are read because the end of the stream was found, 1 is returned. This is equivalent to reading into an array that has the same length as the buffer has available capacity, and then copying the array into the buffer. This method is defined in the java.lang.Readable interface, and has no counterpart in InputStream.</a:t>
            </a:r>
          </a:p>
          <a:p>
            <a:pPr>
              <a:lnSpc>
                <a:spcPct val="80000"/>
              </a:lnSpc>
            </a:pPr>
            <a:r>
              <a:rPr lang="en-US" sz="800"/>
              <a:t>public long skip(long count) throws IOException</a:t>
            </a:r>
          </a:p>
          <a:p>
            <a:pPr lvl="1">
              <a:lnSpc>
                <a:spcPct val="80000"/>
              </a:lnSpc>
            </a:pPr>
            <a:r>
              <a:rPr lang="en-US" sz="800"/>
              <a:t>Skips as many as count characters of input or until the end of the stream is found. Returns the actual number of characters skipped. The value of count must not be negative.</a:t>
            </a:r>
          </a:p>
          <a:p>
            <a:pPr>
              <a:lnSpc>
                <a:spcPct val="80000"/>
              </a:lnSpc>
            </a:pPr>
            <a:r>
              <a:rPr lang="en-US" sz="800"/>
              <a:t>public boolean ready() throws IOException</a:t>
            </a:r>
          </a:p>
          <a:p>
            <a:pPr lvl="1">
              <a:lnSpc>
                <a:spcPct val="80000"/>
              </a:lnSpc>
            </a:pPr>
            <a:r>
              <a:rPr lang="en-US" sz="800"/>
              <a:t>Returns true if the stream is ready to read; that is, there is at least one character available to be read. Note that a return value of false does not guarantee that the next invocation of read will block because data could have become available by the time the invocation occurs.</a:t>
            </a:r>
          </a:p>
          <a:p>
            <a:pPr>
              <a:lnSpc>
                <a:spcPct val="80000"/>
              </a:lnSpc>
            </a:pPr>
            <a:r>
              <a:rPr lang="en-US" sz="800"/>
              <a:t>public abstract void close() throws IOException</a:t>
            </a:r>
          </a:p>
          <a:p>
            <a:pPr lvl="1">
              <a:lnSpc>
                <a:spcPct val="80000"/>
              </a:lnSpc>
            </a:pPr>
            <a:r>
              <a:rPr lang="en-US" sz="800"/>
              <a:t>Closes the stream. This method should be invoked to release any resources (such as file descriptors) associated with the stream. Once a stream has been closed, further operations on the stream will throw an IOException. Closing a previously closed stream has no effect.</a:t>
            </a:r>
          </a:p>
          <a:p>
            <a:pPr>
              <a:lnSpc>
                <a:spcPct val="80000"/>
              </a:lnSpc>
            </a:pPr>
            <a:r>
              <a:rPr lang="en-US" sz="800"/>
              <a:t>The implementation of Reader requires that a subclass provide an implementation of both the read method that reads into a char array, and the close method. Many subclasses will be able to improve performance if they also override some of the other methods.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A35E3-DAA2-4157-9415-C83626574F18}" type="slidenum">
              <a:rPr lang="en-US"/>
              <a:pPr/>
              <a:t>68</a:t>
            </a:fld>
            <a:endParaRPr 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pPr>
              <a:lnSpc>
                <a:spcPct val="80000"/>
              </a:lnSpc>
            </a:pPr>
            <a:r>
              <a:rPr lang="en-US" sz="800"/>
              <a:t>There are a number of differences between Reader and InputStream. With Reader the fundamental reading method reads into a char array and the other read methods are defined in terms of this method. In contrast the InputStream class uses the single-byte read method as its fundamental reading method. In the Reader class subclasses must implement the abstract close method in contrast to inheriting an empty implementationmany stream classes will at least need to track whether or not they have been closed and so close will usually need to be overridden. Finally, where InputStream had an available method to tell you how much data was available to read, Reader simply has a ready method that tells you if there is any data.</a:t>
            </a:r>
          </a:p>
          <a:p>
            <a:pPr>
              <a:lnSpc>
                <a:spcPct val="80000"/>
              </a:lnSpc>
            </a:pPr>
            <a:r>
              <a:rPr lang="en-US" sz="800"/>
              <a:t>The abstract class Writer provides a stream analogous to OutputStream but designed for use with characters instead of bytes. The methods of Writer essentially mirror those of OutputStream, but add some other useful forms of write:</a:t>
            </a:r>
          </a:p>
          <a:p>
            <a:pPr>
              <a:lnSpc>
                <a:spcPct val="80000"/>
              </a:lnSpc>
            </a:pPr>
            <a:r>
              <a:rPr lang="en-US" sz="800"/>
              <a:t>public void write(int ch) throws IOException</a:t>
            </a:r>
          </a:p>
          <a:p>
            <a:pPr lvl="1">
              <a:lnSpc>
                <a:spcPct val="80000"/>
              </a:lnSpc>
            </a:pPr>
            <a:r>
              <a:rPr lang="en-US" sz="800"/>
              <a:t>Writes ch as a character. The character is passed as an int but only the lowest 16 bits of the integer are written. This method blocks until the character is written.</a:t>
            </a:r>
          </a:p>
          <a:p>
            <a:pPr>
              <a:lnSpc>
                <a:spcPct val="80000"/>
              </a:lnSpc>
            </a:pPr>
            <a:r>
              <a:rPr lang="en-US" sz="800"/>
              <a:t>public abstract void write(char[] buf, int offset, int count) throws IOException</a:t>
            </a:r>
          </a:p>
          <a:p>
            <a:pPr lvl="1">
              <a:lnSpc>
                <a:spcPct val="80000"/>
              </a:lnSpc>
            </a:pPr>
            <a:r>
              <a:rPr lang="en-US" sz="800"/>
              <a:t>Writes part of an array of characters, starting at buf[offset] and writing count characters. This method blocks until the characters have been written.</a:t>
            </a:r>
          </a:p>
          <a:p>
            <a:pPr>
              <a:lnSpc>
                <a:spcPct val="80000"/>
              </a:lnSpc>
            </a:pPr>
            <a:r>
              <a:rPr lang="en-US" sz="800"/>
              <a:t>public void write(char[] buf) throws IOException</a:t>
            </a:r>
          </a:p>
          <a:p>
            <a:pPr lvl="1">
              <a:lnSpc>
                <a:spcPct val="80000"/>
              </a:lnSpc>
            </a:pPr>
            <a:r>
              <a:rPr lang="en-US" sz="800"/>
              <a:t>Equivalent to write(buf,0, buf.length).</a:t>
            </a:r>
          </a:p>
          <a:p>
            <a:pPr>
              <a:lnSpc>
                <a:spcPct val="80000"/>
              </a:lnSpc>
            </a:pPr>
            <a:r>
              <a:rPr lang="en-US" sz="800"/>
              <a:t>public void write(String str, int offset, int count) throws IOException</a:t>
            </a:r>
          </a:p>
          <a:p>
            <a:pPr lvl="1">
              <a:lnSpc>
                <a:spcPct val="80000"/>
              </a:lnSpc>
            </a:pPr>
            <a:r>
              <a:rPr lang="en-US" sz="800"/>
              <a:t>Writes count characters from the string str onto the stream, starting with str.charAt(offset).</a:t>
            </a:r>
          </a:p>
          <a:p>
            <a:pPr>
              <a:lnSpc>
                <a:spcPct val="80000"/>
              </a:lnSpc>
            </a:pPr>
            <a:r>
              <a:rPr lang="en-US" sz="800"/>
              <a:t>public void write(String str) throws IOException</a:t>
            </a:r>
          </a:p>
          <a:p>
            <a:pPr lvl="1">
              <a:lnSpc>
                <a:spcPct val="80000"/>
              </a:lnSpc>
            </a:pPr>
            <a:r>
              <a:rPr lang="en-US" sz="800"/>
              <a:t>Equivalent to write(str,0, str.length()).</a:t>
            </a:r>
          </a:p>
          <a:p>
            <a:pPr>
              <a:lnSpc>
                <a:spcPct val="80000"/>
              </a:lnSpc>
            </a:pPr>
            <a:r>
              <a:rPr lang="en-US" sz="800"/>
              <a:t>public abstract void flush() throws IOException</a:t>
            </a:r>
          </a:p>
          <a:p>
            <a:pPr lvl="1">
              <a:lnSpc>
                <a:spcPct val="80000"/>
              </a:lnSpc>
            </a:pPr>
            <a:r>
              <a:rPr lang="en-US" sz="800"/>
              <a:t>Flushes the stream. If the stream has buffered any characters from the various write methods, flush immediately writes them to their destination. Then, if that destination is another stream, it is also flushed. One flush invocation will flush all the buffers in a chain of streams. If a stream is not buffered flush will do nothing.</a:t>
            </a:r>
          </a:p>
          <a:p>
            <a:pPr>
              <a:lnSpc>
                <a:spcPct val="80000"/>
              </a:lnSpc>
            </a:pPr>
            <a:r>
              <a:rPr lang="en-US" sz="800"/>
              <a:t>public abstract void close() throws IOException</a:t>
            </a:r>
          </a:p>
          <a:p>
            <a:pPr lvl="1">
              <a:lnSpc>
                <a:spcPct val="80000"/>
              </a:lnSpc>
            </a:pPr>
            <a:r>
              <a:rPr lang="en-US" sz="800"/>
              <a:t>Closes the stream, flushing if necessary. This method should be invoked to release any resources (such as file descriptors) associated with the stream. Once a stream has been closed, further operations on the stream will throw an IOException. Closing a previously closed stream has no effect.</a:t>
            </a:r>
          </a:p>
          <a:p>
            <a:pPr>
              <a:lnSpc>
                <a:spcPct val="80000"/>
              </a:lnSpc>
            </a:pPr>
            <a:r>
              <a:rPr lang="en-US" sz="800"/>
              <a:t>Subclasses of Writer must implement the array writing variant of write, the close method, and the flush method. All other Writer methods are implemented in terms of these three. This contrasts with OutputStream which uses the single-byte variant of write method as the fundamental writing method, and which provides default implementations of flush and close. As with Reader, many subclasses can improve performance if they also override other methods.</a:t>
            </a:r>
          </a:p>
          <a:p>
            <a:pPr>
              <a:lnSpc>
                <a:spcPct val="80000"/>
              </a:lnSpc>
            </a:pPr>
            <a:r>
              <a:rPr lang="en-US" sz="800"/>
              <a:t>Writer also implements the java.lang.Appendable interface. The append(char c) method is equivalent to write(c); the append methods that take a CharSequence are equivalent to passing the String representations of the CharSequence objects to the write(String str) method.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379C4-F71D-4307-9363-646767D5847C}" type="slidenum">
              <a:rPr lang="en-US"/>
              <a:pPr/>
              <a:t>69</a:t>
            </a:fld>
            <a:endParaRPr 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pPr>
              <a:lnSpc>
                <a:spcPct val="80000"/>
              </a:lnSpc>
            </a:pPr>
            <a:r>
              <a:rPr lang="en-US" sz="800" b="1"/>
              <a:t>Read	 	Write	 	Type </a:t>
            </a:r>
            <a:endParaRPr lang="en-US" sz="800"/>
          </a:p>
          <a:p>
            <a:pPr>
              <a:lnSpc>
                <a:spcPct val="80000"/>
              </a:lnSpc>
            </a:pPr>
            <a:r>
              <a:rPr lang="en-US" sz="800"/>
              <a:t>readBoolean	 writeBoolean	 boolean</a:t>
            </a:r>
          </a:p>
          <a:p>
            <a:pPr>
              <a:lnSpc>
                <a:spcPct val="80000"/>
              </a:lnSpc>
            </a:pPr>
            <a:r>
              <a:rPr lang="en-US" sz="800"/>
              <a:t>readChar	 writeChar	 	char</a:t>
            </a:r>
          </a:p>
          <a:p>
            <a:pPr>
              <a:lnSpc>
                <a:spcPct val="80000"/>
              </a:lnSpc>
            </a:pPr>
            <a:r>
              <a:rPr lang="en-US" sz="800"/>
              <a:t>readByte	 writeByte	 	byte</a:t>
            </a:r>
          </a:p>
          <a:p>
            <a:pPr>
              <a:lnSpc>
                <a:spcPct val="80000"/>
              </a:lnSpc>
            </a:pPr>
            <a:r>
              <a:rPr lang="en-US" sz="800"/>
              <a:t>readShort	 writeShort	 	short</a:t>
            </a:r>
          </a:p>
          <a:p>
            <a:pPr>
              <a:lnSpc>
                <a:spcPct val="80000"/>
              </a:lnSpc>
            </a:pPr>
            <a:r>
              <a:rPr lang="en-US" sz="800"/>
              <a:t>readInt	 writeInt	 	int</a:t>
            </a:r>
          </a:p>
          <a:p>
            <a:pPr>
              <a:lnSpc>
                <a:spcPct val="80000"/>
              </a:lnSpc>
            </a:pPr>
            <a:r>
              <a:rPr lang="en-US" sz="800"/>
              <a:t>readLong	 writeLong	 	long</a:t>
            </a:r>
          </a:p>
          <a:p>
            <a:pPr>
              <a:lnSpc>
                <a:spcPct val="80000"/>
              </a:lnSpc>
            </a:pPr>
            <a:r>
              <a:rPr lang="en-US" sz="800"/>
              <a:t>readFloat	 writeFloat	 	float</a:t>
            </a:r>
          </a:p>
          <a:p>
            <a:pPr>
              <a:lnSpc>
                <a:spcPct val="80000"/>
              </a:lnSpc>
            </a:pPr>
            <a:r>
              <a:rPr lang="en-US" sz="800"/>
              <a:t>readDouble	 writeDouble	double</a:t>
            </a:r>
          </a:p>
          <a:p>
            <a:pPr>
              <a:lnSpc>
                <a:spcPct val="80000"/>
              </a:lnSpc>
            </a:pPr>
            <a:r>
              <a:rPr lang="en-US" sz="800"/>
              <a:t>readUTF	 writeUTF	 	String (in UTF format)</a:t>
            </a:r>
          </a:p>
          <a:p>
            <a:pPr>
              <a:lnSpc>
                <a:spcPct val="80000"/>
              </a:lnSpc>
            </a:pPr>
            <a:endParaRPr lang="en-US" sz="800"/>
          </a:p>
          <a:p>
            <a:pPr>
              <a:lnSpc>
                <a:spcPct val="80000"/>
              </a:lnSpc>
            </a:pPr>
            <a:r>
              <a:rPr lang="en-US" sz="800"/>
              <a:t>String values are read and written using a modified form of the UTF-8 character encoding. This differs from standard UTF-8 in three ways: the null byte (\u0000) is encoded in a 2-byte format so that the encoded string does not have embedded null bytes; only 1-byte, 2-byte, or 3-byte formats are used; and supplementary characters are encoded using surrogate pairs. Encoding Unicode characters into bytes is necessary in many situations because of the continuing transition from 8-bit to 16-bit character sets.</a:t>
            </a:r>
          </a:p>
          <a:p>
            <a:pPr>
              <a:lnSpc>
                <a:spcPct val="80000"/>
              </a:lnSpc>
            </a:pPr>
            <a:r>
              <a:rPr lang="en-US" sz="800"/>
              <a:t>In addition to these paired methods, DataInput has several methods of its own, some of which are similar to those of InputStream:</a:t>
            </a:r>
          </a:p>
          <a:p>
            <a:pPr>
              <a:lnSpc>
                <a:spcPct val="80000"/>
              </a:lnSpc>
            </a:pPr>
            <a:r>
              <a:rPr lang="en-US" sz="800"/>
              <a:t>public abstract void readFully(byte[] buf, int offset, int count) throws IOException</a:t>
            </a:r>
          </a:p>
          <a:p>
            <a:pPr lvl="1">
              <a:lnSpc>
                <a:spcPct val="80000"/>
              </a:lnSpc>
            </a:pPr>
            <a:r>
              <a:rPr lang="en-US" sz="800"/>
              <a:t>Reads into part of a byte array. The maximum number of bytes read is count. The bytes are stored from buf[offset] up to a maximum of buf[offset+count-1]. If count is zero then no bytes are read. This method blocks until input is available, the end of the file (that is, stream) is foundin which case an EOFException is thrownor an exception is thrown because of an I/O error.</a:t>
            </a:r>
          </a:p>
          <a:p>
            <a:pPr>
              <a:lnSpc>
                <a:spcPct val="80000"/>
              </a:lnSpc>
            </a:pPr>
            <a:r>
              <a:rPr lang="en-US" sz="800"/>
              <a:t>public abstract void readFully(byte[] buf) tHRows IOException</a:t>
            </a:r>
          </a:p>
          <a:p>
            <a:pPr lvl="1">
              <a:lnSpc>
                <a:spcPct val="80000"/>
              </a:lnSpc>
            </a:pPr>
            <a:r>
              <a:rPr lang="en-US" sz="800"/>
              <a:t>Equivalent to readFully(buf,0, buf.length).</a:t>
            </a:r>
          </a:p>
          <a:p>
            <a:pPr>
              <a:lnSpc>
                <a:spcPct val="80000"/>
              </a:lnSpc>
            </a:pPr>
            <a:r>
              <a:rPr lang="en-US" sz="800"/>
              <a:t>public abstract int skipBytes(int count) throws IOException</a:t>
            </a:r>
          </a:p>
          <a:p>
            <a:pPr lvl="1">
              <a:lnSpc>
                <a:spcPct val="80000"/>
              </a:lnSpc>
            </a:pPr>
            <a:r>
              <a:rPr lang="en-US" sz="800"/>
              <a:t>Attempts to skip over count bytes, discarding any bytes skipped over. Returns the actual number of bytes skipped. This method never throws an EOFException.</a:t>
            </a:r>
          </a:p>
          <a:p>
            <a:pPr>
              <a:lnSpc>
                <a:spcPct val="80000"/>
              </a:lnSpc>
            </a:pPr>
            <a:r>
              <a:rPr lang="en-US" sz="800"/>
              <a:t>public abstract int readUnsignedByte() throws IOException</a:t>
            </a:r>
          </a:p>
          <a:p>
            <a:pPr lvl="1">
              <a:lnSpc>
                <a:spcPct val="80000"/>
              </a:lnSpc>
            </a:pPr>
            <a:r>
              <a:rPr lang="en-US" sz="800"/>
              <a:t>Reads one input byte, zero-extends it to type int, and returns the result, which is therefore in the range 0 through 255. This method is suitable for reading a byte written by the writeByte method of DataOutput if the argument to writeByte was a value in the range 0 through 255.</a:t>
            </a:r>
          </a:p>
          <a:p>
            <a:pPr>
              <a:lnSpc>
                <a:spcPct val="80000"/>
              </a:lnSpc>
            </a:pPr>
            <a:r>
              <a:rPr lang="en-US" sz="800"/>
              <a:t>public abstract int readUnsignedShort() throws IOException</a:t>
            </a:r>
          </a:p>
          <a:p>
            <a:pPr lvl="1">
              <a:lnSpc>
                <a:spcPct val="80000"/>
              </a:lnSpc>
            </a:pPr>
            <a:r>
              <a:rPr lang="en-US" sz="800"/>
              <a:t>Reads two input bytes and returns an int value in the range 0 through 65535. The first byte read is made the high byte. This method is suitable for reading bytes written by the writeShort method of DataOutput if the argument to writeShort was a value in the range 0 through 65535.</a:t>
            </a:r>
          </a:p>
          <a:p>
            <a:pPr>
              <a:lnSpc>
                <a:spcPct val="80000"/>
              </a:lnSpc>
            </a:pPr>
            <a:r>
              <a:rPr lang="en-US" sz="800"/>
              <a:t>The DataInput interface methods usually handle end-of-file (stream) by throwing EOFException when it occurs. EOFException extends IOException.</a:t>
            </a:r>
          </a:p>
          <a:p>
            <a:pPr>
              <a:lnSpc>
                <a:spcPct val="80000"/>
              </a:lnSpc>
            </a:pPr>
            <a:endParaRPr lang="en-US" sz="800" i="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1F8DA-0F37-4AAE-AC27-AAF373EB2168}" type="slidenum">
              <a:rPr lang="en-US"/>
              <a:pPr/>
              <a:t>70</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The DataOutput interface supports signatures equivalent to the three forms of write in OutputStream and with the same specified behavior. Additionally, it provides the following unmirrored methods:</a:t>
            </a:r>
          </a:p>
          <a:p>
            <a:r>
              <a:rPr lang="en-US"/>
              <a:t>public abstract void writeBytes(String s) throws IOException</a:t>
            </a:r>
          </a:p>
          <a:p>
            <a:pPr lvl="1"/>
            <a:r>
              <a:rPr lang="en-US"/>
              <a:t>Writes a String as a sequence of bytes. The upper byte in each character is lost, so unless you are willing to lose data, use this method only for strings that contain characters between \u0000 and \u00ff.</a:t>
            </a:r>
          </a:p>
          <a:p>
            <a:r>
              <a:rPr lang="en-US"/>
              <a:t>public abstract void writeChars(String s) throws IOException</a:t>
            </a:r>
          </a:p>
          <a:p>
            <a:pPr lvl="1"/>
            <a:r>
              <a:rPr lang="en-US"/>
              <a:t>Writes a String as a sequence of char. Each character is written as two bytes with the high byte written first.</a:t>
            </a:r>
          </a:p>
          <a:p>
            <a:r>
              <a:rPr lang="en-US"/>
              <a:t>There are no readBytes or readChars methods to read the same number of characters written by a writeBytes or writeChars invocation, therefore you must use a loop on readByte or readChar to read strings written with these methods. To do that you need a way to determine the length of the string, perhaps by writing the length of the string first, or by using an end-of-sequence character to mark its end. You could use readFully to read a full array of bytes if you wrote the length first, but that won't work for writeChars because you want char values, not byte values.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D4059-217D-4E3E-9AFE-C784D8C5EF2D}" type="slidenum">
              <a:rPr lang="en-US"/>
              <a:pPr/>
              <a:t>71</a:t>
            </a:fld>
            <a:endParaRPr lang="en-US"/>
          </a:p>
        </p:txBody>
      </p:sp>
      <p:sp>
        <p:nvSpPr>
          <p:cNvPr id="30722" name="Rectangle 2"/>
          <p:cNvSpPr>
            <a:spLocks noRo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t>The Object streamsObjectInputStream and ObjectOutputStreamallow you to read and write object graphs in addition to the well-known types (primitives, strings, and arrays). By "object graph" we mean that when you use writeObject to write an object to an ObjectOutputStream, bytes representing the objectincluding all other objects that it referencesare written to the stream. This process of transforming an object into a stream of bytes is called serialization. Because the serialized form is expressed in bytes, not characters, the Object streams have no Reader or Writer forms.</a:t>
            </a:r>
          </a:p>
          <a:p>
            <a:r>
              <a:rPr lang="en-US"/>
              <a:t>When bytes encoding a serialized graph of objects are read by the method readObject of ObjectInputStreamthat is, deserializedthe result is a graph of objects equivalent to the input graph.</a:t>
            </a:r>
          </a:p>
          <a:p>
            <a:r>
              <a:rPr lang="en-US"/>
              <a:t>Serialization preserves the integrity of the graph itself. </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42F34-215E-4591-B01C-069F6295547B}" type="slidenum">
              <a:rPr lang="en-US"/>
              <a:pPr/>
              <a:t>72</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Being serializable can be quite simple. The default serialization process is to serialize each field of the object that is neither TRansient nor static. Primitive types and strings are written in the same encoding used by DataOutputStream; objects are serialized by calling writeObject. With default serialization, all serialized fields that are object references must refer to serializable object types. Default serialization also requires either that your superclass have a no-arg constructor (so that deserialization can invoke it) or that it also be Serializable (in which case declaring your class to implement Serializable is redundant but harmless). For most classes this default serialization is sufficient, and the entire work necessary to make a class serializable is to mark it as such by declaring that it implements the Serializable interface </a:t>
            </a:r>
          </a:p>
          <a:p>
            <a:r>
              <a:rPr lang="en-US"/>
              <a:t>You will occasionally have a class that is generally serializable but has specific instances that are not serializable. For example, a container might itself be serializable but contain references to objects that are not serializable. Any attempt to serialize a non-serializable object will throw a NotSerializableException.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0069A-3744-4B32-8105-944F2ADD455D}" type="slidenum">
              <a:rPr lang="en-US"/>
              <a:pPr/>
              <a:t>73</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sz="1000"/>
              <a:t>If you read the network literature, you're likely to encounter an alternative seven-layer model called the Open Systems Interconnection Reference Model (OSI). For network programs in Java, the OSI model is overkill. The biggest difference between the OSI model and the TCP/IP model used in this book is that the OSI model splits the host-to-network layer into data link and physical layers and inserts presentation and session layers in between the application and transport layers. The OSI model is more general and better suited for non-TCP/IP networks, although most of the time it's still overly complex. In any case, Java's network classes only work on TCP/IP networks and always in the application or transport layers.</a:t>
            </a:r>
          </a:p>
          <a:p>
            <a:r>
              <a:rPr lang="en-US" sz="1000"/>
              <a:t>A number of other protocols can run on top of IP. The most commonly requested is ICMP, the Internet Control Message Protocol, which uses raw IP datagrams to relay error messages between hosts. The best-known use of this protocol is in the ping program. Java does not support ICMP nor does it allow the sending of raw IP datagrams (as opposed to TCP segments or UDP datagrams). The only protocols Java supports are TCP and UDP, and application layer protocols built on top of these. All other transport layer, internet layer, and lower layer protocols such as ICMP, IGMP, ARP, RARP, RSVP, and others can only be implemented in Java programs by using native code.</a:t>
            </a:r>
          </a:p>
          <a:p>
            <a:r>
              <a:rPr lang="en-US" sz="1000"/>
              <a:t>TCP (Connection-Oriented) was layered on top of IP to give each end of a connection the ability to acknowledge receipt of IP packets and request retransmission of lost or corrupted packets. Furthermore, TCP allows the packets to be put back together on the receiving end in the same order they were sent. </a:t>
            </a:r>
          </a:p>
          <a:p>
            <a:r>
              <a:rPr lang="en-US" sz="1000"/>
              <a:t>UDP (Connectionless Style) is an unreliable protocol that does not guarantee that packets will arrive at their destination or that they will arrive in the same order they were sent.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A10DD-9652-460E-9307-0AB117DF4951}" type="slidenum">
              <a:rPr lang="en-US"/>
              <a:pPr/>
              <a:t>74</a:t>
            </a:fld>
            <a:endParaRPr lang="en-US"/>
          </a:p>
        </p:txBody>
      </p:sp>
      <p:sp>
        <p:nvSpPr>
          <p:cNvPr id="35842" name="Rectangle 2"/>
          <p:cNvSpPr>
            <a:spLocks noRo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sz="1000"/>
              <a:t>A socket is a connection between two hosts. It can perform seven basic operations:</a:t>
            </a:r>
          </a:p>
          <a:p>
            <a:pPr>
              <a:buFontTx/>
              <a:buChar char="•"/>
            </a:pPr>
            <a:r>
              <a:rPr lang="en-US" sz="1000"/>
              <a:t>Connect to a remote machine</a:t>
            </a:r>
          </a:p>
          <a:p>
            <a:pPr>
              <a:buFontTx/>
              <a:buChar char="•"/>
            </a:pPr>
            <a:r>
              <a:rPr lang="en-US" sz="1000"/>
              <a:t>Send data</a:t>
            </a:r>
          </a:p>
          <a:p>
            <a:pPr>
              <a:buFontTx/>
              <a:buChar char="•"/>
            </a:pPr>
            <a:r>
              <a:rPr lang="en-US" sz="1000"/>
              <a:t>Receive data</a:t>
            </a:r>
          </a:p>
          <a:p>
            <a:pPr>
              <a:buFontTx/>
              <a:buChar char="•"/>
            </a:pPr>
            <a:r>
              <a:rPr lang="en-US" sz="1000"/>
              <a:t>Close a connection</a:t>
            </a:r>
          </a:p>
          <a:p>
            <a:pPr>
              <a:buFontTx/>
              <a:buChar char="•"/>
            </a:pPr>
            <a:r>
              <a:rPr lang="en-US" sz="1000"/>
              <a:t>Bind to a port</a:t>
            </a:r>
          </a:p>
          <a:p>
            <a:pPr>
              <a:buFontTx/>
              <a:buChar char="•"/>
            </a:pPr>
            <a:r>
              <a:rPr lang="en-US" sz="1000"/>
              <a:t>Listen for incoming data</a:t>
            </a:r>
          </a:p>
          <a:p>
            <a:pPr>
              <a:buFontTx/>
              <a:buChar char="•"/>
            </a:pPr>
            <a:r>
              <a:rPr lang="en-US" sz="1000"/>
              <a:t>Accept connections from remote machines on the bound port</a:t>
            </a:r>
          </a:p>
          <a:p>
            <a:r>
              <a:rPr lang="en-US" sz="1000"/>
              <a:t>Java's Socket class, which is used by both clients and servers, has methods that correspond to the first four of these operations. The last three operations are needed only by servers, which wait for clients to connect to them. They are implemented by the ServerSocket class, which is discussed in the next chapter. Java programs normally use client sockets in the following fashion:</a:t>
            </a:r>
            <a:endParaRPr lang="en-US" sz="1000" b="1"/>
          </a:p>
          <a:p>
            <a:pPr>
              <a:buFontTx/>
              <a:buChar char="•"/>
            </a:pPr>
            <a:r>
              <a:rPr lang="en-US" sz="1000"/>
              <a:t>The program creates a new socket with a constructor.</a:t>
            </a:r>
            <a:endParaRPr lang="en-US" sz="1000" b="1"/>
          </a:p>
          <a:p>
            <a:pPr>
              <a:buFontTx/>
              <a:buChar char="•"/>
            </a:pPr>
            <a:r>
              <a:rPr lang="en-US" sz="1000"/>
              <a:t>The socket attempts to connect to the remote host.</a:t>
            </a:r>
            <a:endParaRPr lang="en-US" sz="1000" b="1"/>
          </a:p>
          <a:p>
            <a:pPr>
              <a:buFontTx/>
              <a:buChar char="•"/>
            </a:pPr>
            <a:r>
              <a:rPr lang="en-US" sz="1000"/>
              <a:t>Once the connection is established, the local and remote hosts get input and output streams from the socket and use those streams to send data to each other. This connection is full-duplex; both hosts can send and receive data simultaneously. What the data means depends on the protocol; different commands are sent to an FTP server than to an HTTP server. There will normally be some agreed-upon hand-shaking followed by the transmission of data from one to the other.</a:t>
            </a:r>
            <a:endParaRPr lang="en-US" sz="1000" b="1"/>
          </a:p>
          <a:p>
            <a:pPr>
              <a:buFontTx/>
              <a:buChar char="•"/>
            </a:pPr>
            <a:r>
              <a:rPr lang="en-US" sz="1000"/>
              <a:t>When the transmission of data is complete, one or both sides close the connection. Some protocols, such as HTTP 1.0, require the connection to be closed after each request is serviced. Others, such as FTP, allow multiple requests to be processed in a single connection.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F55A3-6ED8-4C29-BEB5-6A3EBD05F82A}" type="slidenum">
              <a:rPr lang="en-US"/>
              <a:pPr/>
              <a:t>75</a:t>
            </a:fld>
            <a:endParaRPr lang="en-US"/>
          </a:p>
        </p:txBody>
      </p:sp>
      <p:sp>
        <p:nvSpPr>
          <p:cNvPr id="37890" name="Rectangle 2"/>
          <p:cNvSpPr>
            <a:spLocks noRot="1" noChangeArrowheads="1" noTextEdit="1"/>
          </p:cNvSpPr>
          <p:nvPr>
            <p:ph type="sldImg"/>
          </p:nvPr>
        </p:nvSpPr>
        <p:spPr>
          <a:ln/>
        </p:spPr>
      </p:sp>
      <p:sp>
        <p:nvSpPr>
          <p:cNvPr id="37891" name="Rectangle 3"/>
          <p:cNvSpPr>
            <a:spLocks noGrp="1" noChangeArrowheads="1"/>
          </p:cNvSpPr>
          <p:nvPr>
            <p:ph type="body" idx="1"/>
          </p:nvPr>
        </p:nvSpPr>
        <p:spPr/>
        <p:txBody>
          <a:bodyPr/>
          <a:lstStyle/>
          <a:p>
            <a:pPr marL="228600" indent="-228600"/>
            <a:r>
              <a:rPr lang="en-US"/>
              <a:t>The ServerSocket class contains everything needed to write servers in Java. It has constructors that create new ServerSocket objects, methods that listen for connections on a specified port, methods that configure the various server socket options, and the usual miscellaneous methods such as toString( ).</a:t>
            </a:r>
          </a:p>
          <a:p>
            <a:pPr marL="228600" indent="-228600"/>
            <a:r>
              <a:rPr lang="en-US"/>
              <a:t>In Java, the basic life cycle of a server program is:</a:t>
            </a:r>
            <a:endParaRPr lang="en-US" b="1"/>
          </a:p>
          <a:p>
            <a:pPr marL="228600" indent="-228600">
              <a:buFontTx/>
              <a:buChar char="•"/>
            </a:pPr>
            <a:r>
              <a:rPr lang="en-US"/>
              <a:t>A new ServerSocket is created on a particular port using a ServerSocket( ) constructor.</a:t>
            </a:r>
            <a:endParaRPr lang="en-US" b="1"/>
          </a:p>
          <a:p>
            <a:pPr marL="228600" indent="-228600">
              <a:buFontTx/>
              <a:buChar char="•"/>
            </a:pPr>
            <a:r>
              <a:rPr lang="en-US"/>
              <a:t>The ServerSocket listens for incoming connection attempts on that port using its accept( ) method. accept( ) blocks until a client attempts to make a connection, at which point accept( ) returns a Socket object connecting the client and the server.</a:t>
            </a:r>
            <a:endParaRPr lang="en-US" b="1"/>
          </a:p>
          <a:p>
            <a:pPr marL="228600" indent="-228600">
              <a:buFontTx/>
              <a:buChar char="•"/>
            </a:pPr>
            <a:r>
              <a:rPr lang="en-US"/>
              <a:t>Depending on the type of server, either the Socket's getInputStream() method, getOutputStream( ) method, or both are called to get input and output streams that communicate with the client.</a:t>
            </a:r>
            <a:endParaRPr lang="en-US" b="1"/>
          </a:p>
          <a:p>
            <a:pPr marL="228600" indent="-228600">
              <a:buFontTx/>
              <a:buChar char="•"/>
            </a:pPr>
            <a:r>
              <a:rPr lang="en-US"/>
              <a:t>The server and the client interact according to an agreed-upon protocol until it is time to close the connection.</a:t>
            </a:r>
            <a:endParaRPr lang="en-US" b="1"/>
          </a:p>
          <a:p>
            <a:pPr marL="228600" indent="-228600">
              <a:buFontTx/>
              <a:buChar char="•"/>
            </a:pPr>
            <a:r>
              <a:rPr lang="en-US"/>
              <a:t>The server, the client, or both close the connection.</a:t>
            </a:r>
            <a:endParaRPr lang="en-US" b="1"/>
          </a:p>
          <a:p>
            <a:pPr marL="228600" indent="-228600">
              <a:buFontTx/>
              <a:buChar char="•"/>
            </a:pPr>
            <a:r>
              <a:rPr lang="en-US"/>
              <a:t>The server returns to step 2 and waits for the next connection.</a:t>
            </a:r>
            <a:endParaRPr lang="en-US" b="1"/>
          </a:p>
          <a:p>
            <a:pPr marL="228600" indent="-22860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Unchecked exceptions: represent defects in the program (bugs) - often invalid arguments passed to a non-private method. To quote from </a:t>
            </a:r>
            <a:r>
              <a:rPr lang="en-US" i="1" dirty="0" smtClean="0"/>
              <a:t>The Java Programming Language</a:t>
            </a:r>
            <a:r>
              <a:rPr lang="en-US" dirty="0" smtClean="0"/>
              <a:t>, by Gosling, Arnold, and Holmes: "Unchecked runtime exceptions represent conditions that, generally speaking, reflect errors in your program's logic and cannot be reasonably recovered from at run time." </a:t>
            </a:r>
          </a:p>
          <a:p>
            <a:r>
              <a:rPr lang="en-US" dirty="0" smtClean="0"/>
              <a:t>are subclasses of </a:t>
            </a:r>
            <a:r>
              <a:rPr lang="en-US" dirty="0" err="1" smtClean="0">
                <a:hlinkClick r:id="rId3"/>
              </a:rPr>
              <a:t>RuntimeException</a:t>
            </a:r>
            <a:r>
              <a:rPr lang="en-US" dirty="0" smtClean="0"/>
              <a:t>, and are usually implemented using </a:t>
            </a:r>
            <a:r>
              <a:rPr lang="en-US" dirty="0" err="1" smtClean="0">
                <a:hlinkClick r:id="rId4"/>
              </a:rPr>
              <a:t>IllegalArgumentException</a:t>
            </a:r>
            <a:r>
              <a:rPr lang="en-US" dirty="0" smtClean="0"/>
              <a:t>, </a:t>
            </a:r>
            <a:r>
              <a:rPr lang="en-US" dirty="0" err="1" smtClean="0">
                <a:hlinkClick r:id="rId5"/>
              </a:rPr>
              <a:t>NullPointerException</a:t>
            </a:r>
            <a:r>
              <a:rPr lang="en-US" dirty="0" smtClean="0"/>
              <a:t>, or </a:t>
            </a:r>
            <a:r>
              <a:rPr lang="en-US" dirty="0" err="1" smtClean="0">
                <a:hlinkClick r:id="rId6"/>
              </a:rPr>
              <a:t>IllegalStateException</a:t>
            </a:r>
            <a:endParaRPr lang="en-US" dirty="0" smtClean="0"/>
          </a:p>
          <a:p>
            <a:r>
              <a:rPr lang="en-US" dirty="0" smtClean="0"/>
              <a:t>a method is </a:t>
            </a:r>
            <a:r>
              <a:rPr lang="en-US" i="1" dirty="0" smtClean="0"/>
              <a:t>not</a:t>
            </a:r>
            <a:r>
              <a:rPr lang="en-US" dirty="0" smtClean="0"/>
              <a:t> obliged to establish a policy for the unchecked exceptions thrown by its implementation (and they almost always do not do so)</a:t>
            </a:r>
          </a:p>
          <a:p>
            <a:r>
              <a:rPr lang="en-US" dirty="0" smtClean="0"/>
              <a:t>Checked exceptions: represent invalid conditions in areas outside the immediate control of the program (invalid user input, database problems, network outages, absent files)</a:t>
            </a:r>
          </a:p>
          <a:p>
            <a:r>
              <a:rPr lang="en-US" dirty="0" smtClean="0"/>
              <a:t>are subclasses of </a:t>
            </a:r>
            <a:r>
              <a:rPr lang="en-US" dirty="0" smtClean="0">
                <a:hlinkClick r:id="rId7"/>
              </a:rPr>
              <a:t>Exception</a:t>
            </a:r>
            <a:endParaRPr lang="en-US" dirty="0" smtClean="0"/>
          </a:p>
          <a:p>
            <a:r>
              <a:rPr lang="en-US" dirty="0" smtClean="0"/>
              <a:t>a method is </a:t>
            </a:r>
            <a:r>
              <a:rPr lang="en-US" i="1" dirty="0" smtClean="0"/>
              <a:t>obliged</a:t>
            </a:r>
            <a:r>
              <a:rPr lang="en-US" dirty="0" smtClean="0"/>
              <a:t> to establish a policy for all checked exceptions thrown by its implementation (either pass the checked exception further up the stack, or handle it somehow)</a:t>
            </a:r>
          </a:p>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t>40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t>41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t>52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B5B63-8D3F-43A8-9114-3430424A4B8F}" type="slidenum">
              <a:rPr lang="en-US"/>
              <a:pPr/>
              <a:t>62</a:t>
            </a:fld>
            <a:endParaRPr lang="en-US"/>
          </a:p>
        </p:txBody>
      </p:sp>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a:t>The "n" in nio is commonly understood as meaning "new" (the nio package predates the original stream-based io package), but it originally stood for "non-blocking" because one of the key differences between channel-based I/O and stream-based I/O is that channels allow for non-blocking I/O operations, as well as interruptible blocking operations. </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F6BB8-13A9-4DF4-9E8B-80CBA3F90B83}" type="slidenum">
              <a:rPr lang="en-US"/>
              <a:pPr/>
              <a:t>63</a:t>
            </a:fld>
            <a:endParaRPr lang="en-US"/>
          </a:p>
        </p:txBody>
      </p:sp>
      <p:sp>
        <p:nvSpPr>
          <p:cNvPr id="8194" name="Rectangle 2"/>
          <p:cNvSpPr>
            <a:spLocks noRo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The package java.io has two major parts: character streams and byte streams. Characters are 16-bit UTF-16 characters, whereas bytes are (as always) 8 bits. I/O is either text-based or data-based (binary). Text-based I/O works with streams of human-readable characters, such as the source code for a program. Data-based I/O works with streams of binary data, such as the bit pattern for an image. The character streams are used for text-based I/O, while byte streams are used for data-based I/O. Streams that work with bytes cannot properly carry characters, and some character-related issues are not meaningful with byte streams, though the byte streams can also be used for older text-based protocols that use 7- or 8-bit characters. The byte streams are called input streams and output streams, and the character streams are called readers and writers. For nearly every input stream there is a corresponding output stream, and for most input or output streams there is a corresponding reader or writer character stream of similar functionality, and vice versa.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D564A-EE6F-48D2-B554-72BC7E40630F}" type="datetimeFigureOut">
              <a:rPr lang="en-US" smtClean="0"/>
              <a:t>10/22/2016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8D564A-EE6F-48D2-B554-72BC7E40630F}"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8D564A-EE6F-48D2-B554-72BC7E40630F}" type="datetimeFigureOut">
              <a:rPr lang="en-US" smtClean="0"/>
              <a:t>10/22/2016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8D564A-EE6F-48D2-B554-72BC7E40630F}" type="datetimeFigureOut">
              <a:rPr lang="en-US" smtClean="0"/>
              <a:t>10/22/2016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D564A-EE6F-48D2-B554-72BC7E40630F}" type="datetimeFigureOut">
              <a:rPr lang="en-US" smtClean="0"/>
              <a:t>10/22/2016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8D564A-EE6F-48D2-B554-72BC7E40630F}"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8D564A-EE6F-48D2-B554-72BC7E40630F}" type="datetimeFigureOut">
              <a:rPr lang="en-US" smtClean="0"/>
              <a:t>10/22/2016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D564A-EE6F-48D2-B554-72BC7E40630F}" type="datetimeFigureOut">
              <a:rPr lang="en-US" smtClean="0"/>
              <a:t>10/22/2016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F8165-6E5F-45A5-9D17-FACB0B582E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hyperlink" Target="http://docs.oracle.com/javase/specs/jls/se8/html/jls-3.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mk:@MSITStore:Z:\projects\codencare\java-trainning\j2se8.chm::/j2se8/api/java/lang/Class.html" TargetMode="External"/><Relationship Id="rId2" Type="http://schemas.openxmlformats.org/officeDocument/2006/relationships/hyperlink" Target="mk:@MSITStore:Z:\projects\codencare\java-trainning\j2se8.chm::/j2se8/api/java/lang/Object.html" TargetMode="External"/><Relationship Id="rId1" Type="http://schemas.openxmlformats.org/officeDocument/2006/relationships/slideLayout" Target="../slideLayouts/slideLayout6.xml"/><Relationship Id="rId4" Type="http://schemas.openxmlformats.org/officeDocument/2006/relationships/hyperlink" Target="mk:@MSITStore:Z:\projects\codencare\java-trainning\j2se8.chm::/j2se8/api/java/lang/String.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Dasar-Dasar</a:t>
            </a:r>
            <a:r>
              <a:rPr lang="en-US" dirty="0" smtClean="0"/>
              <a:t> </a:t>
            </a:r>
            <a:r>
              <a:rPr lang="en-US" dirty="0" err="1" smtClean="0"/>
              <a:t>Pemograman</a:t>
            </a:r>
            <a:r>
              <a:rPr lang="en-US" dirty="0" smtClean="0"/>
              <a:t> Java</a:t>
            </a:r>
            <a:endParaRPr lang="en-US" dirty="0"/>
          </a:p>
        </p:txBody>
      </p:sp>
      <p:sp>
        <p:nvSpPr>
          <p:cNvPr id="3" name="Subtitle 2"/>
          <p:cNvSpPr>
            <a:spLocks noGrp="1"/>
          </p:cNvSpPr>
          <p:nvPr>
            <p:ph type="subTitle" idx="1"/>
          </p:nvPr>
        </p:nvSpPr>
        <p:spPr/>
        <p:txBody>
          <a:bodyPr/>
          <a:lstStyle/>
          <a:p>
            <a:r>
              <a:rPr lang="en-US" dirty="0" smtClean="0"/>
              <a:t>@Indonesia Reinsurance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a:t>
            </a:r>
            <a:endParaRPr lang="en-US" dirty="0"/>
          </a:p>
        </p:txBody>
      </p:sp>
      <p:pic>
        <p:nvPicPr>
          <p:cNvPr id="54275" name="Picture 3"/>
          <p:cNvPicPr>
            <a:picLocks noChangeAspect="1" noChangeArrowheads="1"/>
          </p:cNvPicPr>
          <p:nvPr/>
        </p:nvPicPr>
        <p:blipFill>
          <a:blip r:embed="rId2" cstate="print"/>
          <a:srcRect/>
          <a:stretch>
            <a:fillRect/>
          </a:stretch>
        </p:blipFill>
        <p:spPr bwMode="auto">
          <a:xfrm>
            <a:off x="1259632" y="1059619"/>
            <a:ext cx="6624736" cy="579838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baseline="0" dirty="0" smtClean="0"/>
              <a:t> </a:t>
            </a:r>
            <a:r>
              <a:rPr lang="en-US" baseline="0" dirty="0" err="1" smtClean="0"/>
              <a:t>Variabel</a:t>
            </a: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971600" y="1268760"/>
            <a:ext cx="5747548" cy="1296144"/>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539552" y="2780927"/>
            <a:ext cx="2304256" cy="3635861"/>
          </a:xfrm>
          <a:prstGeom prst="rect">
            <a:avLst/>
          </a:prstGeom>
          <a:noFill/>
          <a:ln w="9525">
            <a:noFill/>
            <a:miter lim="800000"/>
            <a:headEnd/>
            <a:tailEnd/>
          </a:ln>
        </p:spPr>
      </p:pic>
      <p:pic>
        <p:nvPicPr>
          <p:cNvPr id="55300" name="Picture 4"/>
          <p:cNvPicPr>
            <a:picLocks noChangeAspect="1" noChangeArrowheads="1"/>
          </p:cNvPicPr>
          <p:nvPr/>
        </p:nvPicPr>
        <p:blipFill>
          <a:blip r:embed="rId4" cstate="print"/>
          <a:srcRect/>
          <a:stretch>
            <a:fillRect/>
          </a:stretch>
        </p:blipFill>
        <p:spPr bwMode="auto">
          <a:xfrm>
            <a:off x="3635896" y="3095625"/>
            <a:ext cx="4352925" cy="666750"/>
          </a:xfrm>
          <a:prstGeom prst="rect">
            <a:avLst/>
          </a:prstGeom>
          <a:noFill/>
          <a:ln w="9525">
            <a:noFill/>
            <a:miter lim="800000"/>
            <a:headEnd/>
            <a:tailEnd/>
          </a:ln>
        </p:spPr>
      </p:pic>
      <p:pic>
        <p:nvPicPr>
          <p:cNvPr id="55301" name="Picture 5"/>
          <p:cNvPicPr>
            <a:picLocks noChangeAspect="1" noChangeArrowheads="1"/>
          </p:cNvPicPr>
          <p:nvPr/>
        </p:nvPicPr>
        <p:blipFill>
          <a:blip r:embed="rId5" cstate="print"/>
          <a:srcRect/>
          <a:stretch>
            <a:fillRect/>
          </a:stretch>
        </p:blipFill>
        <p:spPr bwMode="auto">
          <a:xfrm>
            <a:off x="3707904" y="4005064"/>
            <a:ext cx="3867150" cy="12001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Rectangle 2"/>
          <p:cNvSpPr/>
          <p:nvPr/>
        </p:nvSpPr>
        <p:spPr>
          <a:xfrm>
            <a:off x="395536" y="1700808"/>
            <a:ext cx="8496944" cy="3970318"/>
          </a:xfrm>
          <a:prstGeom prst="rect">
            <a:avLst/>
          </a:prstGeom>
        </p:spPr>
        <p:txBody>
          <a:bodyPr wrap="square">
            <a:spAutoFit/>
          </a:bodyPr>
          <a:lstStyle/>
          <a:p>
            <a:r>
              <a:rPr lang="en-US" b="1" dirty="0" smtClean="0"/>
              <a:t>Identifier</a:t>
            </a:r>
            <a:r>
              <a:rPr lang="en-US" dirty="0" smtClean="0"/>
              <a:t>:</a:t>
            </a:r>
          </a:p>
          <a:p>
            <a:r>
              <a:rPr lang="en-US" dirty="0" err="1" smtClean="0">
                <a:hlinkClick r:id="rId2" tooltip="IdentifierChars"/>
              </a:rPr>
              <a:t>IdentifierChars</a:t>
            </a:r>
            <a:r>
              <a:rPr lang="en-US" dirty="0" smtClean="0"/>
              <a:t> but not a </a:t>
            </a:r>
            <a:r>
              <a:rPr lang="en-US" dirty="0" smtClean="0">
                <a:hlinkClick r:id="rId2" tooltip="Keyword"/>
              </a:rPr>
              <a:t>Keyword</a:t>
            </a:r>
            <a:r>
              <a:rPr lang="en-US" dirty="0" smtClean="0"/>
              <a:t> or </a:t>
            </a:r>
            <a:r>
              <a:rPr lang="en-US" dirty="0" err="1" smtClean="0">
                <a:hlinkClick r:id="rId2" tooltip="BooleanLiteral"/>
              </a:rPr>
              <a:t>BooleanLiteral</a:t>
            </a:r>
            <a:r>
              <a:rPr lang="en-US" dirty="0" smtClean="0"/>
              <a:t> or </a:t>
            </a:r>
            <a:r>
              <a:rPr lang="en-US" dirty="0" err="1" smtClean="0">
                <a:hlinkClick r:id="rId2" tooltip="NullLiteral"/>
              </a:rPr>
              <a:t>NullLiteral</a:t>
            </a:r>
            <a:r>
              <a:rPr lang="en-US" dirty="0" smtClean="0"/>
              <a:t> </a:t>
            </a:r>
          </a:p>
          <a:p>
            <a:r>
              <a:rPr lang="en-US" b="1" dirty="0" err="1" smtClean="0"/>
              <a:t>IdentifierChars</a:t>
            </a:r>
            <a:r>
              <a:rPr lang="en-US" dirty="0" smtClean="0"/>
              <a:t>:</a:t>
            </a:r>
          </a:p>
          <a:p>
            <a:r>
              <a:rPr lang="en-US" dirty="0" err="1" smtClean="0">
                <a:hlinkClick r:id="rId2" tooltip="JavaLetter"/>
              </a:rPr>
              <a:t>JavaLetter</a:t>
            </a:r>
            <a:r>
              <a:rPr lang="en-US" dirty="0" smtClean="0"/>
              <a:t> {</a:t>
            </a:r>
            <a:r>
              <a:rPr lang="en-US" dirty="0" err="1" smtClean="0">
                <a:hlinkClick r:id="rId2" tooltip="JavaLetterOrDigit"/>
              </a:rPr>
              <a:t>JavaLetterOrDigit</a:t>
            </a:r>
            <a:r>
              <a:rPr lang="en-US" dirty="0" smtClean="0"/>
              <a:t>} </a:t>
            </a:r>
          </a:p>
          <a:p>
            <a:r>
              <a:rPr lang="en-US" b="1" dirty="0" err="1" smtClean="0"/>
              <a:t>JavaLetter</a:t>
            </a:r>
            <a:r>
              <a:rPr lang="en-US" dirty="0" smtClean="0"/>
              <a:t>:</a:t>
            </a:r>
          </a:p>
          <a:p>
            <a:r>
              <a:rPr lang="en-US" dirty="0" smtClean="0"/>
              <a:t>any Unicode character that is a "Java letter" </a:t>
            </a:r>
          </a:p>
          <a:p>
            <a:r>
              <a:rPr lang="en-US" b="1" dirty="0" err="1" smtClean="0"/>
              <a:t>JavaLetterOrDigit</a:t>
            </a:r>
            <a:r>
              <a:rPr lang="en-US" dirty="0" smtClean="0"/>
              <a:t>:</a:t>
            </a:r>
          </a:p>
          <a:p>
            <a:r>
              <a:rPr lang="en-US" dirty="0" smtClean="0"/>
              <a:t>any Unicode character that is a "Java letter-or-digit" </a:t>
            </a:r>
          </a:p>
          <a:p>
            <a:r>
              <a:rPr lang="en-US" b="1" dirty="0" err="1" smtClean="0"/>
              <a:t>BooleanLiteral</a:t>
            </a:r>
            <a:r>
              <a:rPr lang="en-US" dirty="0" smtClean="0"/>
              <a:t>:</a:t>
            </a:r>
          </a:p>
          <a:p>
            <a:r>
              <a:rPr lang="en-US" dirty="0" smtClean="0"/>
              <a:t>(one of) </a:t>
            </a:r>
            <a:br>
              <a:rPr lang="en-US" dirty="0" smtClean="0"/>
            </a:br>
            <a:r>
              <a:rPr lang="en-US" dirty="0" smtClean="0"/>
              <a:t>true false </a:t>
            </a:r>
          </a:p>
          <a:p>
            <a:r>
              <a:rPr lang="en-US" b="1" dirty="0" err="1" smtClean="0"/>
              <a:t>NullLiteral</a:t>
            </a:r>
            <a:r>
              <a:rPr lang="en-US" dirty="0" smtClean="0"/>
              <a:t>:</a:t>
            </a:r>
          </a:p>
          <a:p>
            <a:r>
              <a:rPr lang="en-US" dirty="0" smtClean="0"/>
              <a:t>null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a:t>
            </a:r>
            <a:endParaRPr lang="en-US" dirty="0"/>
          </a:p>
        </p:txBody>
      </p:sp>
      <p:sp>
        <p:nvSpPr>
          <p:cNvPr id="4" name="Content Placeholder 3"/>
          <p:cNvSpPr>
            <a:spLocks noGrp="1"/>
          </p:cNvSpPr>
          <p:nvPr>
            <p:ph idx="1"/>
          </p:nvPr>
        </p:nvSpPr>
        <p:spPr/>
        <p:txBody>
          <a:bodyPr/>
          <a:lstStyle/>
          <a:p>
            <a:r>
              <a:rPr lang="en-US" dirty="0" err="1" smtClean="0"/>
              <a:t>IntegerLiteral</a:t>
            </a:r>
            <a:endParaRPr lang="en-US" dirty="0" smtClean="0"/>
          </a:p>
          <a:p>
            <a:r>
              <a:rPr lang="en-US" dirty="0" err="1" smtClean="0"/>
              <a:t>FloatingPointLiteral</a:t>
            </a:r>
            <a:endParaRPr lang="en-US" dirty="0" smtClean="0"/>
          </a:p>
          <a:p>
            <a:r>
              <a:rPr lang="en-US" dirty="0" err="1" smtClean="0"/>
              <a:t>BooleanLiteral</a:t>
            </a:r>
            <a:endParaRPr lang="en-US" dirty="0" smtClean="0"/>
          </a:p>
          <a:p>
            <a:r>
              <a:rPr lang="en-US" dirty="0" err="1" smtClean="0"/>
              <a:t>CharacterLiteral</a:t>
            </a:r>
            <a:endParaRPr lang="en-US" dirty="0" smtClean="0"/>
          </a:p>
          <a:p>
            <a:r>
              <a:rPr lang="en-US" dirty="0" err="1" smtClean="0"/>
              <a:t>StringLiteral</a:t>
            </a:r>
            <a:endParaRPr lang="en-US" dirty="0" smtClean="0"/>
          </a:p>
          <a:p>
            <a:r>
              <a:rPr lang="en-US" dirty="0" err="1" smtClean="0"/>
              <a:t>NullLiteral</a:t>
            </a:r>
            <a:r>
              <a:rPr lang="en-US"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Ekpresi</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619672" y="1162050"/>
            <a:ext cx="5343103" cy="56959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a:t>
            </a:r>
            <a:endParaRPr lang="en-US" dirty="0"/>
          </a:p>
        </p:txBody>
      </p:sp>
      <p:sp>
        <p:nvSpPr>
          <p:cNvPr id="3" name="Content Placeholder 2"/>
          <p:cNvSpPr>
            <a:spLocks noGrp="1"/>
          </p:cNvSpPr>
          <p:nvPr>
            <p:ph idx="1"/>
          </p:nvPr>
        </p:nvSpPr>
        <p:spPr/>
        <p:txBody>
          <a:bodyPr/>
          <a:lstStyle/>
          <a:p>
            <a:r>
              <a:rPr lang="en-US" dirty="0" smtClean="0"/>
              <a:t>Variable</a:t>
            </a:r>
          </a:p>
          <a:p>
            <a:r>
              <a:rPr lang="en-US" dirty="0" smtClean="0"/>
              <a:t>Argument</a:t>
            </a:r>
          </a:p>
          <a:p>
            <a:r>
              <a:rPr lang="en-US" dirty="0" smtClean="0"/>
              <a:t>Return Type</a:t>
            </a:r>
          </a:p>
          <a:p>
            <a:r>
              <a:rPr lang="en-US" dirty="0" smtClean="0"/>
              <a:t>Operation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a:t>
            </a:r>
            <a:endParaRPr lang="en-US" dirty="0"/>
          </a:p>
        </p:txBody>
      </p:sp>
      <p:sp>
        <p:nvSpPr>
          <p:cNvPr id="3" name="Content Placeholder 2"/>
          <p:cNvSpPr>
            <a:spLocks noGrp="1"/>
          </p:cNvSpPr>
          <p:nvPr>
            <p:ph idx="1"/>
          </p:nvPr>
        </p:nvSpPr>
        <p:spPr/>
        <p:txBody>
          <a:bodyPr/>
          <a:lstStyle/>
          <a:p>
            <a:r>
              <a:rPr lang="en-US" dirty="0" err="1" smtClean="0"/>
              <a:t>Nama</a:t>
            </a:r>
            <a:r>
              <a:rPr lang="en-US" dirty="0" smtClean="0"/>
              <a:t> Type </a:t>
            </a:r>
            <a:r>
              <a:rPr lang="en-US" dirty="0" err="1"/>
              <a:t>b</a:t>
            </a:r>
            <a:r>
              <a:rPr lang="en-US" dirty="0" err="1" smtClean="0"/>
              <a:t>agian</a:t>
            </a:r>
            <a:r>
              <a:rPr lang="en-US" dirty="0" smtClean="0"/>
              <a:t> </a:t>
            </a:r>
            <a:r>
              <a:rPr lang="en-US" dirty="0" err="1" smtClean="0"/>
              <a:t>dari</a:t>
            </a:r>
            <a:r>
              <a:rPr lang="en-US" dirty="0" smtClean="0"/>
              <a:t> keyword/reserved word</a:t>
            </a:r>
          </a:p>
          <a:p>
            <a:r>
              <a:rPr lang="en-US" dirty="0" smtClean="0"/>
              <a:t>Pass by value</a:t>
            </a:r>
          </a:p>
          <a:p>
            <a:r>
              <a:rPr lang="en-US" dirty="0" err="1" smtClean="0"/>
              <a:t>operasi</a:t>
            </a:r>
            <a:r>
              <a:rPr lang="en-US" dirty="0" smtClean="0"/>
              <a:t> </a:t>
            </a:r>
            <a:r>
              <a:rPr lang="en-US" dirty="0" err="1" smtClean="0"/>
              <a:t>terdefinisi</a:t>
            </a:r>
            <a:r>
              <a:rPr lang="en-US" dirty="0" smtClean="0"/>
              <a:t> </a:t>
            </a:r>
            <a:r>
              <a:rPr lang="en-US" dirty="0" err="1" smtClean="0"/>
              <a:t>di</a:t>
            </a:r>
            <a:r>
              <a:rPr lang="en-US" dirty="0" smtClean="0"/>
              <a:t> java </a:t>
            </a:r>
            <a:r>
              <a:rPr lang="en-US" dirty="0" err="1" smtClean="0"/>
              <a:t>dan</a:t>
            </a:r>
            <a:r>
              <a:rPr lang="en-US" dirty="0" smtClean="0"/>
              <a:t> final.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Type (</a:t>
            </a:r>
            <a:r>
              <a:rPr lang="en-US" dirty="0" err="1" smtClean="0"/>
              <a:t>kapasitas</a:t>
            </a:r>
            <a:r>
              <a:rPr lang="en-US" dirty="0" smtClean="0"/>
              <a: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82563" y="1484784"/>
            <a:ext cx="8178874" cy="508054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a:t>
            </a:r>
            <a:r>
              <a:rPr lang="en-US" baseline="0" dirty="0" smtClean="0"/>
              <a:t> Type (</a:t>
            </a:r>
            <a:r>
              <a:rPr lang="en-US" baseline="0" dirty="0" err="1" smtClean="0"/>
              <a:t>konversi</a:t>
            </a:r>
            <a:r>
              <a:rPr lang="en-US" baseline="0" dirty="0" smtClean="0"/>
              <a:t>)</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64716" y="1289068"/>
            <a:ext cx="7214567" cy="4279863"/>
          </a:xfrm>
          <a:prstGeom prst="rect">
            <a:avLst/>
          </a:prstGeom>
          <a:noFill/>
          <a:ln w="9525">
            <a:noFill/>
            <a:miter lim="800000"/>
            <a:headEnd/>
            <a:tailEnd/>
          </a:ln>
        </p:spPr>
      </p:pic>
      <p:sp>
        <p:nvSpPr>
          <p:cNvPr id="4" name="TextBox 3"/>
          <p:cNvSpPr txBox="1"/>
          <p:nvPr/>
        </p:nvSpPr>
        <p:spPr>
          <a:xfrm>
            <a:off x="1259632" y="6093296"/>
            <a:ext cx="6377259" cy="646331"/>
          </a:xfrm>
          <a:prstGeom prst="rect">
            <a:avLst/>
          </a:prstGeom>
          <a:noFill/>
        </p:spPr>
        <p:txBody>
          <a:bodyPr wrap="none" rtlCol="0">
            <a:spAutoFit/>
          </a:bodyPr>
          <a:lstStyle/>
          <a:p>
            <a:r>
              <a:rPr lang="en-US" dirty="0" smtClean="0"/>
              <a:t>N = </a:t>
            </a:r>
            <a:r>
              <a:rPr lang="en-US" dirty="0" err="1" smtClean="0"/>
              <a:t>Tidak</a:t>
            </a:r>
            <a:r>
              <a:rPr lang="en-US" dirty="0" smtClean="0"/>
              <a:t> </a:t>
            </a:r>
            <a:r>
              <a:rPr lang="en-US" dirty="0" err="1" smtClean="0"/>
              <a:t>bisa</a:t>
            </a:r>
            <a:r>
              <a:rPr lang="en-US" dirty="0" smtClean="0"/>
              <a:t> </a:t>
            </a:r>
            <a:r>
              <a:rPr lang="en-US" dirty="0" err="1" smtClean="0"/>
              <a:t>di</a:t>
            </a:r>
            <a:r>
              <a:rPr lang="en-US" dirty="0" smtClean="0"/>
              <a:t> </a:t>
            </a:r>
            <a:r>
              <a:rPr lang="en-US" dirty="0" err="1" smtClean="0"/>
              <a:t>konversi</a:t>
            </a:r>
            <a:r>
              <a:rPr lang="en-US" dirty="0" smtClean="0"/>
              <a:t>,  C = </a:t>
            </a:r>
            <a:r>
              <a:rPr lang="en-US" dirty="0" err="1" smtClean="0"/>
              <a:t>Bisa</a:t>
            </a:r>
            <a:r>
              <a:rPr lang="en-US" dirty="0" smtClean="0"/>
              <a:t> </a:t>
            </a:r>
            <a:r>
              <a:rPr lang="en-US" dirty="0" err="1" smtClean="0"/>
              <a:t>Dikonvesi</a:t>
            </a:r>
            <a:r>
              <a:rPr lang="en-US" dirty="0" smtClean="0"/>
              <a:t> </a:t>
            </a:r>
            <a:r>
              <a:rPr lang="en-US" dirty="0" err="1" smtClean="0"/>
              <a:t>Sempurna</a:t>
            </a:r>
            <a:endParaRPr lang="en-US" dirty="0" smtClean="0"/>
          </a:p>
          <a:p>
            <a:r>
              <a:rPr lang="en-US" dirty="0" smtClean="0"/>
              <a:t>Y = </a:t>
            </a:r>
            <a:r>
              <a:rPr lang="en-US" dirty="0" err="1" smtClean="0"/>
              <a:t>Bisa</a:t>
            </a:r>
            <a:r>
              <a:rPr lang="en-US" dirty="0" smtClean="0"/>
              <a:t> </a:t>
            </a:r>
            <a:r>
              <a:rPr lang="en-US" dirty="0" err="1" smtClean="0"/>
              <a:t>Dikonversi</a:t>
            </a:r>
            <a:r>
              <a:rPr lang="en-US" dirty="0" smtClean="0"/>
              <a:t> </a:t>
            </a:r>
            <a:r>
              <a:rPr lang="en-US" dirty="0" err="1" smtClean="0"/>
              <a:t>dgn</a:t>
            </a:r>
            <a:r>
              <a:rPr lang="en-US" dirty="0" smtClean="0"/>
              <a:t> </a:t>
            </a:r>
            <a:r>
              <a:rPr lang="en-US" dirty="0" err="1" smtClean="0"/>
              <a:t>Peluasan</a:t>
            </a:r>
            <a:r>
              <a:rPr lang="en-US" dirty="0" smtClean="0"/>
              <a:t>, * </a:t>
            </a:r>
            <a:r>
              <a:rPr lang="en-US" dirty="0" err="1" smtClean="0"/>
              <a:t>terjadi</a:t>
            </a:r>
            <a:r>
              <a:rPr lang="en-US" dirty="0" smtClean="0"/>
              <a:t> </a:t>
            </a:r>
            <a:r>
              <a:rPr lang="en-US" dirty="0" err="1" smtClean="0"/>
              <a:t>penyesuaian</a:t>
            </a:r>
            <a:r>
              <a:rPr lang="en-US" dirty="0" smtClean="0"/>
              <a:t> </a:t>
            </a:r>
            <a:r>
              <a:rPr lang="en-US" dirty="0" err="1" smtClean="0"/>
              <a:t>presisi</a:t>
            </a:r>
            <a:r>
              <a:rPr lang="en-US" dirty="0" smtClean="0"/>
              <a:t> </a:t>
            </a:r>
            <a:r>
              <a:rPr lang="en-US" dirty="0" err="1" smtClean="0"/>
              <a:t>nilai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(casting)</a:t>
            </a:r>
            <a:endParaRPr lang="en-US" dirty="0"/>
          </a:p>
        </p:txBody>
      </p:sp>
      <p:sp>
        <p:nvSpPr>
          <p:cNvPr id="5" name="Text Placeholder 4"/>
          <p:cNvSpPr>
            <a:spLocks noGrp="1"/>
          </p:cNvSpPr>
          <p:nvPr>
            <p:ph type="body" idx="1"/>
          </p:nvPr>
        </p:nvSpPr>
        <p:spPr/>
        <p:txBody>
          <a:bodyPr/>
          <a:lstStyle/>
          <a:p>
            <a:r>
              <a:rPr lang="en-US" dirty="0" smtClean="0"/>
              <a:t>Down Casting</a:t>
            </a:r>
            <a:endParaRPr lang="en-US" dirty="0"/>
          </a:p>
        </p:txBody>
      </p:sp>
      <p:sp>
        <p:nvSpPr>
          <p:cNvPr id="3" name="Content Placeholder 2"/>
          <p:cNvSpPr>
            <a:spLocks noGrp="1"/>
          </p:cNvSpPr>
          <p:nvPr>
            <p:ph sz="half" idx="2"/>
          </p:nvPr>
        </p:nvSpPr>
        <p:spPr/>
        <p:txBody>
          <a:bodyPr/>
          <a:lstStyle/>
          <a:p>
            <a:pPr>
              <a:buNone/>
            </a:pPr>
            <a:r>
              <a:rPr lang="en-US" dirty="0"/>
              <a:t> </a:t>
            </a:r>
            <a:r>
              <a:rPr lang="en-US" dirty="0" err="1" smtClean="0"/>
              <a:t>int</a:t>
            </a:r>
            <a:r>
              <a:rPr lang="en-US" dirty="0" smtClean="0"/>
              <a:t> </a:t>
            </a:r>
            <a:r>
              <a:rPr lang="en-US" dirty="0" err="1" smtClean="0"/>
              <a:t>i</a:t>
            </a:r>
            <a:r>
              <a:rPr lang="en-US" dirty="0" smtClean="0"/>
              <a:t> = 10;</a:t>
            </a:r>
          </a:p>
          <a:p>
            <a:pPr>
              <a:buNone/>
            </a:pPr>
            <a:r>
              <a:rPr lang="en-US" dirty="0"/>
              <a:t> </a:t>
            </a:r>
            <a:r>
              <a:rPr lang="en-US" dirty="0" smtClean="0"/>
              <a:t>byte b = (byte) </a:t>
            </a:r>
            <a:r>
              <a:rPr lang="en-US" dirty="0" err="1" smtClean="0"/>
              <a:t>i</a:t>
            </a:r>
            <a:r>
              <a:rPr lang="en-US" dirty="0" smtClean="0"/>
              <a:t>;</a:t>
            </a:r>
          </a:p>
          <a:p>
            <a:pPr>
              <a:buNone/>
            </a:pPr>
            <a:r>
              <a:rPr lang="en-US" dirty="0" smtClean="0"/>
              <a:t>Java </a:t>
            </a:r>
            <a:r>
              <a:rPr lang="en-US" dirty="0" err="1" smtClean="0"/>
              <a:t>tidak</a:t>
            </a:r>
            <a:r>
              <a:rPr lang="en-US" dirty="0" smtClean="0"/>
              <a:t> </a:t>
            </a:r>
            <a:r>
              <a:rPr lang="en-US" dirty="0" err="1" smtClean="0"/>
              <a:t>melakukan</a:t>
            </a:r>
            <a:r>
              <a:rPr lang="en-US" dirty="0" smtClean="0"/>
              <a:t> down casting </a:t>
            </a:r>
            <a:r>
              <a:rPr lang="en-US" dirty="0" err="1" smtClean="0"/>
              <a:t>secara</a:t>
            </a:r>
            <a:r>
              <a:rPr lang="en-US" dirty="0" smtClean="0"/>
              <a:t> </a:t>
            </a:r>
            <a:r>
              <a:rPr lang="en-US" dirty="0" err="1" smtClean="0"/>
              <a:t>otomatis</a:t>
            </a:r>
            <a:r>
              <a:rPr lang="en-US" dirty="0" smtClean="0"/>
              <a:t> (</a:t>
            </a:r>
            <a:r>
              <a:rPr lang="en-US" dirty="0" err="1" smtClean="0"/>
              <a:t>implisit</a:t>
            </a:r>
            <a:r>
              <a:rPr lang="en-US" dirty="0" smtClean="0"/>
              <a:t>) </a:t>
            </a:r>
            <a:r>
              <a:rPr lang="en-US" dirty="0" err="1" smtClean="0"/>
              <a:t>karena</a:t>
            </a:r>
            <a:r>
              <a:rPr lang="en-US" dirty="0" smtClean="0"/>
              <a:t> </a:t>
            </a:r>
            <a:r>
              <a:rPr lang="en-US" dirty="0" err="1" smtClean="0"/>
              <a:t>ada</a:t>
            </a:r>
            <a:r>
              <a:rPr lang="en-US" dirty="0" smtClean="0"/>
              <a:t> </a:t>
            </a:r>
            <a:r>
              <a:rPr lang="en-US" dirty="0" err="1" smtClean="0"/>
              <a:t>kemungkinan</a:t>
            </a:r>
            <a:r>
              <a:rPr lang="en-US" dirty="0" smtClean="0"/>
              <a:t> </a:t>
            </a:r>
            <a:r>
              <a:rPr lang="en-US" dirty="0" err="1" smtClean="0"/>
              <a:t>terjadi</a:t>
            </a:r>
            <a:r>
              <a:rPr lang="en-US" dirty="0" smtClean="0"/>
              <a:t> </a:t>
            </a:r>
            <a:r>
              <a:rPr lang="en-US" dirty="0" err="1" smtClean="0"/>
              <a:t>kerusakan</a:t>
            </a:r>
            <a:r>
              <a:rPr lang="en-US" dirty="0" smtClean="0"/>
              <a:t> data/</a:t>
            </a:r>
            <a:r>
              <a:rPr lang="en-US" dirty="0" err="1" smtClean="0"/>
              <a:t>presisi</a:t>
            </a:r>
            <a:r>
              <a:rPr lang="en-US" dirty="0" smtClean="0"/>
              <a:t>.</a:t>
            </a:r>
            <a:endParaRPr lang="en-US" dirty="0"/>
          </a:p>
        </p:txBody>
      </p:sp>
      <p:sp>
        <p:nvSpPr>
          <p:cNvPr id="6" name="Text Placeholder 5"/>
          <p:cNvSpPr>
            <a:spLocks noGrp="1"/>
          </p:cNvSpPr>
          <p:nvPr>
            <p:ph type="body" sz="quarter" idx="3"/>
          </p:nvPr>
        </p:nvSpPr>
        <p:spPr/>
        <p:txBody>
          <a:bodyPr/>
          <a:lstStyle/>
          <a:p>
            <a:r>
              <a:rPr lang="en-US" u="sng" dirty="0" smtClean="0"/>
              <a:t>Up Casting</a:t>
            </a:r>
            <a:endParaRPr lang="en-US" u="sng" dirty="0"/>
          </a:p>
        </p:txBody>
      </p:sp>
      <p:sp>
        <p:nvSpPr>
          <p:cNvPr id="7" name="Content Placeholder 6"/>
          <p:cNvSpPr>
            <a:spLocks noGrp="1"/>
          </p:cNvSpPr>
          <p:nvPr>
            <p:ph sz="quarter" idx="4"/>
          </p:nvPr>
        </p:nvSpPr>
        <p:spPr/>
        <p:txBody>
          <a:bodyPr/>
          <a:lstStyle/>
          <a:p>
            <a:pPr>
              <a:buNone/>
            </a:pPr>
            <a:r>
              <a:rPr lang="en-US" dirty="0"/>
              <a:t>b</a:t>
            </a:r>
            <a:r>
              <a:rPr lang="en-US" dirty="0" smtClean="0"/>
              <a:t>yte b = 10;</a:t>
            </a:r>
          </a:p>
          <a:p>
            <a:pPr>
              <a:buNone/>
            </a:pPr>
            <a:r>
              <a:rPr lang="en-US" dirty="0"/>
              <a:t> </a:t>
            </a:r>
            <a:r>
              <a:rPr lang="en-US" dirty="0" err="1" smtClean="0"/>
              <a:t>int</a:t>
            </a:r>
            <a:r>
              <a:rPr lang="en-US" dirty="0" smtClean="0"/>
              <a:t> </a:t>
            </a:r>
            <a:r>
              <a:rPr lang="en-US" dirty="0" err="1" smtClean="0"/>
              <a:t>i</a:t>
            </a:r>
            <a:r>
              <a:rPr lang="en-US" dirty="0" smtClean="0"/>
              <a:t> = (byte) b; </a:t>
            </a:r>
          </a:p>
          <a:p>
            <a:pPr>
              <a:buNone/>
            </a:pPr>
            <a:r>
              <a:rPr lang="en-US" dirty="0" smtClean="0"/>
              <a:t>Java </a:t>
            </a:r>
            <a:r>
              <a:rPr lang="en-US" dirty="0" err="1" smtClean="0"/>
              <a:t>bisa</a:t>
            </a:r>
            <a:r>
              <a:rPr lang="en-US" dirty="0" smtClean="0"/>
              <a:t> </a:t>
            </a:r>
            <a:r>
              <a:rPr lang="en-US" dirty="0" err="1" smtClean="0"/>
              <a:t>melakukan</a:t>
            </a:r>
            <a:r>
              <a:rPr lang="en-US" dirty="0" smtClean="0"/>
              <a:t> up casting </a:t>
            </a:r>
            <a:r>
              <a:rPr lang="en-US" dirty="0" err="1" smtClean="0"/>
              <a:t>secara</a:t>
            </a:r>
            <a:r>
              <a:rPr lang="en-US" dirty="0" smtClean="0"/>
              <a:t> </a:t>
            </a:r>
            <a:r>
              <a:rPr lang="en-US" dirty="0" err="1" smtClean="0"/>
              <a:t>otomatis</a:t>
            </a:r>
            <a:r>
              <a:rPr lang="en-US" dirty="0" smtClean="0"/>
              <a:t> (</a:t>
            </a:r>
            <a:r>
              <a:rPr lang="en-US" dirty="0" err="1" smtClean="0"/>
              <a:t>implisit</a:t>
            </a:r>
            <a:r>
              <a:rPr lang="en-US"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4" name="Text Placeholder 3"/>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(char)</a:t>
            </a:r>
            <a:endParaRPr lang="en-US" dirty="0"/>
          </a:p>
        </p:txBody>
      </p:sp>
      <p:sp>
        <p:nvSpPr>
          <p:cNvPr id="7" name="Content Placeholder 6"/>
          <p:cNvSpPr>
            <a:spLocks noGrp="1"/>
          </p:cNvSpPr>
          <p:nvPr>
            <p:ph idx="1"/>
          </p:nvPr>
        </p:nvSpPr>
        <p:spPr/>
        <p:txBody>
          <a:bodyPr>
            <a:normAutofit/>
          </a:bodyPr>
          <a:lstStyle/>
          <a:p>
            <a:r>
              <a:rPr lang="en-US" dirty="0" err="1" smtClean="0"/>
              <a:t>karakter</a:t>
            </a:r>
            <a:r>
              <a:rPr lang="en-US" dirty="0" smtClean="0"/>
              <a:t> (char) </a:t>
            </a:r>
            <a:r>
              <a:rPr lang="en-US" dirty="0" err="1" smtClean="0"/>
              <a:t>pada</a:t>
            </a:r>
            <a:r>
              <a:rPr lang="en-US" dirty="0" smtClean="0"/>
              <a:t> java </a:t>
            </a:r>
            <a:r>
              <a:rPr lang="en-US" dirty="0" err="1" smtClean="0"/>
              <a:t>menggunakan</a:t>
            </a:r>
            <a:r>
              <a:rPr lang="en-US" dirty="0" smtClean="0"/>
              <a:t> </a:t>
            </a:r>
            <a:r>
              <a:rPr lang="en-US" dirty="0" err="1" smtClean="0"/>
              <a:t>standar</a:t>
            </a:r>
            <a:r>
              <a:rPr lang="en-US" dirty="0" smtClean="0"/>
              <a:t> UNICODE 16-bit.</a:t>
            </a:r>
          </a:p>
          <a:p>
            <a:r>
              <a:rPr lang="en-US" dirty="0" smtClean="0"/>
              <a:t>Character (</a:t>
            </a:r>
            <a:r>
              <a:rPr lang="en-US" dirty="0" err="1" smtClean="0"/>
              <a:t>wapper</a:t>
            </a:r>
            <a:r>
              <a:rPr lang="en-US" dirty="0" smtClean="0"/>
              <a:t> </a:t>
            </a:r>
            <a:r>
              <a:rPr lang="en-US" dirty="0" err="1" smtClean="0"/>
              <a:t>dari</a:t>
            </a:r>
            <a:r>
              <a:rPr lang="en-US" dirty="0" smtClean="0"/>
              <a:t> char) </a:t>
            </a:r>
            <a:r>
              <a:rPr lang="en-US" dirty="0" err="1" smtClean="0"/>
              <a:t>memiliki</a:t>
            </a:r>
            <a:r>
              <a:rPr lang="en-US" dirty="0" smtClean="0"/>
              <a:t> </a:t>
            </a:r>
            <a:r>
              <a:rPr lang="en-US" dirty="0" err="1" smtClean="0"/>
              <a:t>beberapa</a:t>
            </a:r>
            <a:r>
              <a:rPr lang="en-US" dirty="0" smtClean="0"/>
              <a:t> </a:t>
            </a:r>
            <a:r>
              <a:rPr lang="en-US" dirty="0" err="1"/>
              <a:t>f</a:t>
            </a:r>
            <a:r>
              <a:rPr lang="en-US" dirty="0" err="1" smtClean="0"/>
              <a:t>ungsi</a:t>
            </a:r>
            <a:r>
              <a:rPr lang="en-US" dirty="0" smtClean="0"/>
              <a:t> </a:t>
            </a:r>
            <a:r>
              <a:rPr lang="en-US" dirty="0" err="1" smtClean="0"/>
              <a:t>khusus</a:t>
            </a:r>
            <a:r>
              <a:rPr lang="en-US" dirty="0" smtClean="0"/>
              <a:t> </a:t>
            </a:r>
            <a:r>
              <a:rPr lang="en-US" dirty="0" err="1" smtClean="0"/>
              <a:t>untuk</a:t>
            </a:r>
            <a:r>
              <a:rPr lang="en-US" dirty="0" smtClean="0"/>
              <a:t> UNICODE </a:t>
            </a:r>
            <a:r>
              <a:rPr lang="en-US" dirty="0" err="1" smtClean="0"/>
              <a:t>spt</a:t>
            </a:r>
            <a:r>
              <a:rPr lang="en-US" dirty="0" smtClean="0"/>
              <a:t>  </a:t>
            </a:r>
            <a:r>
              <a:rPr lang="en-US" dirty="0" err="1" smtClean="0"/>
              <a:t>isLetter</a:t>
            </a:r>
            <a:r>
              <a:rPr lang="en-US" dirty="0" smtClean="0"/>
              <a:t>, </a:t>
            </a:r>
            <a:r>
              <a:rPr lang="en-US" dirty="0" err="1" smtClean="0"/>
              <a:t>isDigit</a:t>
            </a:r>
            <a:r>
              <a:rPr lang="en-US" dirty="0" smtClean="0"/>
              <a:t>, </a:t>
            </a:r>
            <a:r>
              <a:rPr lang="en-US" dirty="0" err="1" smtClean="0"/>
              <a:t>isWhitespace</a:t>
            </a:r>
            <a:r>
              <a:rPr lang="en-US" dirty="0" smtClean="0"/>
              <a:t>,  </a:t>
            </a:r>
            <a:r>
              <a:rPr lang="en-US" dirty="0" err="1" smtClean="0"/>
              <a:t>isUpperCase</a:t>
            </a:r>
            <a:r>
              <a:rPr lang="en-US" dirty="0" smtClean="0"/>
              <a:t>, </a:t>
            </a:r>
            <a:r>
              <a:rPr lang="en-US" dirty="0" err="1" smtClean="0"/>
              <a:t>isLowerCase</a:t>
            </a:r>
            <a:r>
              <a:rPr lang="en-US" dirty="0" smtClean="0"/>
              <a:t>, </a:t>
            </a:r>
            <a:r>
              <a:rPr lang="en-US" dirty="0" err="1" smtClean="0"/>
              <a:t>toUpperCase</a:t>
            </a:r>
            <a:r>
              <a:rPr lang="en-US" dirty="0" smtClean="0"/>
              <a:t>, </a:t>
            </a:r>
            <a:r>
              <a:rPr lang="en-US" dirty="0" err="1" smtClean="0"/>
              <a:t>toLowerCase</a:t>
            </a:r>
            <a:r>
              <a:rPr lang="en-US" dirty="0" smtClean="0"/>
              <a:t> </a:t>
            </a:r>
            <a:r>
              <a:rPr lang="en-US" dirty="0" err="1" smtClean="0"/>
              <a:t>dkk</a:t>
            </a:r>
            <a:r>
              <a:rPr lang="en-US" dirty="0" smtClean="0"/>
              <a:t>.</a:t>
            </a:r>
          </a:p>
          <a:p>
            <a:r>
              <a:rPr lang="en-US" dirty="0" smtClean="0"/>
              <a:t>char </a:t>
            </a:r>
            <a:r>
              <a:rPr lang="en-US" dirty="0" err="1" smtClean="0"/>
              <a:t>mendukung</a:t>
            </a:r>
            <a:r>
              <a:rPr lang="en-US" dirty="0" smtClean="0"/>
              <a:t> escape </a:t>
            </a:r>
            <a:r>
              <a:rPr lang="en-US" dirty="0" err="1" smtClean="0"/>
              <a:t>karakter</a:t>
            </a:r>
            <a:r>
              <a:rPr lang="en-US" dirty="0" smtClean="0"/>
              <a:t> </a:t>
            </a:r>
            <a:r>
              <a:rPr lang="en-US" dirty="0" err="1" smtClean="0"/>
              <a:t>seperti</a:t>
            </a:r>
            <a:r>
              <a:rPr lang="en-US" dirty="0" smtClean="0"/>
              <a:t> </a:t>
            </a:r>
            <a:r>
              <a:rPr lang="en-US" dirty="0" err="1" smtClean="0"/>
              <a:t>halnya</a:t>
            </a:r>
            <a:r>
              <a:rPr lang="en-US" dirty="0" smtClean="0"/>
              <a:t> C\C++.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(escape char)</a:t>
            </a:r>
            <a:endParaRPr lang="en-US" dirty="0"/>
          </a:p>
        </p:txBody>
      </p:sp>
      <p:graphicFrame>
        <p:nvGraphicFramePr>
          <p:cNvPr id="5" name="Table 4"/>
          <p:cNvGraphicFramePr>
            <a:graphicFrameLocks noGrp="1"/>
          </p:cNvGraphicFramePr>
          <p:nvPr/>
        </p:nvGraphicFramePr>
        <p:xfrm>
          <a:off x="755576" y="1628800"/>
          <a:ext cx="7344816" cy="4913390"/>
        </p:xfrm>
        <a:graphic>
          <a:graphicData uri="http://schemas.openxmlformats.org/drawingml/2006/table">
            <a:tbl>
              <a:tblPr/>
              <a:tblGrid>
                <a:gridCol w="2203445"/>
                <a:gridCol w="5141371"/>
              </a:tblGrid>
              <a:tr h="463871">
                <a:tc>
                  <a:txBody>
                    <a:bodyPr/>
                    <a:lstStyle/>
                    <a:p>
                      <a:r>
                        <a:rPr lang="en-US" sz="1800" dirty="0" smtClean="0"/>
                        <a:t>Escape </a:t>
                      </a:r>
                      <a:r>
                        <a:rPr lang="en-US" sz="1800" dirty="0"/>
                        <a:t>Sequence</a:t>
                      </a:r>
                    </a:p>
                  </a:txBody>
                  <a:tcPr marL="22135" marR="22135" marT="22135" marB="22135" anchor="ctr">
                    <a:lnL>
                      <a:noFill/>
                    </a:lnL>
                    <a:lnR>
                      <a:noFill/>
                    </a:lnR>
                    <a:lnT>
                      <a:noFill/>
                    </a:lnT>
                    <a:lnB>
                      <a:noFill/>
                    </a:lnB>
                  </a:tcPr>
                </a:tc>
                <a:tc>
                  <a:txBody>
                    <a:bodyPr/>
                    <a:lstStyle/>
                    <a:p>
                      <a:r>
                        <a:rPr lang="en-US" sz="1800"/>
                        <a:t>Description</a:t>
                      </a:r>
                    </a:p>
                  </a:txBody>
                  <a:tcPr marL="22135" marR="22135" marT="22135" marB="22135" anchor="ctr">
                    <a:lnL>
                      <a:noFill/>
                    </a:lnL>
                    <a:lnR>
                      <a:noFill/>
                    </a:lnR>
                    <a:lnT>
                      <a:noFill/>
                    </a:lnT>
                    <a:lnB>
                      <a:noFill/>
                    </a:lnB>
                  </a:tcPr>
                </a:tc>
              </a:tr>
              <a:tr h="322351">
                <a:tc>
                  <a:txBody>
                    <a:bodyPr/>
                    <a:lstStyle/>
                    <a:p>
                      <a:r>
                        <a:rPr lang="en-US" sz="1800"/>
                        <a:t>\t</a:t>
                      </a:r>
                    </a:p>
                  </a:txBody>
                  <a:tcPr marL="22135" marR="22135" marT="22135" marB="22135" anchor="ctr">
                    <a:lnL>
                      <a:noFill/>
                    </a:lnL>
                    <a:lnR>
                      <a:noFill/>
                    </a:lnR>
                    <a:lnT>
                      <a:noFill/>
                    </a:lnT>
                    <a:lnB>
                      <a:noFill/>
                    </a:lnB>
                  </a:tcPr>
                </a:tc>
                <a:tc>
                  <a:txBody>
                    <a:bodyPr/>
                    <a:lstStyle/>
                    <a:p>
                      <a:r>
                        <a:rPr lang="en-US" sz="1800" dirty="0" smtClean="0"/>
                        <a:t>Tab.</a:t>
                      </a:r>
                      <a:endParaRPr lang="en-US" sz="1800" dirty="0"/>
                    </a:p>
                  </a:txBody>
                  <a:tcPr marL="22135" marR="22135" marT="22135" marB="22135" anchor="ctr">
                    <a:lnL>
                      <a:noFill/>
                    </a:lnL>
                    <a:lnR>
                      <a:noFill/>
                    </a:lnR>
                    <a:lnT>
                      <a:noFill/>
                    </a:lnT>
                    <a:lnB>
                      <a:noFill/>
                    </a:lnB>
                  </a:tcPr>
                </a:tc>
              </a:tr>
              <a:tr h="322351">
                <a:tc>
                  <a:txBody>
                    <a:bodyPr/>
                    <a:lstStyle/>
                    <a:p>
                      <a:r>
                        <a:rPr lang="en-US" sz="1800"/>
                        <a:t>\b</a:t>
                      </a:r>
                    </a:p>
                  </a:txBody>
                  <a:tcPr marL="22135" marR="22135" marT="22135" marB="22135" anchor="ctr">
                    <a:lnL>
                      <a:noFill/>
                    </a:lnL>
                    <a:lnR>
                      <a:noFill/>
                    </a:lnR>
                    <a:lnT>
                      <a:noFill/>
                    </a:lnT>
                    <a:lnB>
                      <a:noFill/>
                    </a:lnB>
                  </a:tcPr>
                </a:tc>
                <a:tc>
                  <a:txBody>
                    <a:bodyPr/>
                    <a:lstStyle/>
                    <a:p>
                      <a:r>
                        <a:rPr lang="en-US" sz="1800" dirty="0" smtClean="0"/>
                        <a:t>Backspace.</a:t>
                      </a:r>
                      <a:endParaRPr lang="en-US" sz="1800" dirty="0"/>
                    </a:p>
                  </a:txBody>
                  <a:tcPr marL="22135" marR="22135" marT="22135" marB="22135" anchor="ctr">
                    <a:lnL>
                      <a:noFill/>
                    </a:lnL>
                    <a:lnR>
                      <a:noFill/>
                    </a:lnR>
                    <a:lnT>
                      <a:noFill/>
                    </a:lnT>
                    <a:lnB>
                      <a:noFill/>
                    </a:lnB>
                  </a:tcPr>
                </a:tc>
              </a:tr>
              <a:tr h="322351">
                <a:tc>
                  <a:txBody>
                    <a:bodyPr/>
                    <a:lstStyle/>
                    <a:p>
                      <a:r>
                        <a:rPr lang="en-US" sz="1800"/>
                        <a:t>\n</a:t>
                      </a:r>
                    </a:p>
                  </a:txBody>
                  <a:tcPr marL="22135" marR="22135" marT="22135" marB="22135" anchor="ctr">
                    <a:lnL>
                      <a:noFill/>
                    </a:lnL>
                    <a:lnR>
                      <a:noFill/>
                    </a:lnR>
                    <a:lnT>
                      <a:noFill/>
                    </a:lnT>
                    <a:lnB>
                      <a:noFill/>
                    </a:lnB>
                  </a:tcPr>
                </a:tc>
                <a:tc>
                  <a:txBody>
                    <a:bodyPr/>
                    <a:lstStyle/>
                    <a:p>
                      <a:r>
                        <a:rPr lang="en-US" sz="1800" dirty="0" smtClean="0"/>
                        <a:t>Newline.</a:t>
                      </a:r>
                      <a:endParaRPr lang="en-US" sz="1800" dirty="0"/>
                    </a:p>
                  </a:txBody>
                  <a:tcPr marL="22135" marR="22135" marT="22135" marB="22135" anchor="ctr">
                    <a:lnL>
                      <a:noFill/>
                    </a:lnL>
                    <a:lnR>
                      <a:noFill/>
                    </a:lnR>
                    <a:lnT>
                      <a:noFill/>
                    </a:lnT>
                    <a:lnB>
                      <a:noFill/>
                    </a:lnB>
                  </a:tcPr>
                </a:tc>
              </a:tr>
              <a:tr h="463871">
                <a:tc>
                  <a:txBody>
                    <a:bodyPr/>
                    <a:lstStyle/>
                    <a:p>
                      <a:r>
                        <a:rPr lang="en-US" sz="1800"/>
                        <a:t>\r</a:t>
                      </a:r>
                    </a:p>
                  </a:txBody>
                  <a:tcPr marL="22135" marR="22135" marT="22135" marB="22135" anchor="ctr">
                    <a:lnL>
                      <a:noFill/>
                    </a:lnL>
                    <a:lnR>
                      <a:noFill/>
                    </a:lnR>
                    <a:lnT>
                      <a:noFill/>
                    </a:lnT>
                    <a:lnB>
                      <a:noFill/>
                    </a:lnB>
                  </a:tcPr>
                </a:tc>
                <a:tc>
                  <a:txBody>
                    <a:bodyPr/>
                    <a:lstStyle/>
                    <a:p>
                      <a:r>
                        <a:rPr lang="en-US" sz="1800" dirty="0" smtClean="0"/>
                        <a:t>Carriage Return</a:t>
                      </a:r>
                      <a:endParaRPr lang="en-US" sz="1800" dirty="0"/>
                    </a:p>
                  </a:txBody>
                  <a:tcPr marL="22135" marR="22135" marT="22135" marB="22135" anchor="ctr">
                    <a:lnL>
                      <a:noFill/>
                    </a:lnL>
                    <a:lnR>
                      <a:noFill/>
                    </a:lnR>
                    <a:lnT>
                      <a:noFill/>
                    </a:lnT>
                    <a:lnB>
                      <a:noFill/>
                    </a:lnB>
                  </a:tcPr>
                </a:tc>
              </a:tr>
              <a:tr h="322351">
                <a:tc>
                  <a:txBody>
                    <a:bodyPr/>
                    <a:lstStyle/>
                    <a:p>
                      <a:r>
                        <a:rPr lang="en-US" sz="1800" dirty="0"/>
                        <a:t>\f</a:t>
                      </a:r>
                    </a:p>
                  </a:txBody>
                  <a:tcPr marL="22135" marR="22135" marT="22135" marB="22135" anchor="ctr">
                    <a:lnL>
                      <a:noFill/>
                    </a:lnL>
                    <a:lnR>
                      <a:noFill/>
                    </a:lnR>
                    <a:lnT>
                      <a:noFill/>
                    </a:lnT>
                    <a:lnB>
                      <a:noFill/>
                    </a:lnB>
                  </a:tcPr>
                </a:tc>
                <a:tc>
                  <a:txBody>
                    <a:bodyPr/>
                    <a:lstStyle/>
                    <a:p>
                      <a:r>
                        <a:rPr lang="en-US" sz="1800" dirty="0" err="1" smtClean="0"/>
                        <a:t>Formfeed</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Single quote/</a:t>
                      </a:r>
                      <a:r>
                        <a:rPr lang="en-US" sz="1800" baseline="0" dirty="0" smtClean="0"/>
                        <a:t> </a:t>
                      </a:r>
                      <a:r>
                        <a:rPr lang="en-US" sz="1800" baseline="0" dirty="0" err="1" smtClean="0"/>
                        <a:t>petik</a:t>
                      </a:r>
                      <a:r>
                        <a:rPr lang="en-US" sz="1800" baseline="0" dirty="0" smtClean="0"/>
                        <a:t> </a:t>
                      </a:r>
                      <a:r>
                        <a:rPr lang="en-US" sz="1800" baseline="0" dirty="0" err="1" smtClean="0"/>
                        <a:t>satu</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Double quote/</a:t>
                      </a:r>
                      <a:r>
                        <a:rPr lang="en-US" sz="1800" baseline="0" dirty="0" smtClean="0"/>
                        <a:t> </a:t>
                      </a:r>
                      <a:r>
                        <a:rPr lang="en-US" sz="1800" baseline="0" dirty="0" err="1" smtClean="0"/>
                        <a:t>petik</a:t>
                      </a:r>
                      <a:r>
                        <a:rPr lang="en-US" sz="1800" baseline="0" dirty="0" smtClean="0"/>
                        <a:t> </a:t>
                      </a:r>
                      <a:r>
                        <a:rPr lang="en-US" sz="1800" baseline="0" dirty="0" err="1" smtClean="0"/>
                        <a:t>ganda</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Backslash</a:t>
                      </a:r>
                    </a:p>
                  </a:txBody>
                  <a:tcPr marL="22135" marR="22135" marT="22135" marB="22135" anchor="ctr">
                    <a:lnL>
                      <a:noFill/>
                    </a:lnL>
                    <a:lnR>
                      <a:noFill/>
                    </a:lnR>
                    <a:lnT>
                      <a:noFill/>
                    </a:lnT>
                    <a:lnB>
                      <a:noFill/>
                    </a:lnB>
                  </a:tcPr>
                </a:tc>
              </a:tr>
              <a:tr h="711721">
                <a:tc>
                  <a:txBody>
                    <a:bodyPr/>
                    <a:lstStyle/>
                    <a:p>
                      <a:r>
                        <a:rPr lang="en-US" sz="1800" dirty="0" smtClean="0"/>
                        <a:t>\xxx</a:t>
                      </a:r>
                      <a:endParaRPr lang="en-US" sz="1800" dirty="0"/>
                    </a:p>
                  </a:txBody>
                  <a:tcPr marL="22135" marR="22135" marT="22135" marB="22135" anchor="ctr">
                    <a:lnL>
                      <a:noFill/>
                    </a:lnL>
                    <a:lnR>
                      <a:noFill/>
                    </a:lnR>
                    <a:lnT>
                      <a:noFill/>
                    </a:lnT>
                    <a:lnB>
                      <a:noFill/>
                    </a:lnB>
                  </a:tcPr>
                </a:tc>
                <a:tc>
                  <a:txBody>
                    <a:bodyPr/>
                    <a:lstStyle/>
                    <a:p>
                      <a:r>
                        <a:rPr lang="en-US" sz="1800" dirty="0" err="1" smtClean="0"/>
                        <a:t>Dimana</a:t>
                      </a:r>
                      <a:r>
                        <a:rPr lang="en-US" sz="1800" baseline="0" dirty="0" smtClean="0"/>
                        <a:t> xxx </a:t>
                      </a:r>
                      <a:r>
                        <a:rPr lang="en-US" sz="1800" baseline="0" dirty="0" err="1" smtClean="0"/>
                        <a:t>adalah</a:t>
                      </a:r>
                      <a:r>
                        <a:rPr lang="en-US" sz="1800" baseline="0" dirty="0" smtClean="0"/>
                        <a:t> index </a:t>
                      </a:r>
                      <a:r>
                        <a:rPr lang="en-US" sz="1800" baseline="0" dirty="0" err="1" smtClean="0"/>
                        <a:t>karakter</a:t>
                      </a:r>
                      <a:r>
                        <a:rPr lang="en-US" sz="1800" baseline="0" dirty="0" smtClean="0"/>
                        <a:t> </a:t>
                      </a:r>
                      <a:r>
                        <a:rPr lang="en-US" sz="1800" baseline="0" dirty="0" err="1" smtClean="0"/>
                        <a:t>dari</a:t>
                      </a:r>
                      <a:r>
                        <a:rPr lang="en-US" sz="1800" baseline="0" dirty="0" smtClean="0"/>
                        <a:t> UNICODE-16 </a:t>
                      </a:r>
                      <a:r>
                        <a:rPr lang="en-US" sz="1800" baseline="0" dirty="0" err="1" smtClean="0"/>
                        <a:t>dalam</a:t>
                      </a:r>
                      <a:r>
                        <a:rPr lang="en-US" sz="1800" baseline="0" dirty="0" smtClean="0"/>
                        <a:t> </a:t>
                      </a:r>
                      <a:r>
                        <a:rPr lang="en-US" sz="1800" baseline="0" dirty="0" err="1" smtClean="0"/>
                        <a:t>angka</a:t>
                      </a:r>
                      <a:r>
                        <a:rPr lang="en-US" sz="1800" baseline="0" dirty="0" smtClean="0"/>
                        <a:t> </a:t>
                      </a:r>
                      <a:r>
                        <a:rPr lang="en-US" sz="1800" baseline="0" dirty="0" err="1" smtClean="0"/>
                        <a:t>oktal</a:t>
                      </a:r>
                      <a:r>
                        <a:rPr lang="en-US" sz="1800" baseline="0" dirty="0" smtClean="0"/>
                        <a:t>.</a:t>
                      </a:r>
                      <a:endParaRPr lang="en-US" sz="1800" dirty="0" smtClean="0"/>
                    </a:p>
                  </a:txBody>
                  <a:tcPr marL="22135" marR="22135" marT="22135" marB="22135" anchor="ctr">
                    <a:lnL>
                      <a:noFill/>
                    </a:lnL>
                    <a:lnR>
                      <a:noFill/>
                    </a:lnR>
                    <a:lnT>
                      <a:noFill/>
                    </a:lnT>
                    <a:lnB>
                      <a:noFill/>
                    </a:lnB>
                  </a:tcPr>
                </a:tc>
              </a:tr>
              <a:tr h="463871">
                <a:tc>
                  <a:txBody>
                    <a:bodyPr/>
                    <a:lstStyle/>
                    <a:p>
                      <a:r>
                        <a:rPr lang="en-US" sz="1800" dirty="0" smtClean="0"/>
                        <a:t>\</a:t>
                      </a:r>
                      <a:r>
                        <a:rPr lang="en-US" sz="1800" dirty="0" err="1" smtClean="0"/>
                        <a:t>uxxxx</a:t>
                      </a:r>
                      <a:endParaRPr lang="en-US" sz="1800" dirty="0"/>
                    </a:p>
                  </a:txBody>
                  <a:tcPr marL="22135" marR="22135" marT="22135" marB="22135" anchor="ctr">
                    <a:lnL>
                      <a:noFill/>
                    </a:lnL>
                    <a:lnR>
                      <a:noFill/>
                    </a:lnR>
                    <a:lnT>
                      <a:noFill/>
                    </a:lnT>
                    <a:lnB>
                      <a:noFill/>
                    </a:lnB>
                  </a:tcPr>
                </a:tc>
                <a:tc>
                  <a:txBody>
                    <a:bodyPr/>
                    <a:lstStyle/>
                    <a:p>
                      <a:r>
                        <a:rPr lang="en-US" sz="1800" dirty="0" err="1" smtClean="0"/>
                        <a:t>Dimana</a:t>
                      </a:r>
                      <a:r>
                        <a:rPr lang="en-US" sz="1800" baseline="0" dirty="0" smtClean="0"/>
                        <a:t> </a:t>
                      </a:r>
                      <a:r>
                        <a:rPr lang="en-US" sz="1800" baseline="0" dirty="0" err="1" smtClean="0"/>
                        <a:t>xxxx</a:t>
                      </a:r>
                      <a:r>
                        <a:rPr lang="en-US" sz="1800" baseline="0" dirty="0" smtClean="0"/>
                        <a:t> </a:t>
                      </a:r>
                      <a:r>
                        <a:rPr lang="en-US" sz="1800" baseline="0" dirty="0" err="1" smtClean="0"/>
                        <a:t>adalah</a:t>
                      </a:r>
                      <a:r>
                        <a:rPr lang="en-US" sz="1800" baseline="0" dirty="0" smtClean="0"/>
                        <a:t> index </a:t>
                      </a:r>
                      <a:r>
                        <a:rPr lang="en-US" sz="1800" baseline="0" dirty="0" err="1" smtClean="0"/>
                        <a:t>karakter</a:t>
                      </a:r>
                      <a:r>
                        <a:rPr lang="en-US" sz="1800" baseline="0" dirty="0" smtClean="0"/>
                        <a:t> </a:t>
                      </a:r>
                      <a:r>
                        <a:rPr lang="en-US" sz="1800" baseline="0" dirty="0" err="1" smtClean="0"/>
                        <a:t>dari</a:t>
                      </a:r>
                      <a:r>
                        <a:rPr lang="en-US" sz="1800" baseline="0" dirty="0" smtClean="0"/>
                        <a:t> </a:t>
                      </a:r>
                      <a:r>
                        <a:rPr lang="en-US" sz="1800" baseline="0" dirty="0" smtClean="0"/>
                        <a:t>UNICODE-16 </a:t>
                      </a:r>
                      <a:r>
                        <a:rPr lang="en-US" sz="1800" baseline="0" dirty="0" err="1" smtClean="0"/>
                        <a:t>dalam</a:t>
                      </a:r>
                      <a:r>
                        <a:rPr lang="en-US" sz="1800" baseline="0" dirty="0" smtClean="0"/>
                        <a:t> </a:t>
                      </a:r>
                      <a:r>
                        <a:rPr lang="en-US" sz="1800" baseline="0" dirty="0" err="1" smtClean="0"/>
                        <a:t>angka</a:t>
                      </a:r>
                      <a:r>
                        <a:rPr lang="en-US" sz="1800" baseline="0" dirty="0" smtClean="0"/>
                        <a:t> </a:t>
                      </a:r>
                      <a:r>
                        <a:rPr lang="en-US" sz="1800" baseline="0" dirty="0" err="1" smtClean="0"/>
                        <a:t>hexadesimal</a:t>
                      </a:r>
                      <a:endParaRPr lang="en-US" sz="1800" dirty="0" smtClean="0"/>
                    </a:p>
                  </a:txBody>
                  <a:tcPr marL="22135" marR="22135" marT="22135" marB="22135" anchor="ctr">
                    <a:lnL>
                      <a:noFill/>
                    </a:lnL>
                    <a:lnR>
                      <a:noFill/>
                    </a:lnR>
                    <a:lnT>
                      <a:noFill/>
                    </a:lnT>
                    <a:lnB>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(wrapper)</a:t>
            </a:r>
            <a:endParaRPr lang="en-US" dirty="0"/>
          </a:p>
        </p:txBody>
      </p:sp>
      <p:sp>
        <p:nvSpPr>
          <p:cNvPr id="7" name="Content Placeholder 6"/>
          <p:cNvSpPr>
            <a:spLocks noGrp="1"/>
          </p:cNvSpPr>
          <p:nvPr>
            <p:ph idx="1"/>
          </p:nvPr>
        </p:nvSpPr>
        <p:spPr/>
        <p:txBody>
          <a:bodyPr>
            <a:normAutofit fontScale="85000" lnSpcReduction="20000"/>
          </a:bodyPr>
          <a:lstStyle/>
          <a:p>
            <a:r>
              <a:rPr lang="en-US" dirty="0" err="1" smtClean="0"/>
              <a:t>Setiap</a:t>
            </a:r>
            <a:r>
              <a:rPr lang="en-US" dirty="0" smtClean="0"/>
              <a:t> primitive type </a:t>
            </a:r>
            <a:r>
              <a:rPr lang="en-US" dirty="0" err="1" smtClean="0"/>
              <a:t>memiliki</a:t>
            </a:r>
            <a:r>
              <a:rPr lang="en-US" dirty="0" smtClean="0"/>
              <a:t> </a:t>
            </a:r>
            <a:r>
              <a:rPr lang="en-US" dirty="0" err="1" smtClean="0"/>
              <a:t>padanan</a:t>
            </a:r>
            <a:r>
              <a:rPr lang="en-US" dirty="0" smtClean="0"/>
              <a:t> Reference Type </a:t>
            </a:r>
            <a:r>
              <a:rPr lang="en-US" dirty="0" err="1" smtClean="0"/>
              <a:t>yg</a:t>
            </a:r>
            <a:r>
              <a:rPr lang="en-US" dirty="0" smtClean="0"/>
              <a:t> </a:t>
            </a:r>
            <a:r>
              <a:rPr lang="en-US" dirty="0" err="1" smtClean="0"/>
              <a:t>berperan</a:t>
            </a:r>
            <a:r>
              <a:rPr lang="en-US" dirty="0" smtClean="0"/>
              <a:t> </a:t>
            </a:r>
            <a:r>
              <a:rPr lang="en-US" dirty="0" err="1" smtClean="0"/>
              <a:t>memberikan</a:t>
            </a:r>
            <a:r>
              <a:rPr lang="en-US" dirty="0" smtClean="0"/>
              <a:t> fitur2 </a:t>
            </a:r>
            <a:r>
              <a:rPr lang="en-US" dirty="0" err="1" smtClean="0"/>
              <a:t>tambahan</a:t>
            </a:r>
            <a:r>
              <a:rPr lang="en-US" dirty="0" smtClean="0"/>
              <a:t>.</a:t>
            </a:r>
          </a:p>
          <a:p>
            <a:pPr lvl="1"/>
            <a:r>
              <a:rPr lang="en-US" dirty="0" err="1" smtClean="0"/>
              <a:t>boolean</a:t>
            </a:r>
            <a:r>
              <a:rPr lang="en-US" dirty="0" smtClean="0"/>
              <a:t> </a:t>
            </a:r>
            <a:r>
              <a:rPr lang="en-US" dirty="0" smtClean="0">
                <a:sym typeface="Wingdings" pitchFamily="2" charset="2"/>
              </a:rPr>
              <a:t></a:t>
            </a:r>
            <a:r>
              <a:rPr lang="en-US" dirty="0" smtClean="0"/>
              <a:t> Boolean</a:t>
            </a:r>
          </a:p>
          <a:p>
            <a:pPr lvl="1"/>
            <a:r>
              <a:rPr lang="en-US" dirty="0"/>
              <a:t>b</a:t>
            </a:r>
            <a:r>
              <a:rPr lang="en-US" dirty="0" smtClean="0"/>
              <a:t>yte </a:t>
            </a:r>
            <a:r>
              <a:rPr lang="en-US" dirty="0" smtClean="0">
                <a:sym typeface="Wingdings" pitchFamily="2" charset="2"/>
              </a:rPr>
              <a:t> Byte</a:t>
            </a:r>
          </a:p>
          <a:p>
            <a:pPr lvl="1"/>
            <a:r>
              <a:rPr lang="en-US" dirty="0" smtClean="0">
                <a:sym typeface="Wingdings" pitchFamily="2" charset="2"/>
              </a:rPr>
              <a:t>short  Short</a:t>
            </a:r>
          </a:p>
          <a:p>
            <a:pPr lvl="1"/>
            <a:r>
              <a:rPr lang="en-US" dirty="0" smtClean="0">
                <a:sym typeface="Wingdings" pitchFamily="2" charset="2"/>
              </a:rPr>
              <a:t>char  Character</a:t>
            </a:r>
            <a:endParaRPr lang="en-US" dirty="0" smtClean="0"/>
          </a:p>
          <a:p>
            <a:pPr lvl="1"/>
            <a:r>
              <a:rPr lang="en-US" dirty="0" err="1" smtClean="0"/>
              <a:t>int</a:t>
            </a:r>
            <a:r>
              <a:rPr lang="en-US" dirty="0" smtClean="0"/>
              <a:t> </a:t>
            </a:r>
            <a:r>
              <a:rPr lang="en-US" dirty="0" smtClean="0">
                <a:sym typeface="Wingdings" pitchFamily="2" charset="2"/>
              </a:rPr>
              <a:t></a:t>
            </a:r>
            <a:r>
              <a:rPr lang="en-US" dirty="0" smtClean="0"/>
              <a:t> Integer</a:t>
            </a:r>
          </a:p>
          <a:p>
            <a:pPr lvl="1"/>
            <a:r>
              <a:rPr lang="en-US" dirty="0" smtClean="0"/>
              <a:t>long </a:t>
            </a:r>
            <a:r>
              <a:rPr lang="en-US" dirty="0" smtClean="0">
                <a:sym typeface="Wingdings" pitchFamily="2" charset="2"/>
              </a:rPr>
              <a:t></a:t>
            </a:r>
            <a:r>
              <a:rPr lang="en-US" dirty="0" smtClean="0"/>
              <a:t> Long</a:t>
            </a:r>
          </a:p>
          <a:p>
            <a:pPr lvl="1"/>
            <a:r>
              <a:rPr lang="en-US" dirty="0"/>
              <a:t>f</a:t>
            </a:r>
            <a:r>
              <a:rPr lang="en-US" dirty="0" smtClean="0"/>
              <a:t>loat </a:t>
            </a:r>
            <a:r>
              <a:rPr lang="en-US" dirty="0" smtClean="0">
                <a:sym typeface="Wingdings" pitchFamily="2" charset="2"/>
              </a:rPr>
              <a:t> Float</a:t>
            </a:r>
          </a:p>
          <a:p>
            <a:pPr lvl="1"/>
            <a:r>
              <a:rPr lang="en-US" dirty="0" smtClean="0">
                <a:sym typeface="Wingdings" pitchFamily="2" charset="2"/>
              </a:rPr>
              <a:t>double  Double</a:t>
            </a:r>
          </a:p>
          <a:p>
            <a:r>
              <a:rPr lang="en-US" dirty="0" smtClean="0"/>
              <a:t>Boxing = </a:t>
            </a:r>
            <a:r>
              <a:rPr lang="en-US" dirty="0" err="1" smtClean="0"/>
              <a:t>perubahan</a:t>
            </a:r>
            <a:r>
              <a:rPr lang="en-US" dirty="0" smtClean="0"/>
              <a:t> </a:t>
            </a:r>
            <a:r>
              <a:rPr lang="en-US" dirty="0" err="1" smtClean="0"/>
              <a:t>dari</a:t>
            </a:r>
            <a:r>
              <a:rPr lang="en-US" dirty="0" smtClean="0"/>
              <a:t> primitive </a:t>
            </a:r>
            <a:r>
              <a:rPr lang="en-US" dirty="0" err="1" smtClean="0"/>
              <a:t>ke</a:t>
            </a:r>
            <a:r>
              <a:rPr lang="en-US" dirty="0" smtClean="0"/>
              <a:t> reference </a:t>
            </a:r>
            <a:r>
              <a:rPr lang="en-US" dirty="0"/>
              <a:t>t</a:t>
            </a:r>
            <a:r>
              <a:rPr lang="en-US" dirty="0" smtClean="0"/>
              <a:t>ype</a:t>
            </a:r>
          </a:p>
          <a:p>
            <a:r>
              <a:rPr lang="en-US" dirty="0" err="1" smtClean="0"/>
              <a:t>Unboxing</a:t>
            </a:r>
            <a:r>
              <a:rPr lang="en-US" dirty="0" smtClean="0"/>
              <a:t> = </a:t>
            </a:r>
            <a:r>
              <a:rPr lang="en-US" dirty="0" err="1" smtClean="0"/>
              <a:t>perubahan</a:t>
            </a:r>
            <a:r>
              <a:rPr lang="en-US" dirty="0" smtClean="0"/>
              <a:t> </a:t>
            </a:r>
            <a:r>
              <a:rPr lang="en-US" dirty="0" err="1" smtClean="0"/>
              <a:t>dari</a:t>
            </a:r>
            <a:r>
              <a:rPr lang="en-US" dirty="0" smtClean="0"/>
              <a:t> reference </a:t>
            </a:r>
            <a:r>
              <a:rPr lang="en-US" dirty="0"/>
              <a:t>t</a:t>
            </a:r>
            <a:r>
              <a:rPr lang="en-US" dirty="0" smtClean="0"/>
              <a:t>ype </a:t>
            </a:r>
            <a:r>
              <a:rPr lang="en-US" dirty="0" err="1" smtClean="0"/>
              <a:t>ke</a:t>
            </a:r>
            <a:r>
              <a:rPr lang="en-US" dirty="0" smtClean="0"/>
              <a:t> primitive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a:t>
            </a:r>
            <a:endParaRPr lang="en-US" dirty="0"/>
          </a:p>
        </p:txBody>
      </p:sp>
      <p:sp>
        <p:nvSpPr>
          <p:cNvPr id="3" name="Content Placeholder 2"/>
          <p:cNvSpPr>
            <a:spLocks noGrp="1"/>
          </p:cNvSpPr>
          <p:nvPr>
            <p:ph idx="1"/>
          </p:nvPr>
        </p:nvSpPr>
        <p:spPr/>
        <p:txBody>
          <a:bodyPr/>
          <a:lstStyle/>
          <a:p>
            <a:r>
              <a:rPr lang="en-US" dirty="0" err="1" smtClean="0"/>
              <a:t>Nama</a:t>
            </a:r>
            <a:r>
              <a:rPr lang="en-US" dirty="0" smtClean="0"/>
              <a:t> Type </a:t>
            </a:r>
            <a:r>
              <a:rPr lang="en-US" dirty="0" err="1" smtClean="0"/>
              <a:t>sesuai</a:t>
            </a:r>
            <a:r>
              <a:rPr lang="en-US" dirty="0" smtClean="0"/>
              <a:t> </a:t>
            </a:r>
            <a:r>
              <a:rPr lang="en-US" dirty="0" err="1" smtClean="0"/>
              <a:t>aturan</a:t>
            </a:r>
            <a:r>
              <a:rPr lang="en-US" dirty="0" smtClean="0"/>
              <a:t> </a:t>
            </a:r>
            <a:r>
              <a:rPr lang="en-US" dirty="0"/>
              <a:t>i</a:t>
            </a:r>
            <a:r>
              <a:rPr lang="en-US" dirty="0" smtClean="0"/>
              <a:t>dentifier java</a:t>
            </a:r>
          </a:p>
          <a:p>
            <a:r>
              <a:rPr lang="en-US" dirty="0" smtClean="0"/>
              <a:t>Pass By Reference</a:t>
            </a:r>
          </a:p>
          <a:p>
            <a:r>
              <a:rPr lang="en-US" dirty="0" err="1" smtClean="0"/>
              <a:t>Operasi</a:t>
            </a:r>
            <a:r>
              <a:rPr lang="en-US" dirty="0" smtClean="0"/>
              <a:t> </a:t>
            </a:r>
            <a:r>
              <a:rPr lang="en-US" dirty="0" err="1" smtClean="0"/>
              <a:t>di</a:t>
            </a:r>
            <a:r>
              <a:rPr lang="en-US" dirty="0" smtClean="0"/>
              <a:t> </a:t>
            </a:r>
            <a:r>
              <a:rPr lang="en-US" dirty="0" err="1" smtClean="0"/>
              <a:t>definisikan</a:t>
            </a:r>
            <a:r>
              <a:rPr lang="en-US"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graphicFrame>
        <p:nvGraphicFramePr>
          <p:cNvPr id="4" name="Table 3"/>
          <p:cNvGraphicFramePr>
            <a:graphicFrameLocks noGrp="1"/>
          </p:cNvGraphicFramePr>
          <p:nvPr/>
        </p:nvGraphicFramePr>
        <p:xfrm>
          <a:off x="233518" y="1196752"/>
          <a:ext cx="8676964" cy="5407894"/>
        </p:xfrm>
        <a:graphic>
          <a:graphicData uri="http://schemas.openxmlformats.org/drawingml/2006/table">
            <a:tbl>
              <a:tblPr>
                <a:tableStyleId>{5940675A-B579-460E-94D1-54222C63F5DA}</a:tableStyleId>
              </a:tblPr>
              <a:tblGrid>
                <a:gridCol w="2892321"/>
                <a:gridCol w="4207013"/>
                <a:gridCol w="1577630"/>
              </a:tblGrid>
              <a:tr h="246303">
                <a:tc>
                  <a:txBody>
                    <a:bodyPr/>
                    <a:lstStyle/>
                    <a:p>
                      <a:pPr algn="ctr"/>
                      <a:r>
                        <a:rPr lang="en-US" sz="1800" dirty="0"/>
                        <a:t>Category</a:t>
                      </a:r>
                    </a:p>
                  </a:txBody>
                  <a:tcPr marL="61576" marR="61576" marT="30788" marB="30788" anchor="ctr"/>
                </a:tc>
                <a:tc>
                  <a:txBody>
                    <a:bodyPr/>
                    <a:lstStyle/>
                    <a:p>
                      <a:pPr algn="ctr"/>
                      <a:r>
                        <a:rPr lang="en-US" sz="1800" dirty="0"/>
                        <a:t>Operator</a:t>
                      </a:r>
                    </a:p>
                  </a:txBody>
                  <a:tcPr marL="61576" marR="61576" marT="30788" marB="30788" anchor="ctr"/>
                </a:tc>
                <a:tc>
                  <a:txBody>
                    <a:bodyPr/>
                    <a:lstStyle/>
                    <a:p>
                      <a:pPr algn="ctr"/>
                      <a:r>
                        <a:rPr lang="en-US" sz="1800" dirty="0" err="1"/>
                        <a:t>Associativity</a:t>
                      </a:r>
                      <a:endParaRPr lang="en-US" sz="1800" dirty="0"/>
                    </a:p>
                  </a:txBody>
                  <a:tcPr marL="61576" marR="61576" marT="30788" marB="30788" anchor="ctr"/>
                </a:tc>
              </a:tr>
              <a:tr h="431030">
                <a:tc>
                  <a:txBody>
                    <a:bodyPr/>
                    <a:lstStyle/>
                    <a:p>
                      <a:r>
                        <a:rPr lang="en-US" sz="1800"/>
                        <a:t>Postfix</a:t>
                      </a:r>
                    </a:p>
                  </a:txBody>
                  <a:tcPr marL="61576" marR="61576" marT="30788" marB="30788" anchor="ctr"/>
                </a:tc>
                <a:tc>
                  <a:txBody>
                    <a:bodyPr/>
                    <a:lstStyle/>
                    <a:p>
                      <a:r>
                        <a:rPr lang="en-US" sz="1800" dirty="0" smtClean="0"/>
                        <a:t>()   []   . </a:t>
                      </a:r>
                      <a:r>
                        <a:rPr lang="en-US" sz="1800" baseline="0" dirty="0" smtClean="0"/>
                        <a:t> </a:t>
                      </a:r>
                      <a:r>
                        <a:rPr lang="en-US" sz="1800" dirty="0" smtClean="0"/>
                        <a:t>(</a:t>
                      </a:r>
                      <a:r>
                        <a:rPr lang="en-US" sz="1800" dirty="0"/>
                        <a:t>dot operator)</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dirty="0"/>
                        <a:t>Unary</a:t>
                      </a:r>
                    </a:p>
                  </a:txBody>
                  <a:tcPr marL="61576" marR="61576" marT="30788" marB="30788" anchor="ctr"/>
                </a:tc>
                <a:tc>
                  <a:txBody>
                    <a:bodyPr/>
                    <a:lstStyle/>
                    <a:p>
                      <a:r>
                        <a:rPr lang="en-US" sz="1800" dirty="0" smtClean="0"/>
                        <a:t>++    </a:t>
                      </a:r>
                      <a:r>
                        <a:rPr lang="en-US" sz="1800" dirty="0"/>
                        <a:t>- - </a:t>
                      </a:r>
                      <a:r>
                        <a:rPr lang="en-US" sz="1800" dirty="0" smtClean="0"/>
                        <a:t>  !   </a:t>
                      </a:r>
                      <a:r>
                        <a:rPr lang="en-US" sz="1800" dirty="0"/>
                        <a:t>~ </a:t>
                      </a:r>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r h="246303">
                <a:tc>
                  <a:txBody>
                    <a:bodyPr/>
                    <a:lstStyle/>
                    <a:p>
                      <a:r>
                        <a:rPr lang="en-US" sz="1800"/>
                        <a:t>Multiplicative</a:t>
                      </a:r>
                    </a:p>
                  </a:txBody>
                  <a:tcPr marL="61576" marR="61576" marT="30788" marB="30788" anchor="ctr"/>
                </a:tc>
                <a:tc>
                  <a:txBody>
                    <a:bodyPr/>
                    <a:lstStyle/>
                    <a:p>
                      <a:r>
                        <a:rPr lang="en-US" sz="1800" dirty="0" smtClean="0"/>
                        <a:t>*    </a:t>
                      </a:r>
                      <a:r>
                        <a:rPr lang="en-US" sz="1800" dirty="0"/>
                        <a: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Additive</a:t>
                      </a:r>
                    </a:p>
                  </a:txBody>
                  <a:tcPr marL="61576" marR="61576" marT="30788" marB="30788" anchor="ctr"/>
                </a:tc>
                <a:tc>
                  <a:txBody>
                    <a:bodyPr/>
                    <a:lstStyle/>
                    <a:p>
                      <a:r>
                        <a:rPr lang="en-US" sz="1800" dirty="0" smtClean="0"/>
                        <a:t>+     </a:t>
                      </a:r>
                      <a:r>
                        <a:rPr lang="en-US" sz="1800" dirty="0"/>
                        <a: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Shift</a:t>
                      </a:r>
                    </a:p>
                  </a:txBody>
                  <a:tcPr marL="61576" marR="61576" marT="30788" marB="30788" anchor="ctr"/>
                </a:tc>
                <a:tc>
                  <a:txBody>
                    <a:bodyPr/>
                    <a:lstStyle/>
                    <a:p>
                      <a:r>
                        <a:rPr lang="en-US" sz="1800" dirty="0" smtClean="0"/>
                        <a:t>&gt;&gt;     &gt;&gt;&gt;     </a:t>
                      </a:r>
                      <a:r>
                        <a:rPr lang="en-US" sz="1800" dirty="0"/>
                        <a:t>&lt;&lt;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Relational</a:t>
                      </a:r>
                    </a:p>
                  </a:txBody>
                  <a:tcPr marL="61576" marR="61576" marT="30788" marB="30788" anchor="ctr"/>
                </a:tc>
                <a:tc>
                  <a:txBody>
                    <a:bodyPr/>
                    <a:lstStyle/>
                    <a:p>
                      <a:r>
                        <a:rPr lang="en-US" sz="1800" dirty="0" smtClean="0"/>
                        <a:t>&gt;    &gt;=     </a:t>
                      </a:r>
                      <a:r>
                        <a:rPr lang="en-US" sz="1800" dirty="0"/>
                        <a:t>&lt; </a:t>
                      </a:r>
                      <a:r>
                        <a:rPr lang="en-US" sz="1800" dirty="0" smtClean="0"/>
                        <a:t>&lt;   =</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Equality</a:t>
                      </a:r>
                    </a:p>
                  </a:txBody>
                  <a:tcPr marL="61576" marR="61576" marT="30788" marB="30788" anchor="ctr"/>
                </a:tc>
                <a:tc>
                  <a:txBody>
                    <a:bodyPr/>
                    <a:lstStyle/>
                    <a:p>
                      <a:r>
                        <a:rPr lang="en-US" sz="1800" dirty="0" smtClean="0"/>
                        <a:t>==               !=</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AND</a:t>
                      </a:r>
                    </a:p>
                  </a:txBody>
                  <a:tcPr marL="61576" marR="61576" marT="30788" marB="30788" anchor="ctr"/>
                </a:tc>
                <a:tc>
                  <a:txBody>
                    <a:bodyPr/>
                    <a:lstStyle/>
                    <a:p>
                      <a:r>
                        <a:rPr lang="en-US" sz="1800" dirty="0" smtClean="0"/>
                        <a:t>&amp;</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XOR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Logical AND</a:t>
                      </a:r>
                    </a:p>
                  </a:txBody>
                  <a:tcPr marL="61576" marR="61576" marT="30788" marB="30788" anchor="ctr"/>
                </a:tc>
                <a:tc>
                  <a:txBody>
                    <a:bodyPr/>
                    <a:lstStyle/>
                    <a:p>
                      <a:r>
                        <a:rPr lang="en-US" sz="1800" dirty="0" smtClean="0"/>
                        <a:t>&amp;&amp;</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Logical 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Conditional</a:t>
                      </a:r>
                    </a:p>
                  </a:txBody>
                  <a:tcPr marL="61576" marR="61576" marT="30788" marB="30788" anchor="ctr"/>
                </a:tc>
                <a:tc>
                  <a:txBody>
                    <a:bodyPr/>
                    <a:lstStyle/>
                    <a:p>
                      <a:r>
                        <a:rPr lang="en-US" sz="1800" dirty="0"/>
                        <a:t>?:</a:t>
                      </a:r>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r h="431030">
                <a:tc>
                  <a:txBody>
                    <a:bodyPr/>
                    <a:lstStyle/>
                    <a:p>
                      <a:r>
                        <a:rPr lang="en-US" sz="1800" dirty="0"/>
                        <a:t>Assignment</a:t>
                      </a:r>
                    </a:p>
                  </a:txBody>
                  <a:tcPr marL="61576" marR="61576" marT="30788" marB="30788" anchor="ctr"/>
                </a:tc>
                <a:tc>
                  <a:txBody>
                    <a:bodyPr/>
                    <a:lstStyle/>
                    <a:p>
                      <a:r>
                        <a:rPr lang="en-US" sz="1800" dirty="0" smtClean="0"/>
                        <a:t>=    +=       -=   </a:t>
                      </a:r>
                      <a:r>
                        <a:rPr lang="en-US" sz="1800" dirty="0"/>
                        <a:t>*= </a:t>
                      </a:r>
                      <a:r>
                        <a:rPr lang="en-US" sz="1800" dirty="0" smtClean="0"/>
                        <a:t> </a:t>
                      </a:r>
                      <a:r>
                        <a:rPr lang="en-US" sz="1800" baseline="0" dirty="0" smtClean="0"/>
                        <a:t> </a:t>
                      </a:r>
                      <a:r>
                        <a:rPr lang="en-US" sz="1800" dirty="0" smtClean="0"/>
                        <a:t>/=   </a:t>
                      </a:r>
                      <a:r>
                        <a:rPr lang="en-US" sz="1800" dirty="0"/>
                        <a:t>%= </a:t>
                      </a:r>
                      <a:r>
                        <a:rPr lang="en-US" sz="1800" dirty="0" smtClean="0"/>
                        <a:t>  &gt;&gt;=   &gt;&gt;&gt;= &lt;&lt;=    &amp;=   ^=   |= </a:t>
                      </a:r>
                      <a:endParaRPr lang="en-US" sz="1800" dirty="0"/>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a:t>
            </a:r>
            <a:r>
              <a:rPr lang="en-US" baseline="0" dirty="0" smtClean="0"/>
              <a:t> (</a:t>
            </a:r>
            <a:r>
              <a:rPr lang="en-US" dirty="0" smtClean="0"/>
              <a:t>Arithmetic-</a:t>
            </a:r>
            <a:r>
              <a:rPr lang="en-US" baseline="0" dirty="0" smtClean="0"/>
              <a:t>Integer Operation)</a:t>
            </a:r>
            <a:endParaRPr lang="en-US" dirty="0"/>
          </a:p>
        </p:txBody>
      </p:sp>
      <p:pic>
        <p:nvPicPr>
          <p:cNvPr id="30725" name="Picture 5"/>
          <p:cNvPicPr>
            <a:picLocks noChangeAspect="1" noChangeArrowheads="1"/>
          </p:cNvPicPr>
          <p:nvPr/>
        </p:nvPicPr>
        <p:blipFill>
          <a:blip r:embed="rId2" cstate="print"/>
          <a:srcRect/>
          <a:stretch>
            <a:fillRect/>
          </a:stretch>
        </p:blipFill>
        <p:spPr bwMode="auto">
          <a:xfrm>
            <a:off x="923122" y="1988840"/>
            <a:ext cx="7297756"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(Bitwise)</a:t>
            </a:r>
            <a:endParaRPr lang="en-US" dirty="0"/>
          </a:p>
        </p:txBody>
      </p:sp>
      <p:pic>
        <p:nvPicPr>
          <p:cNvPr id="32772" name="Picture 4"/>
          <p:cNvPicPr>
            <a:picLocks noChangeAspect="1" noChangeArrowheads="1"/>
          </p:cNvPicPr>
          <p:nvPr/>
        </p:nvPicPr>
        <p:blipFill>
          <a:blip r:embed="rId2" cstate="print"/>
          <a:srcRect/>
          <a:stretch>
            <a:fillRect/>
          </a:stretch>
        </p:blipFill>
        <p:spPr bwMode="auto">
          <a:xfrm>
            <a:off x="1" y="1988840"/>
            <a:ext cx="9144000" cy="396044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Perbandingan</a:t>
            </a:r>
            <a:r>
              <a:rPr lang="en-US" dirty="0" smtClean="0"/>
              <a:t>)</a:t>
            </a:r>
            <a:endParaRPr lang="en-US" dirty="0"/>
          </a:p>
        </p:txBody>
      </p:sp>
      <p:pic>
        <p:nvPicPr>
          <p:cNvPr id="33796" name="Picture 4"/>
          <p:cNvPicPr>
            <a:picLocks noChangeAspect="1" noChangeArrowheads="1"/>
          </p:cNvPicPr>
          <p:nvPr/>
        </p:nvPicPr>
        <p:blipFill>
          <a:blip r:embed="rId2" cstate="print"/>
          <a:srcRect/>
          <a:stretch>
            <a:fillRect/>
          </a:stretch>
        </p:blipFill>
        <p:spPr bwMode="auto">
          <a:xfrm>
            <a:off x="602823" y="1556792"/>
            <a:ext cx="7938353" cy="417646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Logika</a:t>
            </a:r>
            <a:r>
              <a:rPr lang="en-US" dirty="0" smtClean="0"/>
              <a:t>)</a:t>
            </a:r>
            <a:endParaRPr lang="en-US" dirty="0"/>
          </a:p>
        </p:txBody>
      </p:sp>
      <p:pic>
        <p:nvPicPr>
          <p:cNvPr id="34819" name="Picture 3"/>
          <p:cNvPicPr>
            <a:picLocks noChangeAspect="1" noChangeArrowheads="1"/>
          </p:cNvPicPr>
          <p:nvPr/>
        </p:nvPicPr>
        <p:blipFill>
          <a:blip r:embed="rId2" cstate="print"/>
          <a:srcRect/>
          <a:stretch>
            <a:fillRect/>
          </a:stretch>
        </p:blipFill>
        <p:spPr bwMode="auto">
          <a:xfrm>
            <a:off x="134301" y="3212976"/>
            <a:ext cx="8875398" cy="135101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(Inc/Dec)</a:t>
            </a:r>
            <a:endParaRPr lang="en-US" dirty="0"/>
          </a:p>
        </p:txBody>
      </p:sp>
      <p:pic>
        <p:nvPicPr>
          <p:cNvPr id="35844" name="Picture 4"/>
          <p:cNvPicPr>
            <a:picLocks noChangeAspect="1" noChangeArrowheads="1"/>
          </p:cNvPicPr>
          <p:nvPr/>
        </p:nvPicPr>
        <p:blipFill>
          <a:blip r:embed="rId2" cstate="print"/>
          <a:srcRect/>
          <a:stretch>
            <a:fillRect/>
          </a:stretch>
        </p:blipFill>
        <p:spPr bwMode="auto">
          <a:xfrm>
            <a:off x="1173090" y="1988840"/>
            <a:ext cx="6797819" cy="352839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JVM</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(Floating Point)</a:t>
            </a:r>
            <a:endParaRPr lang="en-US" dirty="0"/>
          </a:p>
        </p:txBody>
      </p:sp>
      <p:pic>
        <p:nvPicPr>
          <p:cNvPr id="31749" name="Picture 5"/>
          <p:cNvPicPr>
            <a:picLocks noChangeAspect="1" noChangeArrowheads="1"/>
          </p:cNvPicPr>
          <p:nvPr/>
        </p:nvPicPr>
        <p:blipFill>
          <a:blip r:embed="rId2" cstate="print"/>
          <a:srcRect/>
          <a:stretch>
            <a:fillRect/>
          </a:stretch>
        </p:blipFill>
        <p:spPr bwMode="auto">
          <a:xfrm>
            <a:off x="373235" y="1988840"/>
            <a:ext cx="8770765" cy="402274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(If-Else)</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1619672" y="1268760"/>
            <a:ext cx="4962525" cy="828675"/>
          </a:xfrm>
          <a:prstGeom prst="rect">
            <a:avLst/>
          </a:prstGeom>
          <a:noFill/>
          <a:ln w="9525">
            <a:noFill/>
            <a:miter lim="800000"/>
            <a:headEnd/>
            <a:tailEnd/>
          </a:ln>
        </p:spPr>
      </p:pic>
      <p:sp>
        <p:nvSpPr>
          <p:cNvPr id="5" name="Rectangle 4"/>
          <p:cNvSpPr/>
          <p:nvPr/>
        </p:nvSpPr>
        <p:spPr>
          <a:xfrm>
            <a:off x="503548" y="5949280"/>
            <a:ext cx="8136904" cy="369332"/>
          </a:xfrm>
          <a:prstGeom prst="rect">
            <a:avLst/>
          </a:prstGeom>
        </p:spPr>
        <p:txBody>
          <a:bodyPr wrap="square">
            <a:spAutoFit/>
          </a:bodyPr>
          <a:lstStyle/>
          <a:p>
            <a:r>
              <a:rPr lang="en-US" dirty="0" smtClean="0"/>
              <a:t>The Expression must have type </a:t>
            </a:r>
            <a:r>
              <a:rPr lang="en-US" dirty="0" err="1" smtClean="0"/>
              <a:t>boolean</a:t>
            </a:r>
            <a:r>
              <a:rPr lang="en-US" dirty="0" smtClean="0"/>
              <a:t> or Boolean, or a compile-time error occurs. </a:t>
            </a:r>
            <a:endParaRPr lang="en-US" dirty="0"/>
          </a:p>
        </p:txBody>
      </p:sp>
      <p:pic>
        <p:nvPicPr>
          <p:cNvPr id="46084" name="Picture 4"/>
          <p:cNvPicPr>
            <a:picLocks noChangeAspect="1" noChangeArrowheads="1"/>
          </p:cNvPicPr>
          <p:nvPr/>
        </p:nvPicPr>
        <p:blipFill>
          <a:blip r:embed="rId3" cstate="print"/>
          <a:srcRect/>
          <a:stretch>
            <a:fillRect/>
          </a:stretch>
        </p:blipFill>
        <p:spPr bwMode="auto">
          <a:xfrm>
            <a:off x="611560" y="1988840"/>
            <a:ext cx="3960440" cy="4069030"/>
          </a:xfrm>
          <a:prstGeom prst="rect">
            <a:avLst/>
          </a:prstGeom>
          <a:noFill/>
          <a:ln w="9525">
            <a:noFill/>
            <a:miter lim="800000"/>
            <a:headEnd/>
            <a:tailEnd/>
          </a:ln>
        </p:spPr>
      </p:pic>
      <p:pic>
        <p:nvPicPr>
          <p:cNvPr id="46085" name="Picture 5"/>
          <p:cNvPicPr>
            <a:picLocks noChangeAspect="1" noChangeArrowheads="1"/>
          </p:cNvPicPr>
          <p:nvPr/>
        </p:nvPicPr>
        <p:blipFill>
          <a:blip r:embed="rId4" cstate="print"/>
          <a:srcRect/>
          <a:stretch>
            <a:fillRect/>
          </a:stretch>
        </p:blipFill>
        <p:spPr bwMode="auto">
          <a:xfrm>
            <a:off x="4788024" y="1988840"/>
            <a:ext cx="3593304" cy="394104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(…If-Else)</a:t>
            </a:r>
            <a:endParaRPr lang="en-US" dirty="0"/>
          </a:p>
        </p:txBody>
      </p:sp>
      <p:pic>
        <p:nvPicPr>
          <p:cNvPr id="36867" name="Picture 3"/>
          <p:cNvPicPr>
            <a:picLocks noChangeAspect="1" noChangeArrowheads="1"/>
          </p:cNvPicPr>
          <p:nvPr/>
        </p:nvPicPr>
        <p:blipFill>
          <a:blip r:embed="rId3" cstate="print"/>
          <a:srcRect/>
          <a:stretch>
            <a:fillRect/>
          </a:stretch>
        </p:blipFill>
        <p:spPr bwMode="auto">
          <a:xfrm>
            <a:off x="395536" y="1176337"/>
            <a:ext cx="8465991" cy="549302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a:t>
            </a:r>
            <a:r>
              <a:rPr lang="en-US" dirty="0" err="1" smtClean="0"/>
              <a:t>Perulangan</a:t>
            </a:r>
            <a:r>
              <a:rPr lang="en-US" dirty="0" smtClean="0"/>
              <a:t>)</a:t>
            </a:r>
            <a:endParaRPr lang="en-US" dirty="0"/>
          </a:p>
        </p:txBody>
      </p:sp>
      <p:pic>
        <p:nvPicPr>
          <p:cNvPr id="37890" name="Picture 2"/>
          <p:cNvPicPr>
            <a:picLocks noChangeAspect="1" noChangeArrowheads="1"/>
          </p:cNvPicPr>
          <p:nvPr/>
        </p:nvPicPr>
        <p:blipFill>
          <a:blip r:embed="rId3" cstate="print"/>
          <a:srcRect/>
          <a:stretch>
            <a:fillRect/>
          </a:stretch>
        </p:blipFill>
        <p:spPr bwMode="auto">
          <a:xfrm>
            <a:off x="734638" y="1556792"/>
            <a:ext cx="7674723" cy="482453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(Label</a:t>
            </a:r>
            <a:r>
              <a:rPr lang="en-US" baseline="0" dirty="0" smtClean="0"/>
              <a:t> Block)</a:t>
            </a:r>
            <a:endParaRPr lang="en-US" dirty="0"/>
          </a:p>
        </p:txBody>
      </p:sp>
      <p:pic>
        <p:nvPicPr>
          <p:cNvPr id="38915" name="Picture 3"/>
          <p:cNvPicPr>
            <a:picLocks noChangeAspect="1" noChangeArrowheads="1"/>
          </p:cNvPicPr>
          <p:nvPr/>
        </p:nvPicPr>
        <p:blipFill>
          <a:blip r:embed="rId2" cstate="print"/>
          <a:srcRect/>
          <a:stretch>
            <a:fillRect/>
          </a:stretch>
        </p:blipFill>
        <p:spPr bwMode="auto">
          <a:xfrm>
            <a:off x="1601738" y="1484784"/>
            <a:ext cx="5940524" cy="491679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latin typeface="+mj-lt"/>
                <a:ea typeface="+mj-ea"/>
                <a:cs typeface="+mj-cs"/>
              </a:rPr>
              <a:t>Control Flow (…Label</a:t>
            </a:r>
            <a:r>
              <a:rPr lang="en-US" sz="4400" kern="1200" baseline="0" dirty="0" smtClean="0">
                <a:solidFill>
                  <a:schemeClr val="tx1"/>
                </a:solidFill>
                <a:latin typeface="+mj-lt"/>
                <a:ea typeface="+mj-ea"/>
                <a:cs typeface="+mj-cs"/>
              </a:rPr>
              <a:t> Block)</a:t>
            </a:r>
            <a:endParaRPr lang="en-US" dirty="0"/>
          </a:p>
        </p:txBody>
      </p:sp>
      <p:pic>
        <p:nvPicPr>
          <p:cNvPr id="39941" name="Picture 5"/>
          <p:cNvPicPr>
            <a:picLocks noChangeAspect="1" noChangeArrowheads="1"/>
          </p:cNvPicPr>
          <p:nvPr/>
        </p:nvPicPr>
        <p:blipFill>
          <a:blip r:embed="rId2" cstate="print"/>
          <a:srcRect/>
          <a:stretch>
            <a:fillRect/>
          </a:stretch>
        </p:blipFill>
        <p:spPr bwMode="auto">
          <a:xfrm>
            <a:off x="823100" y="1700808"/>
            <a:ext cx="7497800" cy="439248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(…Label Block)</a:t>
            </a:r>
            <a:endParaRPr lang="en-US" dirty="0"/>
          </a:p>
        </p:txBody>
      </p:sp>
      <p:pic>
        <p:nvPicPr>
          <p:cNvPr id="40965" name="Picture 5"/>
          <p:cNvPicPr>
            <a:picLocks noChangeAspect="1" noChangeArrowheads="1"/>
          </p:cNvPicPr>
          <p:nvPr/>
        </p:nvPicPr>
        <p:blipFill>
          <a:blip r:embed="rId3" cstate="print"/>
          <a:srcRect/>
          <a:stretch>
            <a:fillRect/>
          </a:stretch>
        </p:blipFill>
        <p:spPr bwMode="auto">
          <a:xfrm>
            <a:off x="4572000" y="2276872"/>
            <a:ext cx="4467225" cy="3384376"/>
          </a:xfrm>
          <a:prstGeom prst="rect">
            <a:avLst/>
          </a:prstGeom>
          <a:noFill/>
          <a:ln w="9525">
            <a:noFill/>
            <a:miter lim="800000"/>
            <a:headEnd/>
            <a:tailEnd/>
          </a:ln>
        </p:spPr>
      </p:pic>
      <p:pic>
        <p:nvPicPr>
          <p:cNvPr id="40966" name="Picture 6"/>
          <p:cNvPicPr>
            <a:picLocks noChangeAspect="1" noChangeArrowheads="1"/>
          </p:cNvPicPr>
          <p:nvPr/>
        </p:nvPicPr>
        <p:blipFill>
          <a:blip r:embed="rId4" cstate="print"/>
          <a:srcRect/>
          <a:stretch>
            <a:fillRect/>
          </a:stretch>
        </p:blipFill>
        <p:spPr bwMode="auto">
          <a:xfrm>
            <a:off x="47625" y="2276872"/>
            <a:ext cx="4524375" cy="338437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(Exception Handling)</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Java </a:t>
            </a:r>
            <a:r>
              <a:rPr lang="en-US" dirty="0" err="1" smtClean="0"/>
              <a:t>punya</a:t>
            </a:r>
            <a:r>
              <a:rPr lang="en-US" dirty="0" smtClean="0"/>
              <a:t> 2 </a:t>
            </a:r>
            <a:r>
              <a:rPr lang="en-US" dirty="0" err="1" smtClean="0"/>
              <a:t>jenis</a:t>
            </a:r>
            <a:r>
              <a:rPr lang="en-US" dirty="0" smtClean="0"/>
              <a:t> </a:t>
            </a:r>
            <a:r>
              <a:rPr lang="en-US" dirty="0" err="1" smtClean="0"/>
              <a:t>kesalahan</a:t>
            </a:r>
            <a:r>
              <a:rPr lang="en-US" dirty="0" smtClean="0"/>
              <a:t> (</a:t>
            </a:r>
            <a:r>
              <a:rPr lang="en-US" dirty="0" err="1" smtClean="0"/>
              <a:t>Throwable</a:t>
            </a:r>
            <a:r>
              <a:rPr lang="en-US" dirty="0" smtClean="0"/>
              <a:t> )</a:t>
            </a:r>
          </a:p>
          <a:p>
            <a:pPr lvl="1"/>
            <a:r>
              <a:rPr lang="en-US" dirty="0" smtClean="0"/>
              <a:t>Error,  </a:t>
            </a:r>
            <a:r>
              <a:rPr lang="en-US" dirty="0" err="1" smtClean="0"/>
              <a:t>kesalahan</a:t>
            </a:r>
            <a:r>
              <a:rPr lang="en-US" dirty="0" smtClean="0"/>
              <a:t> fatal </a:t>
            </a:r>
            <a:r>
              <a:rPr lang="en-US" dirty="0" err="1" smtClean="0"/>
              <a:t>pada</a:t>
            </a:r>
            <a:r>
              <a:rPr lang="en-US" dirty="0" smtClean="0"/>
              <a:t> </a:t>
            </a:r>
            <a:r>
              <a:rPr lang="en-US" dirty="0" err="1" smtClean="0"/>
              <a:t>sistem</a:t>
            </a:r>
            <a:r>
              <a:rPr lang="en-US" dirty="0" smtClean="0"/>
              <a:t>, </a:t>
            </a:r>
            <a:r>
              <a:rPr lang="en-US" dirty="0" err="1" smtClean="0"/>
              <a:t>aplikasi</a:t>
            </a:r>
            <a:r>
              <a:rPr lang="en-US" dirty="0" smtClean="0"/>
              <a:t> </a:t>
            </a:r>
            <a:r>
              <a:rPr lang="en-US" dirty="0" err="1" smtClean="0"/>
              <a:t>tidak</a:t>
            </a:r>
            <a:r>
              <a:rPr lang="en-US" dirty="0" smtClean="0"/>
              <a:t> </a:t>
            </a:r>
            <a:r>
              <a:rPr lang="en-US" dirty="0" err="1" smtClean="0"/>
              <a:t>disarankan</a:t>
            </a:r>
            <a:r>
              <a:rPr lang="en-US" dirty="0" smtClean="0"/>
              <a:t> </a:t>
            </a:r>
            <a:r>
              <a:rPr lang="en-US" dirty="0" err="1" smtClean="0"/>
              <a:t>menanggulangi</a:t>
            </a:r>
            <a:r>
              <a:rPr lang="en-US" dirty="0" smtClean="0"/>
              <a:t> </a:t>
            </a:r>
            <a:r>
              <a:rPr lang="en-US" dirty="0" err="1" smtClean="0"/>
              <a:t>ini</a:t>
            </a:r>
            <a:r>
              <a:rPr lang="en-US" dirty="0" smtClean="0"/>
              <a:t>.</a:t>
            </a:r>
          </a:p>
          <a:p>
            <a:pPr lvl="1"/>
            <a:r>
              <a:rPr lang="en-US" dirty="0" smtClean="0"/>
              <a:t>Exception, </a:t>
            </a:r>
            <a:r>
              <a:rPr lang="en-US" dirty="0" err="1" smtClean="0"/>
              <a:t>disarankan</a:t>
            </a:r>
            <a:r>
              <a:rPr lang="en-US" dirty="0" smtClean="0"/>
              <a:t> </a:t>
            </a:r>
            <a:r>
              <a:rPr lang="en-US" dirty="0" err="1" smtClean="0"/>
              <a:t>untuk</a:t>
            </a:r>
            <a:r>
              <a:rPr lang="en-US" dirty="0" smtClean="0"/>
              <a:t> </a:t>
            </a:r>
            <a:r>
              <a:rPr lang="en-US" dirty="0" err="1" smtClean="0"/>
              <a:t>ditanggulangi</a:t>
            </a:r>
            <a:r>
              <a:rPr lang="en-US" dirty="0" smtClean="0"/>
              <a:t> </a:t>
            </a:r>
            <a:r>
              <a:rPr lang="en-US" dirty="0" err="1" smtClean="0"/>
              <a:t>oleh</a:t>
            </a:r>
            <a:r>
              <a:rPr lang="en-US" dirty="0" smtClean="0"/>
              <a:t> </a:t>
            </a:r>
            <a:r>
              <a:rPr lang="en-US" dirty="0" err="1" smtClean="0"/>
              <a:t>aplikasi</a:t>
            </a:r>
            <a:r>
              <a:rPr lang="en-US" dirty="0" smtClean="0"/>
              <a:t>.</a:t>
            </a:r>
          </a:p>
          <a:p>
            <a:r>
              <a:rPr lang="en-US" dirty="0" smtClean="0"/>
              <a:t>Java </a:t>
            </a:r>
            <a:r>
              <a:rPr lang="en-US" dirty="0" err="1" smtClean="0"/>
              <a:t>membagi</a:t>
            </a:r>
            <a:r>
              <a:rPr lang="en-US" dirty="0" smtClean="0"/>
              <a:t> 2 </a:t>
            </a:r>
            <a:r>
              <a:rPr lang="en-US" dirty="0" err="1" smtClean="0"/>
              <a:t>jenis</a:t>
            </a:r>
            <a:r>
              <a:rPr lang="en-US" dirty="0" smtClean="0"/>
              <a:t> Exception </a:t>
            </a:r>
          </a:p>
          <a:p>
            <a:pPr lvl="1"/>
            <a:r>
              <a:rPr lang="en-US" dirty="0" smtClean="0"/>
              <a:t>Run Time Exception (</a:t>
            </a:r>
            <a:r>
              <a:rPr lang="en-US" dirty="0" err="1" smtClean="0"/>
              <a:t>java.lang.RuntimeException</a:t>
            </a:r>
            <a:r>
              <a:rPr lang="en-US" dirty="0" smtClean="0"/>
              <a:t>) </a:t>
            </a:r>
          </a:p>
          <a:p>
            <a:pPr lvl="1"/>
            <a:r>
              <a:rPr lang="en-US" dirty="0" smtClean="0"/>
              <a:t>Compile Time/Checked </a:t>
            </a:r>
            <a:r>
              <a:rPr lang="en-US" dirty="0" err="1" smtClean="0"/>
              <a:t>Excepition</a:t>
            </a:r>
            <a:r>
              <a:rPr lang="en-US" dirty="0" smtClean="0"/>
              <a:t>( non - </a:t>
            </a:r>
            <a:r>
              <a:rPr lang="en-US" dirty="0" err="1" smtClean="0"/>
              <a:t>java.lang.RuntimeException</a:t>
            </a:r>
            <a:r>
              <a:rPr lang="en-US" dirty="0" smtClean="0"/>
              <a:t>)</a:t>
            </a:r>
          </a:p>
          <a:p>
            <a:r>
              <a:rPr lang="en-US" dirty="0" err="1" smtClean="0"/>
              <a:t>Jangan</a:t>
            </a:r>
            <a:r>
              <a:rPr lang="en-US" dirty="0" smtClean="0"/>
              <a:t> </a:t>
            </a:r>
            <a:r>
              <a:rPr lang="en-US" dirty="0" err="1" smtClean="0"/>
              <a:t>gunakan</a:t>
            </a:r>
            <a:r>
              <a:rPr lang="en-US" dirty="0" smtClean="0"/>
              <a:t> exception </a:t>
            </a:r>
            <a:r>
              <a:rPr lang="en-US" dirty="0" err="1" smtClean="0"/>
              <a:t>untuk</a:t>
            </a:r>
            <a:r>
              <a:rPr lang="en-US" dirty="0" smtClean="0"/>
              <a:t> </a:t>
            </a:r>
            <a:r>
              <a:rPr lang="en-US" dirty="0" err="1" smtClean="0"/>
              <a:t>kesalahan</a:t>
            </a:r>
            <a:r>
              <a:rPr lang="en-US" dirty="0" smtClean="0"/>
              <a:t> </a:t>
            </a:r>
            <a:r>
              <a:rPr lang="en-US" dirty="0" err="1" smtClean="0"/>
              <a:t>logika</a:t>
            </a:r>
            <a:r>
              <a:rPr lang="en-US" dirty="0" smtClean="0"/>
              <a:t> </a:t>
            </a:r>
            <a:r>
              <a:rPr lang="en-US" dirty="0" err="1" smtClean="0"/>
              <a:t>bisnis</a:t>
            </a:r>
            <a:r>
              <a:rPr lang="en-US" dirty="0" smtClean="0"/>
              <a:t>/</a:t>
            </a:r>
            <a:r>
              <a:rPr lang="en-US" dirty="0" err="1" smtClean="0"/>
              <a:t>aplikasi</a:t>
            </a:r>
            <a:r>
              <a:rPr lang="en-US" dirty="0" smtClean="0"/>
              <a:t>.</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(Checked Exception)</a:t>
            </a:r>
            <a:endParaRPr lang="en-US" dirty="0"/>
          </a:p>
        </p:txBody>
      </p:sp>
      <p:pic>
        <p:nvPicPr>
          <p:cNvPr id="43010" name="Picture 2"/>
          <p:cNvPicPr>
            <a:picLocks noChangeAspect="1" noChangeArrowheads="1"/>
          </p:cNvPicPr>
          <p:nvPr/>
        </p:nvPicPr>
        <p:blipFill>
          <a:blip r:embed="rId2" cstate="print"/>
          <a:srcRect/>
          <a:stretch>
            <a:fillRect/>
          </a:stretch>
        </p:blipFill>
        <p:spPr bwMode="auto">
          <a:xfrm>
            <a:off x="755576" y="1628800"/>
            <a:ext cx="6427816" cy="1296144"/>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0" y="3140968"/>
            <a:ext cx="8974575" cy="1368152"/>
          </a:xfrm>
          <a:prstGeom prst="rect">
            <a:avLst/>
          </a:prstGeom>
          <a:noFill/>
          <a:ln w="9525">
            <a:noFill/>
            <a:miter lim="800000"/>
            <a:headEnd/>
            <a:tailEnd/>
          </a:ln>
        </p:spPr>
      </p:pic>
      <p:pic>
        <p:nvPicPr>
          <p:cNvPr id="43013" name="Picture 5"/>
          <p:cNvPicPr>
            <a:picLocks noChangeAspect="1" noChangeArrowheads="1"/>
          </p:cNvPicPr>
          <p:nvPr/>
        </p:nvPicPr>
        <p:blipFill>
          <a:blip r:embed="rId4" cstate="print"/>
          <a:srcRect/>
          <a:stretch>
            <a:fillRect/>
          </a:stretch>
        </p:blipFill>
        <p:spPr bwMode="auto">
          <a:xfrm>
            <a:off x="761010" y="4941168"/>
            <a:ext cx="7621979" cy="144016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(Runtime Exception)</a:t>
            </a:r>
            <a:endParaRPr lang="en-US" dirty="0"/>
          </a:p>
        </p:txBody>
      </p:sp>
      <p:pic>
        <p:nvPicPr>
          <p:cNvPr id="44035" name="Picture 3"/>
          <p:cNvPicPr>
            <a:picLocks noChangeAspect="1" noChangeArrowheads="1"/>
          </p:cNvPicPr>
          <p:nvPr/>
        </p:nvPicPr>
        <p:blipFill>
          <a:blip r:embed="rId2" cstate="print"/>
          <a:srcRect/>
          <a:stretch>
            <a:fillRect/>
          </a:stretch>
        </p:blipFill>
        <p:spPr bwMode="auto">
          <a:xfrm>
            <a:off x="1036407" y="1340768"/>
            <a:ext cx="7071186" cy="1440160"/>
          </a:xfrm>
          <a:prstGeom prst="rect">
            <a:avLst/>
          </a:prstGeom>
          <a:noFill/>
          <a:ln w="9525">
            <a:noFill/>
            <a:miter lim="800000"/>
            <a:headEnd/>
            <a:tailEnd/>
          </a:ln>
        </p:spPr>
      </p:pic>
      <p:pic>
        <p:nvPicPr>
          <p:cNvPr id="44036" name="Picture 4"/>
          <p:cNvPicPr>
            <a:picLocks noChangeAspect="1" noChangeArrowheads="1"/>
          </p:cNvPicPr>
          <p:nvPr/>
        </p:nvPicPr>
        <p:blipFill>
          <a:blip r:embed="rId3" cstate="print"/>
          <a:srcRect/>
          <a:stretch>
            <a:fillRect/>
          </a:stretch>
        </p:blipFill>
        <p:spPr bwMode="auto">
          <a:xfrm>
            <a:off x="126433" y="3212976"/>
            <a:ext cx="8891134" cy="1347523"/>
          </a:xfrm>
          <a:prstGeom prst="rect">
            <a:avLst/>
          </a:prstGeom>
          <a:noFill/>
          <a:ln w="9525">
            <a:noFill/>
            <a:miter lim="800000"/>
            <a:headEnd/>
            <a:tailEnd/>
          </a:ln>
        </p:spPr>
      </p:pic>
      <p:pic>
        <p:nvPicPr>
          <p:cNvPr id="44037" name="Picture 5"/>
          <p:cNvPicPr>
            <a:picLocks noChangeAspect="1" noChangeArrowheads="1"/>
          </p:cNvPicPr>
          <p:nvPr/>
        </p:nvPicPr>
        <p:blipFill>
          <a:blip r:embed="rId4" cstate="print"/>
          <a:srcRect/>
          <a:stretch>
            <a:fillRect/>
          </a:stretch>
        </p:blipFill>
        <p:spPr bwMode="auto">
          <a:xfrm>
            <a:off x="432020" y="4941168"/>
            <a:ext cx="8279960" cy="11521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Java Compiler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r>
              <a:rPr lang="en-US" baseline="0" dirty="0" smtClean="0"/>
              <a:t> (switch-case)</a:t>
            </a:r>
            <a:endParaRPr lang="en-US" dirty="0"/>
          </a:p>
        </p:txBody>
      </p:sp>
      <p:pic>
        <p:nvPicPr>
          <p:cNvPr id="45059" name="Picture 3"/>
          <p:cNvPicPr>
            <a:picLocks noChangeAspect="1" noChangeArrowheads="1"/>
          </p:cNvPicPr>
          <p:nvPr/>
        </p:nvPicPr>
        <p:blipFill>
          <a:blip r:embed="rId3" cstate="print"/>
          <a:srcRect/>
          <a:stretch>
            <a:fillRect/>
          </a:stretch>
        </p:blipFill>
        <p:spPr bwMode="auto">
          <a:xfrm>
            <a:off x="1257995" y="1772816"/>
            <a:ext cx="6628009" cy="4536504"/>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r>
              <a:rPr lang="en-US" baseline="0" dirty="0" smtClean="0"/>
              <a:t> Type </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Java </a:t>
            </a:r>
            <a:r>
              <a:rPr lang="en-US" dirty="0" err="1" smtClean="0"/>
              <a:t>merupakan</a:t>
            </a:r>
            <a:r>
              <a:rPr lang="en-US" dirty="0" smtClean="0"/>
              <a:t> </a:t>
            </a:r>
            <a:r>
              <a:rPr lang="en-US" dirty="0" err="1" smtClean="0"/>
              <a:t>bahasa</a:t>
            </a:r>
            <a:r>
              <a:rPr lang="en-US" dirty="0" smtClean="0"/>
              <a:t> </a:t>
            </a:r>
            <a:r>
              <a:rPr lang="en-US" dirty="0" err="1" smtClean="0"/>
              <a:t>pemograman</a:t>
            </a:r>
            <a:r>
              <a:rPr lang="en-US" dirty="0" smtClean="0"/>
              <a:t> yang </a:t>
            </a:r>
            <a:r>
              <a:rPr lang="en-US" dirty="0" err="1" smtClean="0"/>
              <a:t>mendukung</a:t>
            </a:r>
            <a:r>
              <a:rPr lang="en-US" dirty="0" smtClean="0"/>
              <a:t> </a:t>
            </a:r>
            <a:r>
              <a:rPr lang="en-US" dirty="0" err="1" smtClean="0"/>
              <a:t>paradigma</a:t>
            </a:r>
            <a:r>
              <a:rPr lang="en-US" dirty="0" smtClean="0"/>
              <a:t> Object-Oriented Programming yang </a:t>
            </a:r>
            <a:r>
              <a:rPr lang="en-US" dirty="0" err="1" smtClean="0"/>
              <a:t>berbasis</a:t>
            </a:r>
            <a:r>
              <a:rPr lang="en-US" dirty="0" smtClean="0"/>
              <a:t> </a:t>
            </a:r>
            <a:r>
              <a:rPr lang="en-US" dirty="0" err="1" smtClean="0"/>
              <a:t>kelas</a:t>
            </a:r>
            <a:r>
              <a:rPr lang="en-US" dirty="0" smtClean="0"/>
              <a:t>.</a:t>
            </a:r>
          </a:p>
          <a:p>
            <a:r>
              <a:rPr lang="en-US" dirty="0" err="1" smtClean="0"/>
              <a:t>Kelas</a:t>
            </a:r>
            <a:r>
              <a:rPr lang="en-US" dirty="0" smtClean="0"/>
              <a:t> (class) </a:t>
            </a:r>
            <a:r>
              <a:rPr lang="en-US" dirty="0" err="1" smtClean="0"/>
              <a:t>di</a:t>
            </a:r>
            <a:r>
              <a:rPr lang="en-US" dirty="0" smtClean="0"/>
              <a:t> java </a:t>
            </a:r>
            <a:r>
              <a:rPr lang="en-US" dirty="0" err="1" smtClean="0"/>
              <a:t>sering</a:t>
            </a:r>
            <a:r>
              <a:rPr lang="en-US" dirty="0" smtClean="0"/>
              <a:t> </a:t>
            </a:r>
            <a:r>
              <a:rPr lang="en-US" dirty="0" err="1" smtClean="0"/>
              <a:t>juga</a:t>
            </a:r>
            <a:r>
              <a:rPr lang="en-US" dirty="0" smtClean="0"/>
              <a:t> </a:t>
            </a:r>
            <a:r>
              <a:rPr lang="en-US" dirty="0" err="1" smtClean="0"/>
              <a:t>disebut</a:t>
            </a:r>
            <a:r>
              <a:rPr lang="en-US" dirty="0" smtClean="0"/>
              <a:t> reference type, </a:t>
            </a:r>
            <a:r>
              <a:rPr lang="en-US" dirty="0" err="1" smtClean="0"/>
              <a:t>atau</a:t>
            </a:r>
            <a:r>
              <a:rPr lang="en-US" dirty="0" smtClean="0"/>
              <a:t> </a:t>
            </a:r>
            <a:r>
              <a:rPr lang="en-US" dirty="0" err="1" smtClean="0"/>
              <a:t>singkatnya</a:t>
            </a:r>
            <a:r>
              <a:rPr lang="en-US" dirty="0" smtClean="0"/>
              <a:t> type.</a:t>
            </a:r>
          </a:p>
          <a:p>
            <a:r>
              <a:rPr lang="en-US" dirty="0" err="1" smtClean="0"/>
              <a:t>Kelas</a:t>
            </a:r>
            <a:r>
              <a:rPr lang="en-US" dirty="0" smtClean="0"/>
              <a:t> </a:t>
            </a:r>
            <a:r>
              <a:rPr lang="en-US" dirty="0" err="1" smtClean="0"/>
              <a:t>merupakan</a:t>
            </a:r>
            <a:r>
              <a:rPr lang="en-US" dirty="0" smtClean="0"/>
              <a:t> “</a:t>
            </a:r>
            <a:r>
              <a:rPr lang="en-US" dirty="0" err="1" smtClean="0"/>
              <a:t>cetak-biru</a:t>
            </a:r>
            <a:r>
              <a:rPr lang="en-US" dirty="0" smtClean="0"/>
              <a:t>” </a:t>
            </a:r>
            <a:r>
              <a:rPr lang="en-US" dirty="0" err="1" smtClean="0"/>
              <a:t>untuk</a:t>
            </a:r>
            <a:r>
              <a:rPr lang="en-US" dirty="0" smtClean="0"/>
              <a:t> </a:t>
            </a:r>
            <a:r>
              <a:rPr lang="en-US" dirty="0" err="1" smtClean="0"/>
              <a:t>sebuah</a:t>
            </a:r>
            <a:r>
              <a:rPr lang="en-US" dirty="0" smtClean="0"/>
              <a:t> object.</a:t>
            </a:r>
          </a:p>
          <a:p>
            <a:r>
              <a:rPr lang="en-US" dirty="0" err="1" smtClean="0"/>
              <a:t>Selain</a:t>
            </a:r>
            <a:r>
              <a:rPr lang="en-US" dirty="0" smtClean="0"/>
              <a:t> </a:t>
            </a:r>
            <a:r>
              <a:rPr lang="en-US" dirty="0" err="1" smtClean="0"/>
              <a:t>Kelas</a:t>
            </a:r>
            <a:r>
              <a:rPr lang="en-US" dirty="0" smtClean="0"/>
              <a:t> java </a:t>
            </a:r>
            <a:r>
              <a:rPr lang="en-US" dirty="0" err="1" smtClean="0"/>
              <a:t>juga</a:t>
            </a:r>
            <a:r>
              <a:rPr lang="en-US" dirty="0" smtClean="0"/>
              <a:t> </a:t>
            </a:r>
            <a:r>
              <a:rPr lang="en-US" dirty="0" err="1" smtClean="0"/>
              <a:t>mengenal</a:t>
            </a:r>
            <a:r>
              <a:rPr lang="en-US" dirty="0" smtClean="0"/>
              <a:t> interface, variable </a:t>
            </a:r>
            <a:r>
              <a:rPr lang="en-US" dirty="0" err="1" smtClean="0"/>
              <a:t>dan</a:t>
            </a:r>
            <a:r>
              <a:rPr lang="en-US" dirty="0" smtClean="0"/>
              <a:t> array.</a:t>
            </a:r>
          </a:p>
          <a:p>
            <a:r>
              <a:rPr lang="en-US" dirty="0" smtClean="0"/>
              <a:t>Java </a:t>
            </a:r>
            <a:r>
              <a:rPr lang="en-US" dirty="0" err="1" smtClean="0"/>
              <a:t>memiliki</a:t>
            </a:r>
            <a:r>
              <a:rPr lang="en-US" dirty="0" smtClean="0"/>
              <a:t> </a:t>
            </a:r>
            <a:r>
              <a:rPr lang="en-US" dirty="0" err="1" smtClean="0"/>
              <a:t>beberapa</a:t>
            </a:r>
            <a:r>
              <a:rPr lang="en-US" dirty="0" smtClean="0"/>
              <a:t> </a:t>
            </a:r>
            <a:r>
              <a:rPr lang="en-US" dirty="0" err="1" smtClean="0"/>
              <a:t>Kelas</a:t>
            </a:r>
            <a:r>
              <a:rPr lang="en-US" dirty="0" smtClean="0"/>
              <a:t> yang </a:t>
            </a:r>
            <a:r>
              <a:rPr lang="en-US" dirty="0" err="1" smtClean="0"/>
              <a:t>istimewa</a:t>
            </a:r>
            <a:r>
              <a:rPr lang="en-US" dirty="0" smtClean="0"/>
              <a:t> </a:t>
            </a:r>
            <a:r>
              <a:rPr lang="en-US" dirty="0" err="1" smtClean="0"/>
              <a:t>seperti</a:t>
            </a:r>
            <a:r>
              <a:rPr lang="en-US" dirty="0" smtClean="0"/>
              <a:t> Object, Array, </a:t>
            </a:r>
            <a:r>
              <a:rPr lang="en-US" dirty="0" err="1" smtClean="0"/>
              <a:t>Enum</a:t>
            </a:r>
            <a:r>
              <a:rPr lang="en-US" dirty="0" smtClean="0"/>
              <a:t> </a:t>
            </a:r>
            <a:r>
              <a:rPr lang="en-US" dirty="0" err="1" smtClean="0"/>
              <a:t>dkk</a:t>
            </a:r>
            <a:r>
              <a:rPr lang="en-US" dirty="0" smtClean="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Kelas</a:t>
            </a:r>
            <a:endParaRPr lang="en-US" dirty="0"/>
          </a:p>
        </p:txBody>
      </p:sp>
      <p:pic>
        <p:nvPicPr>
          <p:cNvPr id="57349" name="Picture 5"/>
          <p:cNvPicPr>
            <a:picLocks noChangeAspect="1" noChangeArrowheads="1"/>
          </p:cNvPicPr>
          <p:nvPr/>
        </p:nvPicPr>
        <p:blipFill>
          <a:blip r:embed="rId2" cstate="print"/>
          <a:srcRect/>
          <a:stretch>
            <a:fillRect/>
          </a:stretch>
        </p:blipFill>
        <p:spPr bwMode="auto">
          <a:xfrm>
            <a:off x="2902723" y="1844824"/>
            <a:ext cx="3338553" cy="1152128"/>
          </a:xfrm>
          <a:prstGeom prst="rect">
            <a:avLst/>
          </a:prstGeom>
          <a:noFill/>
          <a:ln w="9525">
            <a:noFill/>
            <a:miter lim="800000"/>
            <a:headEnd/>
            <a:tailEnd/>
          </a:ln>
        </p:spPr>
      </p:pic>
      <p:pic>
        <p:nvPicPr>
          <p:cNvPr id="57350" name="Picture 6"/>
          <p:cNvPicPr>
            <a:picLocks noChangeAspect="1" noChangeArrowheads="1"/>
          </p:cNvPicPr>
          <p:nvPr/>
        </p:nvPicPr>
        <p:blipFill>
          <a:blip r:embed="rId3" cstate="print"/>
          <a:srcRect/>
          <a:stretch>
            <a:fillRect/>
          </a:stretch>
        </p:blipFill>
        <p:spPr bwMode="auto">
          <a:xfrm>
            <a:off x="215516" y="3212976"/>
            <a:ext cx="8712968" cy="1152128"/>
          </a:xfrm>
          <a:prstGeom prst="rect">
            <a:avLst/>
          </a:prstGeom>
          <a:noFill/>
          <a:ln w="9525">
            <a:noFill/>
            <a:miter lim="800000"/>
            <a:headEnd/>
            <a:tailEnd/>
          </a:ln>
        </p:spPr>
      </p:pic>
      <p:pic>
        <p:nvPicPr>
          <p:cNvPr id="57352" name="Picture 8"/>
          <p:cNvPicPr>
            <a:picLocks noChangeAspect="1" noChangeArrowheads="1"/>
          </p:cNvPicPr>
          <p:nvPr/>
        </p:nvPicPr>
        <p:blipFill>
          <a:blip r:embed="rId4" cstate="print"/>
          <a:srcRect/>
          <a:stretch>
            <a:fillRect/>
          </a:stretch>
        </p:blipFill>
        <p:spPr bwMode="auto">
          <a:xfrm>
            <a:off x="251520" y="4797152"/>
            <a:ext cx="6762750" cy="10191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Deklarasi</a:t>
            </a:r>
            <a:r>
              <a:rPr lang="en-US" baseline="0" dirty="0" smtClean="0"/>
              <a:t> </a:t>
            </a:r>
            <a:r>
              <a:rPr lang="en-US" baseline="0" dirty="0" err="1" smtClean="0"/>
              <a:t>Kelas</a:t>
            </a:r>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1507830" y="1556792"/>
            <a:ext cx="6128340" cy="1440160"/>
          </a:xfrm>
          <a:prstGeom prst="rect">
            <a:avLst/>
          </a:prstGeom>
          <a:noFill/>
          <a:ln w="9525">
            <a:noFill/>
            <a:miter lim="800000"/>
            <a:headEnd/>
            <a:tailEnd/>
          </a:ln>
        </p:spPr>
      </p:pic>
      <p:pic>
        <p:nvPicPr>
          <p:cNvPr id="59396" name="Picture 4"/>
          <p:cNvPicPr>
            <a:picLocks noChangeAspect="1" noChangeArrowheads="1"/>
          </p:cNvPicPr>
          <p:nvPr/>
        </p:nvPicPr>
        <p:blipFill>
          <a:blip r:embed="rId3" cstate="print"/>
          <a:srcRect/>
          <a:stretch>
            <a:fillRect/>
          </a:stretch>
        </p:blipFill>
        <p:spPr bwMode="auto">
          <a:xfrm>
            <a:off x="2466915" y="3429000"/>
            <a:ext cx="4210170" cy="244293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Variabel</a:t>
            </a:r>
            <a:r>
              <a:rPr lang="en-US" baseline="0" dirty="0" smtClean="0"/>
              <a:t> </a:t>
            </a:r>
            <a:r>
              <a:rPr lang="en-US" baseline="0" dirty="0" err="1" smtClean="0"/>
              <a:t>Kelas</a:t>
            </a:r>
            <a:endParaRPr lang="en-US" dirty="0"/>
          </a:p>
        </p:txBody>
      </p:sp>
      <p:pic>
        <p:nvPicPr>
          <p:cNvPr id="60420" name="Picture 4"/>
          <p:cNvPicPr>
            <a:picLocks noChangeAspect="1" noChangeArrowheads="1"/>
          </p:cNvPicPr>
          <p:nvPr/>
        </p:nvPicPr>
        <p:blipFill>
          <a:blip r:embed="rId2" cstate="print"/>
          <a:srcRect/>
          <a:stretch>
            <a:fillRect/>
          </a:stretch>
        </p:blipFill>
        <p:spPr bwMode="auto">
          <a:xfrm>
            <a:off x="1806893" y="1700808"/>
            <a:ext cx="5530214" cy="1152128"/>
          </a:xfrm>
          <a:prstGeom prst="rect">
            <a:avLst/>
          </a:prstGeom>
          <a:noFill/>
          <a:ln w="9525">
            <a:noFill/>
            <a:miter lim="800000"/>
            <a:headEnd/>
            <a:tailEnd/>
          </a:ln>
        </p:spPr>
      </p:pic>
      <p:pic>
        <p:nvPicPr>
          <p:cNvPr id="60421" name="Picture 5"/>
          <p:cNvPicPr>
            <a:picLocks noChangeAspect="1" noChangeArrowheads="1"/>
          </p:cNvPicPr>
          <p:nvPr/>
        </p:nvPicPr>
        <p:blipFill>
          <a:blip r:embed="rId3" cstate="print"/>
          <a:srcRect/>
          <a:stretch>
            <a:fillRect/>
          </a:stretch>
        </p:blipFill>
        <p:spPr bwMode="auto">
          <a:xfrm>
            <a:off x="1825851" y="3140968"/>
            <a:ext cx="5492297" cy="843116"/>
          </a:xfrm>
          <a:prstGeom prst="rect">
            <a:avLst/>
          </a:prstGeom>
          <a:noFill/>
          <a:ln w="9525">
            <a:noFill/>
            <a:miter lim="800000"/>
            <a:headEnd/>
            <a:tailEnd/>
          </a:ln>
        </p:spPr>
      </p:pic>
      <p:pic>
        <p:nvPicPr>
          <p:cNvPr id="60422" name="Picture 6"/>
          <p:cNvPicPr>
            <a:picLocks noChangeAspect="1" noChangeArrowheads="1"/>
          </p:cNvPicPr>
          <p:nvPr/>
        </p:nvPicPr>
        <p:blipFill>
          <a:blip r:embed="rId4" cstate="print"/>
          <a:srcRect/>
          <a:stretch>
            <a:fillRect/>
          </a:stretch>
        </p:blipFill>
        <p:spPr bwMode="auto">
          <a:xfrm>
            <a:off x="2060051" y="4437112"/>
            <a:ext cx="5023897" cy="151216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Metode</a:t>
            </a:r>
            <a:r>
              <a:rPr lang="en-US" dirty="0" smtClean="0"/>
              <a:t> </a:t>
            </a:r>
            <a:r>
              <a:rPr lang="en-US" dirty="0" err="1" smtClean="0"/>
              <a:t>Kelas</a:t>
            </a:r>
            <a:endParaRPr lang="en-US" dirty="0"/>
          </a:p>
        </p:txBody>
      </p:sp>
      <p:pic>
        <p:nvPicPr>
          <p:cNvPr id="58370" name="Picture 2"/>
          <p:cNvPicPr>
            <a:picLocks noChangeAspect="1" noChangeArrowheads="1"/>
          </p:cNvPicPr>
          <p:nvPr/>
        </p:nvPicPr>
        <p:blipFill>
          <a:blip r:embed="rId2" cstate="print"/>
          <a:srcRect/>
          <a:stretch>
            <a:fillRect/>
          </a:stretch>
        </p:blipFill>
        <p:spPr bwMode="auto">
          <a:xfrm>
            <a:off x="279750" y="1772816"/>
            <a:ext cx="8584499" cy="1152128"/>
          </a:xfrm>
          <a:prstGeom prst="rect">
            <a:avLst/>
          </a:prstGeom>
          <a:noFill/>
          <a:ln w="9525">
            <a:noFill/>
            <a:miter lim="800000"/>
            <a:headEnd/>
            <a:tailEnd/>
          </a:ln>
        </p:spPr>
      </p:pic>
      <p:pic>
        <p:nvPicPr>
          <p:cNvPr id="58371" name="Picture 3"/>
          <p:cNvPicPr>
            <a:picLocks noChangeAspect="1" noChangeArrowheads="1"/>
          </p:cNvPicPr>
          <p:nvPr/>
        </p:nvPicPr>
        <p:blipFill>
          <a:blip r:embed="rId3" cstate="print"/>
          <a:srcRect/>
          <a:stretch>
            <a:fillRect/>
          </a:stretch>
        </p:blipFill>
        <p:spPr bwMode="auto">
          <a:xfrm>
            <a:off x="683568" y="3861048"/>
            <a:ext cx="2881167" cy="1368152"/>
          </a:xfrm>
          <a:prstGeom prst="rect">
            <a:avLst/>
          </a:prstGeom>
          <a:noFill/>
          <a:ln w="9525">
            <a:noFill/>
            <a:miter lim="800000"/>
            <a:headEnd/>
            <a:tailEnd/>
          </a:ln>
        </p:spPr>
      </p:pic>
      <p:pic>
        <p:nvPicPr>
          <p:cNvPr id="58372" name="Picture 4"/>
          <p:cNvPicPr>
            <a:picLocks noChangeAspect="1" noChangeArrowheads="1"/>
          </p:cNvPicPr>
          <p:nvPr/>
        </p:nvPicPr>
        <p:blipFill>
          <a:blip r:embed="rId4" cstate="print"/>
          <a:srcRect/>
          <a:stretch>
            <a:fillRect/>
          </a:stretch>
        </p:blipFill>
        <p:spPr bwMode="auto">
          <a:xfrm>
            <a:off x="4860032" y="3861048"/>
            <a:ext cx="3785715" cy="1224136"/>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r>
              <a:rPr lang="en-US" baseline="0" dirty="0" smtClean="0"/>
              <a:t> Field Declaration</a:t>
            </a:r>
            <a:endParaRPr lang="en-US" dirty="0"/>
          </a:p>
        </p:txBody>
      </p:sp>
      <p:pic>
        <p:nvPicPr>
          <p:cNvPr id="61443" name="Picture 3"/>
          <p:cNvPicPr>
            <a:picLocks noChangeAspect="1" noChangeArrowheads="1"/>
          </p:cNvPicPr>
          <p:nvPr/>
        </p:nvPicPr>
        <p:blipFill>
          <a:blip r:embed="rId2" cstate="print"/>
          <a:srcRect/>
          <a:stretch>
            <a:fillRect/>
          </a:stretch>
        </p:blipFill>
        <p:spPr bwMode="auto">
          <a:xfrm>
            <a:off x="1522953" y="1844824"/>
            <a:ext cx="6098094" cy="388843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Method Declaration</a:t>
            </a: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1475656" y="1844824"/>
            <a:ext cx="5832648" cy="4323767"/>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r>
              <a:rPr lang="en-US" baseline="0" dirty="0" smtClean="0"/>
              <a:t> Overloading</a:t>
            </a:r>
            <a:endParaRPr lang="en-US" dirty="0"/>
          </a:p>
        </p:txBody>
      </p:sp>
      <p:sp>
        <p:nvSpPr>
          <p:cNvPr id="3" name="Content Placeholder 2"/>
          <p:cNvSpPr>
            <a:spLocks noGrp="1"/>
          </p:cNvSpPr>
          <p:nvPr>
            <p:ph idx="1"/>
          </p:nvPr>
        </p:nvSpPr>
        <p:spPr/>
        <p:txBody>
          <a:bodyPr/>
          <a:lstStyle/>
          <a:p>
            <a:r>
              <a:rPr lang="en-US" dirty="0" err="1" smtClean="0"/>
              <a:t>Beberapa</a:t>
            </a:r>
            <a:r>
              <a:rPr lang="en-US" dirty="0" smtClean="0"/>
              <a:t> </a:t>
            </a:r>
            <a:r>
              <a:rPr lang="en-US" dirty="0" err="1" smtClean="0"/>
              <a:t>metode</a:t>
            </a:r>
            <a:r>
              <a:rPr lang="en-US" dirty="0" smtClean="0"/>
              <a:t> </a:t>
            </a:r>
            <a:r>
              <a:rPr lang="en-US" dirty="0" err="1" smtClean="0"/>
              <a:t>memiliki</a:t>
            </a:r>
            <a:r>
              <a:rPr lang="en-US" dirty="0" smtClean="0"/>
              <a:t> </a:t>
            </a:r>
            <a:r>
              <a:rPr lang="en-US" dirty="0" err="1" smtClean="0"/>
              <a:t>nama</a:t>
            </a:r>
            <a:r>
              <a:rPr lang="en-US" dirty="0" smtClean="0"/>
              <a:t> </a:t>
            </a:r>
            <a:r>
              <a:rPr lang="en-US" dirty="0" err="1" smtClean="0"/>
              <a:t>sama</a:t>
            </a:r>
            <a:r>
              <a:rPr lang="en-US" dirty="0" smtClean="0"/>
              <a:t>, </a:t>
            </a:r>
            <a:r>
              <a:rPr lang="en-US" dirty="0" err="1" smtClean="0"/>
              <a:t>dan</a:t>
            </a:r>
            <a:r>
              <a:rPr lang="en-US" dirty="0" smtClean="0"/>
              <a:t> </a:t>
            </a:r>
            <a:r>
              <a:rPr lang="en-US" dirty="0" err="1" smtClean="0"/>
              <a:t>bedakan</a:t>
            </a:r>
            <a:r>
              <a:rPr lang="en-US" dirty="0" smtClean="0"/>
              <a:t> </a:t>
            </a:r>
            <a:r>
              <a:rPr lang="en-US" dirty="0" err="1" smtClean="0"/>
              <a:t>berdasarkan</a:t>
            </a:r>
            <a:r>
              <a:rPr lang="en-US" dirty="0" smtClean="0"/>
              <a:t> </a:t>
            </a:r>
            <a:r>
              <a:rPr lang="en-US" dirty="0" err="1" smtClean="0"/>
              <a:t>parameternya</a:t>
            </a:r>
            <a:r>
              <a:rPr lang="en-US" dirty="0" smtClean="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Kelas</a:t>
            </a:r>
            <a:r>
              <a:rPr lang="en-US" baseline="0" dirty="0" smtClean="0"/>
              <a:t> </a:t>
            </a:r>
            <a:r>
              <a:rPr lang="en-US" baseline="0" dirty="0" err="1" smtClean="0"/>
              <a:t>Konstruktor</a:t>
            </a:r>
            <a:endParaRPr lang="en-US" dirty="0"/>
          </a:p>
        </p:txBody>
      </p:sp>
      <p:pic>
        <p:nvPicPr>
          <p:cNvPr id="69634" name="Picture 2"/>
          <p:cNvPicPr>
            <a:picLocks noChangeAspect="1" noChangeArrowheads="1"/>
          </p:cNvPicPr>
          <p:nvPr/>
        </p:nvPicPr>
        <p:blipFill>
          <a:blip r:embed="rId2" cstate="print"/>
          <a:srcRect/>
          <a:stretch>
            <a:fillRect/>
          </a:stretch>
        </p:blipFill>
        <p:spPr bwMode="auto">
          <a:xfrm>
            <a:off x="611560" y="1484784"/>
            <a:ext cx="4680520" cy="4492358"/>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5076056" y="2636912"/>
            <a:ext cx="3911724" cy="2058144"/>
          </a:xfrm>
          <a:prstGeom prst="rect">
            <a:avLst/>
          </a:prstGeom>
          <a:noFill/>
          <a:ln w="9525">
            <a:noFill/>
            <a:miter lim="800000"/>
            <a:headEnd/>
            <a:tailEnd/>
          </a:ln>
        </p:spPr>
      </p:pic>
      <p:cxnSp>
        <p:nvCxnSpPr>
          <p:cNvPr id="7" name="Straight Arrow Connector 6"/>
          <p:cNvCxnSpPr/>
          <p:nvPr/>
        </p:nvCxnSpPr>
        <p:spPr>
          <a:xfrm flipH="1" flipV="1">
            <a:off x="2915816" y="3140968"/>
            <a:ext cx="3744416" cy="28803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3275856" y="3789040"/>
            <a:ext cx="3384376" cy="64807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Java Documentation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2123728" y="1628800"/>
            <a:ext cx="4896544" cy="489654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java.lang.Object</a:t>
            </a:r>
            <a:endParaRPr lang="en-US" dirty="0"/>
          </a:p>
        </p:txBody>
      </p:sp>
      <p:graphicFrame>
        <p:nvGraphicFramePr>
          <p:cNvPr id="5" name="Table 4"/>
          <p:cNvGraphicFramePr>
            <a:graphicFrameLocks noGrp="1"/>
          </p:cNvGraphicFramePr>
          <p:nvPr/>
        </p:nvGraphicFramePr>
        <p:xfrm>
          <a:off x="251520" y="2492896"/>
          <a:ext cx="8640960" cy="3832754"/>
        </p:xfrm>
        <a:graphic>
          <a:graphicData uri="http://schemas.openxmlformats.org/drawingml/2006/table">
            <a:tbl>
              <a:tblPr>
                <a:tableStyleId>{793D81CF-94F2-401A-BA57-92F5A7B2D0C5}</a:tableStyleId>
              </a:tblPr>
              <a:tblGrid>
                <a:gridCol w="1219690"/>
                <a:gridCol w="7421270"/>
              </a:tblGrid>
              <a:tr h="72008">
                <a:tc>
                  <a:txBody>
                    <a:bodyPr/>
                    <a:lstStyle/>
                    <a:p>
                      <a:r>
                        <a:rPr lang="en-US" sz="1400" dirty="0"/>
                        <a:t>protected </a:t>
                      </a:r>
                      <a:r>
                        <a:rPr lang="en-US" sz="1400" dirty="0">
                          <a:hlinkClick r:id="rId2" action="ppaction://hlinkfile" tooltip="class in java.lang"/>
                        </a:rPr>
                        <a:t>Object</a:t>
                      </a:r>
                      <a:endParaRPr lang="en-US" sz="1400" dirty="0"/>
                    </a:p>
                  </a:txBody>
                  <a:tcPr marL="9347" marR="9347" marT="9347" marB="9347" anchor="ctr"/>
                </a:tc>
                <a:tc>
                  <a:txBody>
                    <a:bodyPr/>
                    <a:lstStyle/>
                    <a:p>
                      <a:r>
                        <a:rPr lang="en-US" sz="1400" dirty="0">
                          <a:hlinkClick r:id="rId2" action="ppaction://hlinkfile"/>
                        </a:rPr>
                        <a:t>clone</a:t>
                      </a:r>
                      <a:r>
                        <a:rPr lang="en-US" sz="1400" dirty="0"/>
                        <a:t>() Creates and returns a copy of this object.</a:t>
                      </a:r>
                    </a:p>
                  </a:txBody>
                  <a:tcPr marL="9347" marR="9347" marT="9347" marB="9347" anchor="ctr"/>
                </a:tc>
              </a:tr>
              <a:tr h="0">
                <a:tc>
                  <a:txBody>
                    <a:bodyPr/>
                    <a:lstStyle/>
                    <a:p>
                      <a:r>
                        <a:rPr lang="en-US" sz="1400" dirty="0" err="1"/>
                        <a:t>boolean</a:t>
                      </a:r>
                      <a:endParaRPr lang="en-US" sz="1400" dirty="0"/>
                    </a:p>
                  </a:txBody>
                  <a:tcPr marL="9347" marR="9347" marT="9347" marB="9347" anchor="ctr"/>
                </a:tc>
                <a:tc>
                  <a:txBody>
                    <a:bodyPr/>
                    <a:lstStyle/>
                    <a:p>
                      <a:r>
                        <a:rPr lang="en-US" sz="1400" dirty="0">
                          <a:hlinkClick r:id="rId2" action="ppaction://hlinkfile"/>
                        </a:rPr>
                        <a:t>equals</a:t>
                      </a:r>
                      <a:r>
                        <a:rPr lang="en-US" sz="1400" dirty="0"/>
                        <a:t>(</a:t>
                      </a:r>
                      <a:r>
                        <a:rPr lang="en-US" sz="1400" dirty="0">
                          <a:hlinkClick r:id="rId2" action="ppaction://hlinkfile" tooltip="class in java.lang"/>
                        </a:rPr>
                        <a:t>Object</a:t>
                      </a:r>
                      <a:r>
                        <a:rPr lang="en-US" sz="1400" dirty="0"/>
                        <a:t> </a:t>
                      </a:r>
                      <a:r>
                        <a:rPr lang="en-US" sz="1400" dirty="0" err="1"/>
                        <a:t>obj</a:t>
                      </a:r>
                      <a:r>
                        <a:rPr lang="en-US" sz="1400" dirty="0"/>
                        <a:t>) Indicates whether some other object is "equal to" this one.</a:t>
                      </a:r>
                    </a:p>
                  </a:txBody>
                  <a:tcPr marL="9347" marR="9347" marT="9347" marB="9347" anchor="ctr"/>
                </a:tc>
              </a:tr>
              <a:tr h="72008">
                <a:tc>
                  <a:txBody>
                    <a:bodyPr/>
                    <a:lstStyle/>
                    <a:p>
                      <a:r>
                        <a:rPr lang="en-US" sz="1400"/>
                        <a:t>protected void</a:t>
                      </a:r>
                    </a:p>
                  </a:txBody>
                  <a:tcPr marL="9347" marR="9347" marT="9347" marB="9347" anchor="ctr"/>
                </a:tc>
                <a:tc>
                  <a:txBody>
                    <a:bodyPr/>
                    <a:lstStyle/>
                    <a:p>
                      <a:r>
                        <a:rPr lang="en-US" sz="1400" dirty="0">
                          <a:hlinkClick r:id="rId2" action="ppaction://hlinkfile"/>
                        </a:rPr>
                        <a:t>finalize</a:t>
                      </a:r>
                      <a:r>
                        <a:rPr lang="en-US" sz="1400" dirty="0"/>
                        <a:t>() Called by the garbage collector on an object when garbage collection determines that there are no more references to the object.</a:t>
                      </a:r>
                    </a:p>
                  </a:txBody>
                  <a:tcPr marL="9347" marR="9347" marT="9347" marB="9347" anchor="ctr"/>
                </a:tc>
              </a:tr>
              <a:tr h="0">
                <a:tc>
                  <a:txBody>
                    <a:bodyPr/>
                    <a:lstStyle/>
                    <a:p>
                      <a:r>
                        <a:rPr lang="en-US" sz="1400">
                          <a:hlinkClick r:id="rId3" action="ppaction://hlinkfile" tooltip="class in java.lang"/>
                        </a:rPr>
                        <a:t>Class</a:t>
                      </a:r>
                      <a:r>
                        <a:rPr lang="en-US" sz="1400"/>
                        <a:t>&lt;?&gt;</a:t>
                      </a:r>
                    </a:p>
                  </a:txBody>
                  <a:tcPr marL="9347" marR="9347" marT="9347" marB="9347" anchor="ctr"/>
                </a:tc>
                <a:tc>
                  <a:txBody>
                    <a:bodyPr/>
                    <a:lstStyle/>
                    <a:p>
                      <a:r>
                        <a:rPr lang="en-US" sz="1400">
                          <a:hlinkClick r:id="rId2" action="ppaction://hlinkfile"/>
                        </a:rPr>
                        <a:t>getClass</a:t>
                      </a:r>
                      <a:r>
                        <a:rPr lang="en-US" sz="1400"/>
                        <a:t>() Returns the runtime class of this Object.</a:t>
                      </a:r>
                    </a:p>
                  </a:txBody>
                  <a:tcPr marL="9347" marR="9347" marT="9347" marB="9347" anchor="ctr"/>
                </a:tc>
              </a:tr>
              <a:tr h="63520">
                <a:tc>
                  <a:txBody>
                    <a:bodyPr/>
                    <a:lstStyle/>
                    <a:p>
                      <a:r>
                        <a:rPr lang="en-US" sz="1400"/>
                        <a:t>int</a:t>
                      </a:r>
                    </a:p>
                  </a:txBody>
                  <a:tcPr marL="9347" marR="9347" marT="9347" marB="9347" anchor="ctr"/>
                </a:tc>
                <a:tc>
                  <a:txBody>
                    <a:bodyPr/>
                    <a:lstStyle/>
                    <a:p>
                      <a:r>
                        <a:rPr lang="en-US" sz="1400">
                          <a:hlinkClick r:id="rId2" action="ppaction://hlinkfile"/>
                        </a:rPr>
                        <a:t>hashCode</a:t>
                      </a:r>
                      <a:r>
                        <a:rPr lang="en-US" sz="1400"/>
                        <a:t>() Returns a hash code value for the object.</a:t>
                      </a:r>
                    </a:p>
                  </a:txBody>
                  <a:tcPr marL="9347" marR="9347" marT="9347" marB="9347" anchor="ctr"/>
                </a:tc>
              </a:tr>
              <a:tr h="0">
                <a:tc>
                  <a:txBody>
                    <a:bodyPr/>
                    <a:lstStyle/>
                    <a:p>
                      <a:r>
                        <a:rPr lang="en-US" sz="1400"/>
                        <a:t>void</a:t>
                      </a:r>
                    </a:p>
                  </a:txBody>
                  <a:tcPr marL="9347" marR="9347" marT="9347" marB="9347" anchor="ctr"/>
                </a:tc>
                <a:tc>
                  <a:txBody>
                    <a:bodyPr/>
                    <a:lstStyle/>
                    <a:p>
                      <a:r>
                        <a:rPr lang="en-US" sz="1400" dirty="0">
                          <a:hlinkClick r:id="rId2" action="ppaction://hlinkfile"/>
                        </a:rPr>
                        <a:t>notify</a:t>
                      </a:r>
                      <a:r>
                        <a:rPr lang="en-US" sz="1400" dirty="0"/>
                        <a:t>() Wakes up a single thread that is waiting on this object's monitor.</a:t>
                      </a:r>
                    </a:p>
                  </a:txBody>
                  <a:tcPr marL="9347" marR="9347" marT="9347" marB="9347" anchor="ctr"/>
                </a:tc>
              </a:tr>
              <a:tr h="59276">
                <a:tc>
                  <a:txBody>
                    <a:bodyPr/>
                    <a:lstStyle/>
                    <a:p>
                      <a:r>
                        <a:rPr lang="en-US" sz="1400"/>
                        <a:t>void</a:t>
                      </a:r>
                    </a:p>
                  </a:txBody>
                  <a:tcPr marL="9347" marR="9347" marT="9347" marB="9347" anchor="ctr"/>
                </a:tc>
                <a:tc>
                  <a:txBody>
                    <a:bodyPr/>
                    <a:lstStyle/>
                    <a:p>
                      <a:r>
                        <a:rPr lang="en-US" sz="1400">
                          <a:hlinkClick r:id="rId2" action="ppaction://hlinkfile"/>
                        </a:rPr>
                        <a:t>notifyAll</a:t>
                      </a:r>
                      <a:r>
                        <a:rPr lang="en-US" sz="1400"/>
                        <a:t>() Wakes up all threads that are waiting on this object's monitor.</a:t>
                      </a:r>
                    </a:p>
                  </a:txBody>
                  <a:tcPr marL="9347" marR="9347" marT="9347" marB="9347" anchor="ctr"/>
                </a:tc>
              </a:tr>
              <a:tr h="0">
                <a:tc>
                  <a:txBody>
                    <a:bodyPr/>
                    <a:lstStyle/>
                    <a:p>
                      <a:r>
                        <a:rPr lang="en-US" sz="1400">
                          <a:hlinkClick r:id="rId4" action="ppaction://hlinkfile" tooltip="class in java.lang"/>
                        </a:rPr>
                        <a:t>String</a:t>
                      </a:r>
                      <a:endParaRPr lang="en-US" sz="1400"/>
                    </a:p>
                  </a:txBody>
                  <a:tcPr marL="9347" marR="9347" marT="9347" marB="9347" anchor="ctr"/>
                </a:tc>
                <a:tc>
                  <a:txBody>
                    <a:bodyPr/>
                    <a:lstStyle/>
                    <a:p>
                      <a:r>
                        <a:rPr lang="en-US" sz="1400">
                          <a:hlinkClick r:id="rId2" action="ppaction://hlinkfile"/>
                        </a:rPr>
                        <a:t>toString</a:t>
                      </a:r>
                      <a:r>
                        <a:rPr lang="en-US" sz="1400"/>
                        <a:t>() Returns a string representation of the object.</a:t>
                      </a:r>
                    </a:p>
                  </a:txBody>
                  <a:tcPr marL="9347" marR="9347" marT="9347" marB="9347" anchor="ctr"/>
                </a:tc>
              </a:tr>
              <a:tr h="55032">
                <a:tc>
                  <a:txBody>
                    <a:bodyPr/>
                    <a:lstStyle/>
                    <a:p>
                      <a:r>
                        <a:rPr lang="en-US" sz="1400"/>
                        <a:t>void</a:t>
                      </a:r>
                    </a:p>
                  </a:txBody>
                  <a:tcPr marL="9347" marR="9347" marT="9347" marB="9347" anchor="ctr"/>
                </a:tc>
                <a:tc>
                  <a:txBody>
                    <a:bodyPr/>
                    <a:lstStyle/>
                    <a:p>
                      <a:r>
                        <a:rPr lang="en-US" sz="1400">
                          <a:hlinkClick r:id="rId2" action="ppaction://hlinkfile"/>
                        </a:rPr>
                        <a:t>wait</a:t>
                      </a:r>
                      <a:r>
                        <a:rPr lang="en-US" sz="1400"/>
                        <a:t>() Causes the current thread to wait until another thread invokes the </a:t>
                      </a:r>
                      <a:r>
                        <a:rPr lang="en-US" sz="1400">
                          <a:hlinkClick r:id="rId2" action="ppaction://hlinkfile"/>
                        </a:rPr>
                        <a:t>notify()</a:t>
                      </a:r>
                      <a:r>
                        <a:rPr lang="en-US" sz="1400"/>
                        <a:t> method or the </a:t>
                      </a:r>
                      <a:r>
                        <a:rPr lang="en-US" sz="1400">
                          <a:hlinkClick r:id="rId2" action="ppaction://hlinkfile"/>
                        </a:rPr>
                        <a:t>notifyAll()</a:t>
                      </a:r>
                      <a:r>
                        <a:rPr lang="en-US" sz="1400"/>
                        <a:t> method for this object.</a:t>
                      </a:r>
                    </a:p>
                  </a:txBody>
                  <a:tcPr marL="9347" marR="9347" marT="9347" marB="9347" anchor="ctr"/>
                </a:tc>
              </a:tr>
              <a:tr h="0">
                <a:tc>
                  <a:txBody>
                    <a:bodyPr/>
                    <a:lstStyle/>
                    <a:p>
                      <a:r>
                        <a:rPr lang="en-US" sz="1400"/>
                        <a:t>void</a:t>
                      </a:r>
                    </a:p>
                  </a:txBody>
                  <a:tcPr marL="9347" marR="9347" marT="9347" marB="9347" anchor="ctr"/>
                </a:tc>
                <a:tc>
                  <a:txBody>
                    <a:bodyPr/>
                    <a:lstStyle/>
                    <a:p>
                      <a:r>
                        <a:rPr lang="en-US" sz="1400">
                          <a:hlinkClick r:id="rId2" action="ppaction://hlinkfile"/>
                        </a:rPr>
                        <a:t>wait</a:t>
                      </a:r>
                      <a:r>
                        <a:rPr lang="en-US" sz="1400"/>
                        <a:t>(long timeout) Causes the current thread to wait until either another thread invokes the </a:t>
                      </a:r>
                      <a:r>
                        <a:rPr lang="en-US" sz="1400">
                          <a:hlinkClick r:id="rId2" action="ppaction://hlinkfile"/>
                        </a:rPr>
                        <a:t>notify()</a:t>
                      </a:r>
                      <a:r>
                        <a:rPr lang="en-US" sz="1400"/>
                        <a:t> method or the </a:t>
                      </a:r>
                      <a:r>
                        <a:rPr lang="en-US" sz="1400">
                          <a:hlinkClick r:id="rId2" action="ppaction://hlinkfile"/>
                        </a:rPr>
                        <a:t>notifyAll()</a:t>
                      </a:r>
                      <a:r>
                        <a:rPr lang="en-US" sz="1400"/>
                        <a:t> method for this object, or a specified amount of time has elapsed.</a:t>
                      </a:r>
                    </a:p>
                  </a:txBody>
                  <a:tcPr marL="9347" marR="9347" marT="9347" marB="9347" anchor="ctr"/>
                </a:tc>
              </a:tr>
              <a:tr h="0">
                <a:tc>
                  <a:txBody>
                    <a:bodyPr/>
                    <a:lstStyle/>
                    <a:p>
                      <a:r>
                        <a:rPr lang="en-US" sz="1400"/>
                        <a:t>void</a:t>
                      </a:r>
                    </a:p>
                  </a:txBody>
                  <a:tcPr marL="9347" marR="9347" marT="9347" marB="9347" anchor="ctr"/>
                </a:tc>
                <a:tc>
                  <a:txBody>
                    <a:bodyPr/>
                    <a:lstStyle/>
                    <a:p>
                      <a:r>
                        <a:rPr lang="en-US" sz="1400" dirty="0">
                          <a:hlinkClick r:id="rId2" action="ppaction://hlinkfile"/>
                        </a:rPr>
                        <a:t>wait</a:t>
                      </a:r>
                      <a:r>
                        <a:rPr lang="en-US" sz="1400" dirty="0"/>
                        <a:t>(long timeout, </a:t>
                      </a:r>
                      <a:r>
                        <a:rPr lang="en-US" sz="1400" dirty="0" err="1"/>
                        <a:t>int</a:t>
                      </a:r>
                      <a:r>
                        <a:rPr lang="en-US" sz="1400" dirty="0"/>
                        <a:t> </a:t>
                      </a:r>
                      <a:r>
                        <a:rPr lang="en-US" sz="1400" dirty="0" err="1"/>
                        <a:t>nanos</a:t>
                      </a:r>
                      <a:r>
                        <a:rPr lang="en-US" sz="1400" dirty="0"/>
                        <a:t>) Causes the current thread to wait until another thread invokes the </a:t>
                      </a:r>
                      <a:r>
                        <a:rPr lang="en-US" sz="1400" dirty="0">
                          <a:hlinkClick r:id="rId2" action="ppaction://hlinkfile"/>
                        </a:rPr>
                        <a:t>notify()</a:t>
                      </a:r>
                      <a:r>
                        <a:rPr lang="en-US" sz="1400" dirty="0"/>
                        <a:t> method or the </a:t>
                      </a:r>
                      <a:r>
                        <a:rPr lang="en-US" sz="1400" dirty="0" err="1">
                          <a:hlinkClick r:id="rId2" action="ppaction://hlinkfile"/>
                        </a:rPr>
                        <a:t>notifyAll</a:t>
                      </a:r>
                      <a:r>
                        <a:rPr lang="en-US" sz="1400" dirty="0">
                          <a:hlinkClick r:id="rId2" action="ppaction://hlinkfile"/>
                        </a:rPr>
                        <a:t>()</a:t>
                      </a:r>
                      <a:r>
                        <a:rPr lang="en-US" sz="1400" dirty="0"/>
                        <a:t> method for this object, or some other thread interrupts the current thread, or a certain amount of real time has elapsed.</a:t>
                      </a:r>
                    </a:p>
                  </a:txBody>
                  <a:tcPr marL="9347" marR="9347" marT="9347" marB="9347" anchor="ctr"/>
                </a:tc>
              </a:tr>
            </a:tbl>
          </a:graphicData>
        </a:graphic>
      </p:graphicFrame>
      <p:sp>
        <p:nvSpPr>
          <p:cNvPr id="6" name="TextBox 5"/>
          <p:cNvSpPr txBox="1"/>
          <p:nvPr/>
        </p:nvSpPr>
        <p:spPr>
          <a:xfrm>
            <a:off x="395536" y="1412777"/>
            <a:ext cx="7416824" cy="830997"/>
          </a:xfrm>
          <a:prstGeom prst="rect">
            <a:avLst/>
          </a:prstGeom>
          <a:noFill/>
        </p:spPr>
        <p:txBody>
          <a:bodyPr wrap="square" rtlCol="0">
            <a:spAutoFit/>
          </a:bodyPr>
          <a:lstStyle/>
          <a:p>
            <a:r>
              <a:rPr lang="en-US" sz="1600" dirty="0" smtClean="0"/>
              <a:t>Class Object is the root of the class hierarchy. Every class has Object as a </a:t>
            </a:r>
            <a:r>
              <a:rPr lang="en-US" sz="1600" dirty="0" err="1" smtClean="0"/>
              <a:t>superclass</a:t>
            </a:r>
            <a:r>
              <a:rPr lang="en-US" sz="1600" dirty="0" smtClean="0"/>
              <a:t>. All objects, including arrays, implement the methods of this class.</a:t>
            </a:r>
          </a:p>
          <a:p>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javabeans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order to function as a </a:t>
            </a:r>
            <a:r>
              <a:rPr lang="en-US" dirty="0" err="1" smtClean="0"/>
              <a:t>JavaBean</a:t>
            </a:r>
            <a:r>
              <a:rPr lang="en-US" dirty="0" smtClean="0"/>
              <a:t> class, an object class must obey certain conventions about method naming, construction, and </a:t>
            </a:r>
            <a:r>
              <a:rPr lang="en-US" dirty="0" err="1" smtClean="0"/>
              <a:t>behaviour</a:t>
            </a:r>
            <a:r>
              <a:rPr lang="en-US" dirty="0" smtClean="0"/>
              <a:t>. These conventions make it possible to have tools that can use, reuse, replace, and connect Java Beans.</a:t>
            </a:r>
          </a:p>
          <a:p>
            <a:r>
              <a:rPr lang="en-US" dirty="0" smtClean="0"/>
              <a:t>The required conventions are as follows:</a:t>
            </a:r>
          </a:p>
          <a:p>
            <a:pPr lvl="1"/>
            <a:r>
              <a:rPr lang="en-US" dirty="0" smtClean="0"/>
              <a:t>The class must have a public default constructor (with no arguments). This allows easy instantiation within editing and activation frameworks.</a:t>
            </a:r>
          </a:p>
          <a:p>
            <a:pPr lvl="1"/>
            <a:r>
              <a:rPr lang="en-US" dirty="0" smtClean="0"/>
              <a:t>The class properties must be accessible using get, set, is (can be used for </a:t>
            </a:r>
            <a:r>
              <a:rPr lang="en-US" dirty="0" err="1" smtClean="0"/>
              <a:t>boolean</a:t>
            </a:r>
            <a:r>
              <a:rPr lang="en-US" dirty="0" smtClean="0"/>
              <a:t> properties instead of get), and other methods (so-called </a:t>
            </a:r>
            <a:r>
              <a:rPr lang="en-US" dirty="0" err="1" smtClean="0"/>
              <a:t>accessor</a:t>
            </a:r>
            <a:r>
              <a:rPr lang="en-US" dirty="0" smtClean="0"/>
              <a:t> methods and </a:t>
            </a:r>
            <a:r>
              <a:rPr lang="en-US" dirty="0" err="1" smtClean="0"/>
              <a:t>mutator</a:t>
            </a:r>
            <a:r>
              <a:rPr lang="en-US" dirty="0" smtClean="0"/>
              <a:t> methods) according to a standard naming convention. This allows easy automated inspection and updating of bean state within frameworks, many of which include custom editors for various types of properties. Setters can have one or more than one argument.</a:t>
            </a:r>
          </a:p>
          <a:p>
            <a:pPr lvl="1"/>
            <a:r>
              <a:rPr lang="en-US" dirty="0" smtClean="0"/>
              <a:t>The class should be </a:t>
            </a:r>
            <a:r>
              <a:rPr lang="en-US" dirty="0" err="1" smtClean="0"/>
              <a:t>serializable</a:t>
            </a:r>
            <a:r>
              <a:rPr lang="en-US" dirty="0" smtClean="0"/>
              <a:t>. [This allows applications and frameworks to reliably save, store, and restore the bean's state in a manner independent of the VM and of the platform.]</a:t>
            </a:r>
          </a:p>
        </p:txBody>
      </p:sp>
      <p:sp>
        <p:nvSpPr>
          <p:cNvPr id="4" name="TextBox 3"/>
          <p:cNvSpPr txBox="1"/>
          <p:nvPr/>
        </p:nvSpPr>
        <p:spPr>
          <a:xfrm>
            <a:off x="2153625" y="6309320"/>
            <a:ext cx="6990375" cy="369332"/>
          </a:xfrm>
          <a:prstGeom prst="rect">
            <a:avLst/>
          </a:prstGeom>
          <a:noFill/>
        </p:spPr>
        <p:txBody>
          <a:bodyPr wrap="none" rtlCol="0">
            <a:spAutoFit/>
          </a:bodyPr>
          <a:lstStyle/>
          <a:p>
            <a:r>
              <a:rPr lang="en-US" dirty="0" smtClean="0"/>
              <a:t>source : https://en.wikipedia.org/wiki/JavaBeans#JavaBean_conventions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Hubungan</a:t>
            </a:r>
            <a:r>
              <a:rPr lang="en-US" dirty="0" smtClean="0"/>
              <a:t> </a:t>
            </a:r>
            <a:r>
              <a:rPr lang="en-US" dirty="0" err="1" smtClean="0"/>
              <a:t>antara</a:t>
            </a:r>
            <a:r>
              <a:rPr lang="en-US" dirty="0" smtClean="0"/>
              <a:t> </a:t>
            </a:r>
            <a:r>
              <a:rPr lang="en-US" dirty="0" err="1" smtClean="0"/>
              <a:t>kelas</a:t>
            </a:r>
            <a:endParaRPr lang="en-US" dirty="0"/>
          </a:p>
        </p:txBody>
      </p:sp>
      <p:sp>
        <p:nvSpPr>
          <p:cNvPr id="3" name="Content Placeholder 2"/>
          <p:cNvSpPr>
            <a:spLocks noGrp="1"/>
          </p:cNvSpPr>
          <p:nvPr>
            <p:ph idx="1"/>
          </p:nvPr>
        </p:nvSpPr>
        <p:spPr/>
        <p:txBody>
          <a:bodyPr/>
          <a:lstStyle/>
          <a:p>
            <a:r>
              <a:rPr lang="en-US" dirty="0" err="1" smtClean="0"/>
              <a:t>Komposisi</a:t>
            </a:r>
            <a:endParaRPr lang="en-US" dirty="0" smtClean="0"/>
          </a:p>
          <a:p>
            <a:r>
              <a:rPr lang="en-US" dirty="0" smtClean="0"/>
              <a:t>Inheritance</a:t>
            </a:r>
          </a:p>
          <a:p>
            <a:r>
              <a:rPr lang="en-US" dirty="0" smtClean="0"/>
              <a:t>Favor 'object composition' over 'class inheritance'.“</a:t>
            </a:r>
          </a:p>
        </p:txBody>
      </p:sp>
      <p:pic>
        <p:nvPicPr>
          <p:cNvPr id="65538" name="Picture 2" descr="http://i.stack.imgur.com/gXREq.png"/>
          <p:cNvPicPr>
            <a:picLocks noChangeAspect="1" noChangeArrowheads="1"/>
          </p:cNvPicPr>
          <p:nvPr/>
        </p:nvPicPr>
        <p:blipFill>
          <a:blip r:embed="rId2" cstate="print"/>
          <a:srcRect/>
          <a:stretch>
            <a:fillRect/>
          </a:stretch>
        </p:blipFill>
        <p:spPr bwMode="auto">
          <a:xfrm>
            <a:off x="1907704" y="3861048"/>
            <a:ext cx="4610100" cy="24669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Komposisi</a:t>
            </a:r>
            <a:r>
              <a:rPr lang="en-US" baseline="0" dirty="0" smtClean="0"/>
              <a:t> </a:t>
            </a:r>
            <a:r>
              <a:rPr lang="en-US" baseline="0" dirty="0" err="1" smtClean="0"/>
              <a:t>Kelas</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1114213" y="1700808"/>
            <a:ext cx="6915574" cy="432048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71682" name="Picture 2"/>
          <p:cNvPicPr>
            <a:picLocks noChangeAspect="1" noChangeArrowheads="1"/>
          </p:cNvPicPr>
          <p:nvPr/>
        </p:nvPicPr>
        <p:blipFill>
          <a:blip r:embed="rId2" cstate="print"/>
          <a:srcRect/>
          <a:stretch>
            <a:fillRect/>
          </a:stretch>
        </p:blipFill>
        <p:spPr bwMode="auto">
          <a:xfrm>
            <a:off x="467544" y="1340768"/>
            <a:ext cx="3443723" cy="1224136"/>
          </a:xfrm>
          <a:prstGeom prst="rect">
            <a:avLst/>
          </a:prstGeom>
          <a:noFill/>
          <a:ln w="9525">
            <a:noFill/>
            <a:miter lim="800000"/>
            <a:headEnd/>
            <a:tailEnd/>
          </a:ln>
        </p:spPr>
      </p:pic>
      <p:pic>
        <p:nvPicPr>
          <p:cNvPr id="71684" name="Picture 4"/>
          <p:cNvPicPr>
            <a:picLocks noChangeAspect="1" noChangeArrowheads="1"/>
          </p:cNvPicPr>
          <p:nvPr/>
        </p:nvPicPr>
        <p:blipFill>
          <a:blip r:embed="rId3" cstate="print"/>
          <a:srcRect/>
          <a:stretch>
            <a:fillRect/>
          </a:stretch>
        </p:blipFill>
        <p:spPr bwMode="auto">
          <a:xfrm>
            <a:off x="495300" y="2738437"/>
            <a:ext cx="8153400" cy="1698675"/>
          </a:xfrm>
          <a:prstGeom prst="rect">
            <a:avLst/>
          </a:prstGeom>
          <a:noFill/>
          <a:ln w="9525">
            <a:noFill/>
            <a:miter lim="800000"/>
            <a:headEnd/>
            <a:tailEnd/>
          </a:ln>
        </p:spPr>
      </p:pic>
      <p:pic>
        <p:nvPicPr>
          <p:cNvPr id="71685" name="Picture 5"/>
          <p:cNvPicPr>
            <a:picLocks noChangeAspect="1" noChangeArrowheads="1"/>
          </p:cNvPicPr>
          <p:nvPr/>
        </p:nvPicPr>
        <p:blipFill>
          <a:blip r:embed="rId4" cstate="print"/>
          <a:srcRect/>
          <a:stretch>
            <a:fillRect/>
          </a:stretch>
        </p:blipFill>
        <p:spPr bwMode="auto">
          <a:xfrm>
            <a:off x="539552" y="4725144"/>
            <a:ext cx="7704856" cy="1728192"/>
          </a:xfrm>
          <a:prstGeom prst="rect">
            <a:avLst/>
          </a:prstGeom>
          <a:noFill/>
          <a:ln w="9525">
            <a:noFill/>
            <a:miter lim="800000"/>
            <a:headEnd/>
            <a:tailEnd/>
          </a:ln>
        </p:spPr>
      </p:pic>
      <p:pic>
        <p:nvPicPr>
          <p:cNvPr id="71686" name="Picture 6"/>
          <p:cNvPicPr>
            <a:picLocks noChangeAspect="1" noChangeArrowheads="1"/>
          </p:cNvPicPr>
          <p:nvPr/>
        </p:nvPicPr>
        <p:blipFill>
          <a:blip r:embed="rId5" cstate="print"/>
          <a:srcRect/>
          <a:stretch>
            <a:fillRect/>
          </a:stretch>
        </p:blipFill>
        <p:spPr bwMode="auto">
          <a:xfrm>
            <a:off x="5004048" y="1340768"/>
            <a:ext cx="3386558" cy="115212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a:t>
            </a:r>
            <a:r>
              <a:rPr lang="en-US" dirty="0" err="1" smtClean="0"/>
              <a:t>kode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Single responsibility principle, </a:t>
            </a:r>
            <a:r>
              <a:rPr lang="en-US" dirty="0" err="1" smtClean="0"/>
              <a:t>Sebuah</a:t>
            </a:r>
            <a:r>
              <a:rPr lang="en-US" dirty="0" smtClean="0"/>
              <a:t> object </a:t>
            </a:r>
            <a:r>
              <a:rPr lang="en-US" dirty="0" err="1" smtClean="0"/>
              <a:t>sebaiknya</a:t>
            </a:r>
            <a:r>
              <a:rPr lang="en-US" dirty="0" smtClean="0"/>
              <a:t> </a:t>
            </a:r>
            <a:r>
              <a:rPr lang="en-US" dirty="0" err="1" smtClean="0"/>
              <a:t>hanya</a:t>
            </a:r>
            <a:r>
              <a:rPr lang="en-US" dirty="0" smtClean="0"/>
              <a:t> </a:t>
            </a:r>
            <a:r>
              <a:rPr lang="en-US" dirty="0" err="1" smtClean="0"/>
              <a:t>memiliki</a:t>
            </a:r>
            <a:r>
              <a:rPr lang="en-US" dirty="0" smtClean="0"/>
              <a:t> </a:t>
            </a:r>
            <a:r>
              <a:rPr lang="en-US" dirty="0" err="1" smtClean="0"/>
              <a:t>satu</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membuat</a:t>
            </a:r>
            <a:r>
              <a:rPr lang="en-US" dirty="0" smtClean="0"/>
              <a:t> object </a:t>
            </a:r>
            <a:r>
              <a:rPr lang="en-US" dirty="0" err="1" smtClean="0"/>
              <a:t>tersebut</a:t>
            </a:r>
            <a:r>
              <a:rPr lang="en-US" dirty="0" smtClean="0"/>
              <a:t> </a:t>
            </a:r>
            <a:r>
              <a:rPr lang="en-US" dirty="0" err="1" smtClean="0"/>
              <a:t>mudah</a:t>
            </a:r>
            <a:r>
              <a:rPr lang="en-US" dirty="0" smtClean="0"/>
              <a:t> </a:t>
            </a:r>
            <a:r>
              <a:rPr lang="en-US" dirty="0" err="1" smtClean="0"/>
              <a:t>di</a:t>
            </a:r>
            <a:r>
              <a:rPr lang="en-US" dirty="0" smtClean="0"/>
              <a:t> </a:t>
            </a:r>
            <a:r>
              <a:rPr lang="en-US" dirty="0" err="1" smtClean="0"/>
              <a:t>kenali</a:t>
            </a:r>
            <a:r>
              <a:rPr lang="en-US" dirty="0" smtClean="0"/>
              <a:t> </a:t>
            </a:r>
            <a:r>
              <a:rPr lang="en-US" dirty="0" err="1" smtClean="0"/>
              <a:t>dengan</a:t>
            </a:r>
            <a:r>
              <a:rPr lang="en-US" dirty="0" smtClean="0"/>
              <a:t> </a:t>
            </a:r>
            <a:r>
              <a:rPr lang="en-US" dirty="0" err="1" smtClean="0"/>
              <a:t>kohesif</a:t>
            </a:r>
            <a:r>
              <a:rPr lang="en-US" dirty="0" smtClean="0"/>
              <a:t>.</a:t>
            </a:r>
          </a:p>
          <a:p>
            <a:r>
              <a:rPr lang="en-US" dirty="0" smtClean="0"/>
              <a:t>Open/closed principle, </a:t>
            </a:r>
            <a:r>
              <a:rPr lang="en-US" dirty="0" err="1" smtClean="0"/>
              <a:t>mudah</a:t>
            </a:r>
            <a:r>
              <a:rPr lang="en-US" dirty="0" smtClean="0"/>
              <a:t> (</a:t>
            </a:r>
            <a:r>
              <a:rPr lang="en-US" dirty="0" err="1" smtClean="0"/>
              <a:t>terbuka</a:t>
            </a:r>
            <a:r>
              <a:rPr lang="en-US" dirty="0" smtClean="0"/>
              <a:t>) </a:t>
            </a:r>
            <a:r>
              <a:rPr lang="en-US" dirty="0" err="1" smtClean="0"/>
              <a:t>untuk</a:t>
            </a:r>
            <a:r>
              <a:rPr lang="en-US" dirty="0" smtClean="0"/>
              <a:t> </a:t>
            </a:r>
            <a:r>
              <a:rPr lang="en-US" dirty="0" err="1" smtClean="0"/>
              <a:t>dikembangkan</a:t>
            </a:r>
            <a:r>
              <a:rPr lang="en-US" dirty="0" smtClean="0"/>
              <a:t>, </a:t>
            </a:r>
            <a:r>
              <a:rPr lang="en-US" dirty="0" err="1" smtClean="0"/>
              <a:t>sulit</a:t>
            </a:r>
            <a:r>
              <a:rPr lang="en-US" dirty="0" smtClean="0"/>
              <a:t> </a:t>
            </a:r>
            <a:r>
              <a:rPr lang="en-US" dirty="0" err="1" smtClean="0"/>
              <a:t>untuk</a:t>
            </a:r>
            <a:r>
              <a:rPr lang="en-US" dirty="0" smtClean="0"/>
              <a:t> </a:t>
            </a:r>
            <a:r>
              <a:rPr lang="en-US" dirty="0" err="1" smtClean="0"/>
              <a:t>dimodifikasi</a:t>
            </a:r>
            <a:r>
              <a:rPr lang="en-US" dirty="0" smtClean="0"/>
              <a:t>.</a:t>
            </a:r>
          </a:p>
          <a:p>
            <a:r>
              <a:rPr lang="en-US" dirty="0" err="1" smtClean="0"/>
              <a:t>Liskov</a:t>
            </a:r>
            <a:r>
              <a:rPr lang="en-US" dirty="0" smtClean="0"/>
              <a:t> substitution principle, </a:t>
            </a:r>
            <a:r>
              <a:rPr lang="en-US" dirty="0" err="1" smtClean="0"/>
              <a:t>obyek</a:t>
            </a:r>
            <a:r>
              <a:rPr lang="en-US" dirty="0" smtClean="0"/>
              <a:t> </a:t>
            </a:r>
            <a:r>
              <a:rPr lang="en-US" dirty="0" err="1" smtClean="0"/>
              <a:t>dalam</a:t>
            </a:r>
            <a:r>
              <a:rPr lang="en-US" dirty="0" smtClean="0"/>
              <a:t> </a:t>
            </a:r>
            <a:r>
              <a:rPr lang="en-US" dirty="0" err="1" smtClean="0"/>
              <a:t>sebuah</a:t>
            </a:r>
            <a:r>
              <a:rPr lang="en-US" dirty="0" smtClean="0"/>
              <a:t> program </a:t>
            </a:r>
            <a:r>
              <a:rPr lang="en-US" dirty="0" err="1" smtClean="0"/>
              <a:t>bisa</a:t>
            </a:r>
            <a:r>
              <a:rPr lang="en-US" dirty="0" smtClean="0"/>
              <a:t> </a:t>
            </a:r>
            <a:r>
              <a:rPr lang="en-US" dirty="0" err="1" smtClean="0"/>
              <a:t>di</a:t>
            </a:r>
            <a:r>
              <a:rPr lang="en-US" dirty="0" smtClean="0"/>
              <a:t> </a:t>
            </a:r>
            <a:r>
              <a:rPr lang="en-US" dirty="0" err="1" smtClean="0"/>
              <a:t>ganti</a:t>
            </a:r>
            <a:r>
              <a:rPr lang="en-US" dirty="0" smtClean="0"/>
              <a:t> instance sub-</a:t>
            </a:r>
            <a:r>
              <a:rPr lang="en-US" dirty="0" err="1" smtClean="0"/>
              <a:t>tipe</a:t>
            </a:r>
            <a:r>
              <a:rPr lang="en-US" dirty="0" smtClean="0"/>
              <a:t> </a:t>
            </a:r>
            <a:r>
              <a:rPr lang="en-US" dirty="0" err="1" smtClean="0"/>
              <a:t>nya</a:t>
            </a:r>
            <a:r>
              <a:rPr lang="en-US" dirty="0" smtClean="0"/>
              <a:t> </a:t>
            </a:r>
            <a:r>
              <a:rPr lang="en-US" dirty="0" err="1" smtClean="0"/>
              <a:t>tanpa</a:t>
            </a:r>
            <a:r>
              <a:rPr lang="en-US" dirty="0"/>
              <a:t> </a:t>
            </a:r>
            <a:r>
              <a:rPr lang="en-US" dirty="0" err="1" smtClean="0"/>
              <a:t>mengubah</a:t>
            </a:r>
            <a:r>
              <a:rPr lang="en-US" dirty="0" smtClean="0"/>
              <a:t> </a:t>
            </a:r>
            <a:r>
              <a:rPr lang="en-US" dirty="0" err="1" smtClean="0"/>
              <a:t>kebenaran</a:t>
            </a:r>
            <a:r>
              <a:rPr lang="en-US" dirty="0" smtClean="0"/>
              <a:t> </a:t>
            </a:r>
            <a:r>
              <a:rPr lang="en-US" dirty="0" err="1" smtClean="0"/>
              <a:t>dari</a:t>
            </a:r>
            <a:r>
              <a:rPr lang="en-US" dirty="0" smtClean="0"/>
              <a:t> program </a:t>
            </a:r>
            <a:r>
              <a:rPr lang="en-US" dirty="0" err="1" smtClean="0"/>
              <a:t>tersebut</a:t>
            </a:r>
            <a:r>
              <a:rPr lang="en-US" dirty="0" smtClean="0"/>
              <a:t>.</a:t>
            </a:r>
          </a:p>
          <a:p>
            <a:r>
              <a:rPr lang="en-US" dirty="0" smtClean="0"/>
              <a:t>Interface segregation principle, </a:t>
            </a:r>
            <a:r>
              <a:rPr lang="en-US" dirty="0" err="1" smtClean="0"/>
              <a:t>beberapa</a:t>
            </a:r>
            <a:r>
              <a:rPr lang="en-US" dirty="0" smtClean="0"/>
              <a:t> interface </a:t>
            </a:r>
            <a:r>
              <a:rPr lang="en-US" dirty="0" err="1" smtClean="0"/>
              <a:t>spesifik</a:t>
            </a:r>
            <a:r>
              <a:rPr lang="en-US" dirty="0" smtClean="0"/>
              <a:t> </a:t>
            </a:r>
            <a:r>
              <a:rPr lang="en-US" dirty="0" err="1" smtClean="0"/>
              <a:t>lebih</a:t>
            </a:r>
            <a:r>
              <a:rPr lang="en-US" dirty="0" smtClean="0"/>
              <a:t> </a:t>
            </a:r>
            <a:r>
              <a:rPr lang="en-US" dirty="0" err="1" smtClean="0"/>
              <a:t>baik</a:t>
            </a:r>
            <a:r>
              <a:rPr lang="en-US" dirty="0" smtClean="0"/>
              <a:t> </a:t>
            </a:r>
            <a:r>
              <a:rPr lang="en-US" dirty="0" err="1" smtClean="0"/>
              <a:t>dibanding</a:t>
            </a:r>
            <a:r>
              <a:rPr lang="en-US" dirty="0" smtClean="0"/>
              <a:t>, </a:t>
            </a:r>
            <a:r>
              <a:rPr lang="en-US" dirty="0" err="1" smtClean="0"/>
              <a:t>satu</a:t>
            </a:r>
            <a:r>
              <a:rPr lang="en-US" dirty="0" smtClean="0"/>
              <a:t> interface yang </a:t>
            </a:r>
            <a:r>
              <a:rPr lang="en-US" dirty="0" err="1" smtClean="0"/>
              <a:t>umum</a:t>
            </a:r>
            <a:r>
              <a:rPr lang="en-US" dirty="0" smtClean="0"/>
              <a:t>.</a:t>
            </a:r>
          </a:p>
          <a:p>
            <a:r>
              <a:rPr lang="en-US" dirty="0" smtClean="0"/>
              <a:t>Dependency inversion principle, </a:t>
            </a:r>
            <a:r>
              <a:rPr lang="en-US" dirty="0" err="1" smtClean="0"/>
              <a:t>kode</a:t>
            </a:r>
            <a:r>
              <a:rPr lang="en-US" dirty="0" smtClean="0"/>
              <a:t> client/user </a:t>
            </a:r>
            <a:r>
              <a:rPr lang="en-US" dirty="0" err="1" smtClean="0"/>
              <a:t>harus</a:t>
            </a:r>
            <a:r>
              <a:rPr lang="en-US" dirty="0" smtClean="0"/>
              <a:t> </a:t>
            </a:r>
            <a:r>
              <a:rPr lang="en-US" dirty="0" err="1" smtClean="0"/>
              <a:t>tergantung</a:t>
            </a:r>
            <a:r>
              <a:rPr lang="en-US" dirty="0" smtClean="0"/>
              <a:t> </a:t>
            </a:r>
            <a:r>
              <a:rPr lang="en-US" dirty="0" err="1" smtClean="0"/>
              <a:t>pada</a:t>
            </a:r>
            <a:r>
              <a:rPr lang="en-US" dirty="0" smtClean="0"/>
              <a:t> interface/</a:t>
            </a:r>
            <a:r>
              <a:rPr lang="en-US" dirty="0" err="1" smtClean="0"/>
              <a:t>abstraksi</a:t>
            </a:r>
            <a:r>
              <a:rPr lang="en-US" dirty="0" smtClean="0"/>
              <a:t> </a:t>
            </a:r>
            <a:r>
              <a:rPr lang="en-US" dirty="0" err="1" smtClean="0"/>
              <a:t>bukan</a:t>
            </a:r>
            <a:r>
              <a:rPr lang="en-US" dirty="0" smtClean="0"/>
              <a:t> </a:t>
            </a:r>
            <a:r>
              <a:rPr lang="en-US" dirty="0" err="1" smtClean="0"/>
              <a:t>pada</a:t>
            </a:r>
            <a:r>
              <a:rPr lang="en-US" dirty="0" smtClean="0"/>
              <a:t> </a:t>
            </a:r>
            <a:r>
              <a:rPr lang="en-US" dirty="0" err="1" smtClean="0"/>
              <a:t>implementasi</a:t>
            </a:r>
            <a:r>
              <a:rPr lang="en-US" dirty="0" smtClean="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Generic </a:t>
            </a:r>
            <a:r>
              <a:rPr lang="en-US" dirty="0" err="1" smtClean="0"/>
              <a:t>adalah</a:t>
            </a:r>
            <a:r>
              <a:rPr lang="en-US" dirty="0" smtClean="0"/>
              <a:t> </a:t>
            </a:r>
            <a:r>
              <a:rPr lang="en-US" dirty="0" err="1" smtClean="0"/>
              <a:t>fitur</a:t>
            </a:r>
            <a:r>
              <a:rPr lang="en-US" dirty="0" smtClean="0"/>
              <a:t> </a:t>
            </a:r>
            <a:r>
              <a:rPr lang="en-US" dirty="0" err="1" smtClean="0"/>
              <a:t>baru</a:t>
            </a:r>
            <a:r>
              <a:rPr lang="en-US" dirty="0" smtClean="0"/>
              <a:t> </a:t>
            </a:r>
            <a:r>
              <a:rPr lang="en-US" dirty="0" err="1" smtClean="0"/>
              <a:t>mulai</a:t>
            </a:r>
            <a:r>
              <a:rPr lang="en-US" dirty="0" smtClean="0"/>
              <a:t> j2se 5 </a:t>
            </a:r>
            <a:r>
              <a:rPr lang="en-US" dirty="0" err="1" smtClean="0"/>
              <a:t>untuk</a:t>
            </a:r>
            <a:r>
              <a:rPr lang="en-US" dirty="0" smtClean="0"/>
              <a:t> </a:t>
            </a:r>
            <a:r>
              <a:rPr lang="en-US" dirty="0" err="1" smtClean="0"/>
              <a:t>memungkinkan</a:t>
            </a:r>
            <a:r>
              <a:rPr lang="en-US" dirty="0" smtClean="0"/>
              <a:t> </a:t>
            </a:r>
            <a:r>
              <a:rPr lang="en-US" dirty="0" err="1" smtClean="0"/>
              <a:t>meningkatkan</a:t>
            </a:r>
            <a:r>
              <a:rPr lang="en-US" dirty="0" smtClean="0"/>
              <a:t> “re-uses” </a:t>
            </a:r>
            <a:r>
              <a:rPr lang="en-US" dirty="0" err="1" smtClean="0"/>
              <a:t>tanpa</a:t>
            </a:r>
            <a:r>
              <a:rPr lang="en-US" dirty="0" smtClean="0"/>
              <a:t> </a:t>
            </a:r>
            <a:r>
              <a:rPr lang="en-US" dirty="0" err="1" smtClean="0"/>
              <a:t>kehilangan</a:t>
            </a:r>
            <a:r>
              <a:rPr lang="en-US" dirty="0" smtClean="0"/>
              <a:t> “type safety”.</a:t>
            </a:r>
          </a:p>
          <a:p>
            <a:r>
              <a:rPr lang="en-US" dirty="0" smtClean="0"/>
              <a:t>“code re-use” </a:t>
            </a:r>
            <a:r>
              <a:rPr lang="en-US" dirty="0" err="1" smtClean="0"/>
              <a:t>meningkatkan</a:t>
            </a:r>
            <a:r>
              <a:rPr lang="en-US" dirty="0" smtClean="0"/>
              <a:t> </a:t>
            </a:r>
            <a:r>
              <a:rPr lang="en-US" dirty="0" err="1" smtClean="0"/>
              <a:t>penggunaan</a:t>
            </a:r>
            <a:r>
              <a:rPr lang="en-US" dirty="0" smtClean="0"/>
              <a:t> </a:t>
            </a:r>
            <a:r>
              <a:rPr lang="en-US" dirty="0" err="1" smtClean="0"/>
              <a:t>ulang</a:t>
            </a:r>
            <a:r>
              <a:rPr lang="en-US" dirty="0" smtClean="0"/>
              <a:t> </a:t>
            </a:r>
            <a:r>
              <a:rPr lang="en-US" dirty="0" err="1" smtClean="0"/>
              <a:t>kode</a:t>
            </a:r>
            <a:r>
              <a:rPr lang="en-US" dirty="0" smtClean="0"/>
              <a:t>, </a:t>
            </a:r>
            <a:r>
              <a:rPr lang="en-US" dirty="0" err="1" smtClean="0"/>
              <a:t>salah</a:t>
            </a:r>
            <a:r>
              <a:rPr lang="en-US" dirty="0" smtClean="0"/>
              <a:t> </a:t>
            </a:r>
            <a:r>
              <a:rPr lang="en-US" dirty="0" err="1" smtClean="0"/>
              <a:t>satunya</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inherintance</a:t>
            </a:r>
            <a:r>
              <a:rPr lang="en-US" dirty="0" smtClean="0"/>
              <a:t>.</a:t>
            </a:r>
          </a:p>
          <a:p>
            <a:r>
              <a:rPr lang="en-US" dirty="0" smtClean="0"/>
              <a:t>“type safety”, </a:t>
            </a:r>
            <a:r>
              <a:rPr lang="en-US" dirty="0" err="1" smtClean="0"/>
              <a:t>bahasa</a:t>
            </a:r>
            <a:r>
              <a:rPr lang="en-US" dirty="0" smtClean="0"/>
              <a:t> </a:t>
            </a:r>
            <a:r>
              <a:rPr lang="en-US" dirty="0" err="1" smtClean="0"/>
              <a:t>pemograman</a:t>
            </a:r>
            <a:r>
              <a:rPr lang="en-US" dirty="0" smtClean="0"/>
              <a:t> </a:t>
            </a:r>
            <a:r>
              <a:rPr lang="en-US" dirty="0" err="1" smtClean="0"/>
              <a:t>seperti</a:t>
            </a:r>
            <a:r>
              <a:rPr lang="en-US" dirty="0" smtClean="0"/>
              <a:t> java (strong type language) </a:t>
            </a:r>
            <a:r>
              <a:rPr lang="en-US" dirty="0" err="1" smtClean="0"/>
              <a:t>menjamin</a:t>
            </a:r>
            <a:r>
              <a:rPr lang="en-US" dirty="0" smtClean="0"/>
              <a:t> </a:t>
            </a:r>
            <a:r>
              <a:rPr lang="en-US" dirty="0" err="1" smtClean="0"/>
              <a:t>semua</a:t>
            </a:r>
            <a:r>
              <a:rPr lang="en-US" dirty="0" smtClean="0"/>
              <a:t> storage (variable) </a:t>
            </a:r>
            <a:r>
              <a:rPr lang="en-US" dirty="0" err="1" smtClean="0"/>
              <a:t>hanya</a:t>
            </a:r>
            <a:r>
              <a:rPr lang="en-US" dirty="0" smtClean="0"/>
              <a:t> </a:t>
            </a:r>
            <a:r>
              <a:rPr lang="en-US" dirty="0" err="1" smtClean="0"/>
              <a:t>bisa</a:t>
            </a:r>
            <a:r>
              <a:rPr lang="en-US" dirty="0" smtClean="0"/>
              <a:t> </a:t>
            </a:r>
            <a:r>
              <a:rPr lang="en-US" dirty="0" err="1" smtClean="0"/>
              <a:t>berisi</a:t>
            </a:r>
            <a:r>
              <a:rPr lang="en-US" dirty="0" smtClean="0"/>
              <a:t> </a:t>
            </a:r>
            <a:r>
              <a:rPr lang="en-US" dirty="0" err="1" smtClean="0"/>
              <a:t>dengan</a:t>
            </a:r>
            <a:r>
              <a:rPr lang="en-US" dirty="0" smtClean="0"/>
              <a:t> </a:t>
            </a:r>
            <a:r>
              <a:rPr lang="en-US" dirty="0" err="1" smtClean="0"/>
              <a:t>nilai</a:t>
            </a:r>
            <a:r>
              <a:rPr lang="en-US" dirty="0" smtClean="0"/>
              <a:t> yang </a:t>
            </a:r>
            <a:r>
              <a:rPr lang="en-US" dirty="0" err="1" smtClean="0"/>
              <a:t>tipenya</a:t>
            </a:r>
            <a:r>
              <a:rPr lang="en-US" dirty="0" smtClean="0"/>
              <a:t> </a:t>
            </a:r>
            <a:r>
              <a:rPr lang="en-US" dirty="0" err="1" smtClean="0"/>
              <a:t>cocok</a:t>
            </a:r>
            <a:r>
              <a:rPr lang="en-US" dirty="0" smtClean="0"/>
              <a:t>. </a:t>
            </a:r>
          </a:p>
          <a:p>
            <a:r>
              <a:rPr lang="en-US" dirty="0" err="1" smtClean="0"/>
              <a:t>Salah</a:t>
            </a:r>
            <a:r>
              <a:rPr lang="en-US" dirty="0" smtClean="0"/>
              <a:t> </a:t>
            </a:r>
            <a:r>
              <a:rPr lang="en-US" dirty="0" err="1" smtClean="0"/>
              <a:t>satu</a:t>
            </a:r>
            <a:r>
              <a:rPr lang="en-US" dirty="0" smtClean="0"/>
              <a:t> </a:t>
            </a:r>
            <a:r>
              <a:rPr lang="en-US" dirty="0" err="1" smtClean="0"/>
              <a:t>kelemahan</a:t>
            </a:r>
            <a:r>
              <a:rPr lang="en-US" dirty="0" smtClean="0"/>
              <a:t> </a:t>
            </a:r>
            <a:r>
              <a:rPr lang="en-US" dirty="0" err="1" smtClean="0"/>
              <a:t>dari</a:t>
            </a:r>
            <a:r>
              <a:rPr lang="en-US" dirty="0" smtClean="0"/>
              <a:t> </a:t>
            </a:r>
            <a:r>
              <a:rPr lang="en-US" dirty="0" err="1" smtClean="0"/>
              <a:t>penggunaan</a:t>
            </a:r>
            <a:r>
              <a:rPr lang="en-US" dirty="0" smtClean="0"/>
              <a:t> inheritance </a:t>
            </a:r>
            <a:r>
              <a:rPr lang="en-US" dirty="0" err="1" smtClean="0"/>
              <a:t>untuk</a:t>
            </a:r>
            <a:r>
              <a:rPr lang="en-US" dirty="0" smtClean="0"/>
              <a:t> </a:t>
            </a:r>
            <a:r>
              <a:rPr lang="en-US" dirty="0" err="1" smtClean="0"/>
              <a:t>meningkatkan</a:t>
            </a:r>
            <a:r>
              <a:rPr lang="en-US" dirty="0" smtClean="0"/>
              <a:t> “reuse” </a:t>
            </a:r>
            <a:r>
              <a:rPr lang="en-US" dirty="0" err="1" smtClean="0"/>
              <a:t>adalah</a:t>
            </a:r>
            <a:r>
              <a:rPr lang="en-US" dirty="0" smtClean="0"/>
              <a:t> </a:t>
            </a:r>
            <a:r>
              <a:rPr lang="en-US" dirty="0" err="1" smtClean="0"/>
              <a:t>berkurangnya</a:t>
            </a:r>
            <a:r>
              <a:rPr lang="en-US" dirty="0" smtClean="0"/>
              <a:t> type-safety </a:t>
            </a:r>
            <a:r>
              <a:rPr lang="en-US" dirty="0" err="1" smtClean="0"/>
              <a:t>karena</a:t>
            </a:r>
            <a:r>
              <a:rPr lang="en-US" dirty="0" smtClean="0"/>
              <a:t> type </a:t>
            </a:r>
            <a:r>
              <a:rPr lang="en-US" dirty="0" err="1" smtClean="0"/>
              <a:t>semakin</a:t>
            </a:r>
            <a:r>
              <a:rPr lang="en-US" dirty="0" smtClean="0"/>
              <a:t> general/</a:t>
            </a:r>
            <a:r>
              <a:rPr lang="en-US" dirty="0" err="1" smtClean="0"/>
              <a:t>umum</a:t>
            </a:r>
            <a:r>
              <a:rPr lang="en-US" dirty="0" smtClean="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(Array)</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Jumlah</a:t>
            </a:r>
            <a:r>
              <a:rPr lang="en-US" dirty="0" smtClean="0"/>
              <a:t> </a:t>
            </a:r>
            <a:r>
              <a:rPr lang="en-US" dirty="0" err="1" smtClean="0"/>
              <a:t>elemen</a:t>
            </a:r>
            <a:r>
              <a:rPr lang="en-US" dirty="0" smtClean="0"/>
              <a:t> fix  </a:t>
            </a:r>
            <a:r>
              <a:rPr lang="en-US" dirty="0" err="1" smtClean="0"/>
              <a:t>diawal</a:t>
            </a:r>
            <a:r>
              <a:rPr lang="en-US" dirty="0" smtClean="0"/>
              <a:t>.</a:t>
            </a:r>
          </a:p>
          <a:p>
            <a:r>
              <a:rPr lang="en-US" dirty="0" err="1" smtClean="0"/>
              <a:t>Hanya</a:t>
            </a:r>
            <a:r>
              <a:rPr lang="en-US" dirty="0" smtClean="0"/>
              <a:t> </a:t>
            </a:r>
            <a:r>
              <a:rPr lang="en-US" dirty="0" err="1" smtClean="0"/>
              <a:t>berisi</a:t>
            </a:r>
            <a:r>
              <a:rPr lang="en-US" dirty="0" smtClean="0"/>
              <a:t> </a:t>
            </a:r>
            <a:r>
              <a:rPr lang="en-US" dirty="0" err="1" smtClean="0"/>
              <a:t>elemen</a:t>
            </a:r>
            <a:r>
              <a:rPr lang="en-US" dirty="0" smtClean="0"/>
              <a:t> </a:t>
            </a:r>
            <a:r>
              <a:rPr lang="en-US" dirty="0" err="1" smtClean="0"/>
              <a:t>dengan</a:t>
            </a:r>
            <a:r>
              <a:rPr lang="en-US" dirty="0" smtClean="0"/>
              <a:t> </a:t>
            </a:r>
            <a:r>
              <a:rPr lang="en-US" dirty="0" err="1" smtClean="0"/>
              <a:t>tipe</a:t>
            </a:r>
            <a:r>
              <a:rPr lang="en-US" dirty="0" smtClean="0"/>
              <a:t> yang </a:t>
            </a:r>
            <a:r>
              <a:rPr lang="en-US" dirty="0" err="1" smtClean="0"/>
              <a:t>sama</a:t>
            </a:r>
            <a:endParaRPr lang="en-US" dirty="0" smtClean="0"/>
          </a:p>
          <a:p>
            <a:r>
              <a:rPr lang="en-US" dirty="0" err="1"/>
              <a:t>M</a:t>
            </a:r>
            <a:r>
              <a:rPr lang="en-US" dirty="0" err="1" smtClean="0"/>
              <a:t>emiliki</a:t>
            </a:r>
            <a:r>
              <a:rPr lang="en-US" dirty="0" smtClean="0"/>
              <a:t> public final field length, yang </a:t>
            </a:r>
            <a:r>
              <a:rPr lang="en-US" dirty="0" err="1" smtClean="0"/>
              <a:t>berisi</a:t>
            </a:r>
            <a:r>
              <a:rPr lang="en-US" dirty="0" smtClean="0"/>
              <a:t> </a:t>
            </a:r>
            <a:r>
              <a:rPr lang="en-US" dirty="0" err="1" smtClean="0"/>
              <a:t>kapasitas</a:t>
            </a:r>
            <a:r>
              <a:rPr lang="en-US" dirty="0" smtClean="0"/>
              <a:t> array.</a:t>
            </a:r>
          </a:p>
          <a:p>
            <a:r>
              <a:rPr lang="en-US" dirty="0"/>
              <a:t>C</a:t>
            </a:r>
            <a:r>
              <a:rPr lang="en-US" dirty="0" smtClean="0"/>
              <a:t>lone </a:t>
            </a:r>
            <a:r>
              <a:rPr lang="en-US" dirty="0" err="1" smtClean="0"/>
              <a:t>di</a:t>
            </a:r>
            <a:r>
              <a:rPr lang="en-US" dirty="0" smtClean="0"/>
              <a:t> array </a:t>
            </a:r>
            <a:r>
              <a:rPr lang="en-US" dirty="0" err="1" smtClean="0"/>
              <a:t>di</a:t>
            </a:r>
            <a:r>
              <a:rPr lang="en-US" dirty="0" smtClean="0"/>
              <a:t> override </a:t>
            </a:r>
            <a:r>
              <a:rPr lang="en-US" dirty="0" err="1" smtClean="0"/>
              <a:t>untuk</a:t>
            </a:r>
            <a:r>
              <a:rPr lang="en-US" dirty="0" smtClean="0"/>
              <a:t> </a:t>
            </a:r>
            <a:r>
              <a:rPr lang="en-US" dirty="0" err="1" smtClean="0"/>
              <a:t>mengembalikan</a:t>
            </a:r>
            <a:r>
              <a:rPr lang="en-US" dirty="0" smtClean="0"/>
              <a:t> type T[].</a:t>
            </a:r>
          </a:p>
          <a:p>
            <a:r>
              <a:rPr lang="en-US" dirty="0"/>
              <a:t>C</a:t>
            </a:r>
            <a:r>
              <a:rPr lang="en-US" dirty="0" smtClean="0"/>
              <a:t>lone multi </a:t>
            </a:r>
            <a:r>
              <a:rPr lang="en-US" dirty="0" err="1" smtClean="0"/>
              <a:t>dimensi</a:t>
            </a:r>
            <a:r>
              <a:rPr lang="en-US" dirty="0" smtClean="0"/>
              <a:t> array shallow.</a:t>
            </a:r>
          </a:p>
          <a:p>
            <a:r>
              <a:rPr lang="en-US" dirty="0" smtClean="0"/>
              <a:t>Implement </a:t>
            </a:r>
            <a:r>
              <a:rPr lang="en-US" dirty="0" err="1" smtClean="0"/>
              <a:t>Clonable</a:t>
            </a:r>
            <a:r>
              <a:rPr lang="en-US" dirty="0" smtClean="0"/>
              <a:t> </a:t>
            </a:r>
            <a:r>
              <a:rPr lang="en-US" dirty="0" err="1" smtClean="0"/>
              <a:t>dan</a:t>
            </a:r>
            <a:r>
              <a:rPr lang="en-US" dirty="0" smtClean="0"/>
              <a:t> </a:t>
            </a:r>
            <a:r>
              <a:rPr lang="en-US" dirty="0" err="1" smtClean="0"/>
              <a:t>java.io.Serializable</a:t>
            </a:r>
            <a:endParaRPr lang="en-US" dirty="0" smtClean="0"/>
          </a:p>
          <a:p>
            <a:r>
              <a:rPr lang="en-US" dirty="0" smtClean="0"/>
              <a:t>Java API </a:t>
            </a:r>
            <a:r>
              <a:rPr lang="en-US" dirty="0" err="1" smtClean="0"/>
              <a:t>menyediakan</a:t>
            </a:r>
            <a:r>
              <a:rPr lang="en-US" dirty="0" smtClean="0"/>
              <a:t> class Arrays </a:t>
            </a:r>
            <a:r>
              <a:rPr lang="en-US" dirty="0" err="1" smtClean="0"/>
              <a:t>untuk</a:t>
            </a:r>
            <a:r>
              <a:rPr lang="en-US" dirty="0" smtClean="0"/>
              <a:t> </a:t>
            </a:r>
            <a:r>
              <a:rPr lang="en-US" dirty="0" err="1" smtClean="0"/>
              <a:t>manipulasi</a:t>
            </a:r>
            <a:r>
              <a:rPr lang="en-US" dirty="0" smtClean="0"/>
              <a:t> array.</a:t>
            </a:r>
          </a:p>
          <a:p>
            <a:r>
              <a:rPr lang="en-US" dirty="0" smtClean="0"/>
              <a:t>index </a:t>
            </a:r>
            <a:r>
              <a:rPr lang="en-US" dirty="0" err="1" smtClean="0"/>
              <a:t>dimulai</a:t>
            </a:r>
            <a:r>
              <a:rPr lang="en-US" dirty="0" smtClean="0"/>
              <a:t> </a:t>
            </a:r>
            <a:r>
              <a:rPr lang="en-US" dirty="0" err="1" smtClean="0"/>
              <a:t>dari</a:t>
            </a:r>
            <a:r>
              <a:rPr lang="en-US" dirty="0" smtClean="0"/>
              <a:t> 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(List)</a:t>
            </a:r>
            <a:endParaRPr lang="en-US" dirty="0"/>
          </a:p>
        </p:txBody>
      </p:sp>
      <p:sp>
        <p:nvSpPr>
          <p:cNvPr id="3" name="Content Placeholder 2"/>
          <p:cNvSpPr>
            <a:spLocks noGrp="1"/>
          </p:cNvSpPr>
          <p:nvPr>
            <p:ph idx="1"/>
          </p:nvPr>
        </p:nvSpPr>
        <p:spPr/>
        <p:txBody>
          <a:bodyPr/>
          <a:lstStyle/>
          <a:p>
            <a:r>
              <a:rPr lang="en-US" dirty="0" err="1"/>
              <a:t>S</a:t>
            </a:r>
            <a:r>
              <a:rPr lang="en-US" dirty="0" err="1" smtClean="0"/>
              <a:t>eperti</a:t>
            </a:r>
            <a:r>
              <a:rPr lang="en-US" dirty="0" smtClean="0"/>
              <a:t> array </a:t>
            </a:r>
            <a:r>
              <a:rPr lang="en-US" dirty="0" err="1" smtClean="0"/>
              <a:t>hanya</a:t>
            </a:r>
            <a:r>
              <a:rPr lang="en-US" dirty="0" smtClean="0"/>
              <a:t> </a:t>
            </a:r>
            <a:r>
              <a:rPr lang="en-US" dirty="0" err="1" smtClean="0"/>
              <a:t>bisa</a:t>
            </a:r>
            <a:r>
              <a:rPr lang="en-US" dirty="0" smtClean="0"/>
              <a:t> </a:t>
            </a:r>
            <a:r>
              <a:rPr lang="en-US" dirty="0" err="1" smtClean="0"/>
              <a:t>memiliki</a:t>
            </a:r>
            <a:r>
              <a:rPr lang="en-US" dirty="0" smtClean="0"/>
              <a:t> </a:t>
            </a:r>
            <a:r>
              <a:rPr lang="en-US" dirty="0" err="1" smtClean="0"/>
              <a:t>kapasitas</a:t>
            </a:r>
            <a:r>
              <a:rPr lang="en-US" dirty="0" smtClean="0"/>
              <a:t> </a:t>
            </a:r>
            <a:r>
              <a:rPr lang="en-US" dirty="0" err="1" smtClean="0"/>
              <a:t>secara</a:t>
            </a:r>
            <a:r>
              <a:rPr lang="en-US" dirty="0" smtClean="0"/>
              <a:t> </a:t>
            </a:r>
            <a:r>
              <a:rPr lang="en-US" dirty="0" err="1" smtClean="0"/>
              <a:t>dinamik</a:t>
            </a:r>
            <a:r>
              <a:rPr lang="en-US" dirty="0" smtClean="0"/>
              <a:t>.</a:t>
            </a:r>
          </a:p>
          <a:p>
            <a:r>
              <a:rPr lang="en-US" dirty="0" err="1"/>
              <a:t>M</a:t>
            </a:r>
            <a:r>
              <a:rPr lang="en-US" dirty="0" err="1" smtClean="0"/>
              <a:t>emiliki</a:t>
            </a:r>
            <a:r>
              <a:rPr lang="en-US" dirty="0" smtClean="0"/>
              <a:t> </a:t>
            </a:r>
            <a:r>
              <a:rPr lang="en-US" dirty="0" err="1" smtClean="0"/>
              <a:t>berbagai</a:t>
            </a:r>
            <a:r>
              <a:rPr lang="en-US" dirty="0" smtClean="0"/>
              <a:t> </a:t>
            </a:r>
            <a:r>
              <a:rPr lang="en-US" dirty="0" err="1" smtClean="0"/>
              <a:t>jenis</a:t>
            </a:r>
            <a:r>
              <a:rPr lang="en-US" dirty="0" smtClean="0"/>
              <a:t> </a:t>
            </a:r>
            <a:r>
              <a:rPr lang="en-US" dirty="0" err="1" smtClean="0"/>
              <a:t>implementasi</a:t>
            </a:r>
            <a:r>
              <a:rPr lang="en-US" dirty="0" smtClean="0"/>
              <a:t> </a:t>
            </a:r>
            <a:r>
              <a:rPr lang="en-US" dirty="0" err="1" smtClean="0"/>
              <a:t>dengan</a:t>
            </a:r>
            <a:r>
              <a:rPr lang="en-US" dirty="0" smtClean="0"/>
              <a:t> </a:t>
            </a:r>
            <a:r>
              <a:rPr lang="en-US" dirty="0" err="1" smtClean="0"/>
              <a:t>karakteristik</a:t>
            </a:r>
            <a:r>
              <a:rPr lang="en-US" dirty="0" smtClean="0"/>
              <a:t> yang </a:t>
            </a:r>
            <a:r>
              <a:rPr lang="en-US" dirty="0" err="1" smtClean="0"/>
              <a:t>lebih</a:t>
            </a:r>
            <a:r>
              <a:rPr lang="en-US" dirty="0" smtClean="0"/>
              <a:t> </a:t>
            </a:r>
            <a:r>
              <a:rPr lang="en-US" dirty="0" err="1" smtClean="0"/>
              <a:t>kaya</a:t>
            </a:r>
            <a:r>
              <a:rPr lang="en-US" dirty="0" smtClean="0"/>
              <a:t>.</a:t>
            </a:r>
          </a:p>
          <a:p>
            <a:r>
              <a:rPr lang="en-US" dirty="0" err="1" smtClean="0"/>
              <a:t>Bisa</a:t>
            </a:r>
            <a:r>
              <a:rPr lang="en-US" dirty="0" smtClean="0"/>
              <a:t> </a:t>
            </a:r>
            <a:r>
              <a:rPr lang="en-US" dirty="0" err="1" smtClean="0"/>
              <a:t>memiliki</a:t>
            </a:r>
            <a:r>
              <a:rPr lang="en-US" dirty="0" smtClean="0"/>
              <a:t> </a:t>
            </a:r>
            <a:r>
              <a:rPr lang="en-US" dirty="0" err="1" smtClean="0"/>
              <a:t>duplikasi</a:t>
            </a:r>
            <a:r>
              <a:rPr lang="en-US" dirty="0" smtClean="0"/>
              <a:t>.</a:t>
            </a:r>
          </a:p>
          <a:p>
            <a:r>
              <a:rPr lang="en-US" dirty="0" smtClean="0"/>
              <a:t>Ordered.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r>
              <a:rPr lang="en-US" baseline="0" dirty="0" smtClean="0"/>
              <a:t> Tools</a:t>
            </a:r>
            <a:endParaRPr lang="en-US" dirty="0"/>
          </a:p>
        </p:txBody>
      </p:sp>
      <p:sp>
        <p:nvSpPr>
          <p:cNvPr id="3" name="Content Placeholder 2"/>
          <p:cNvSpPr>
            <a:spLocks noGrp="1"/>
          </p:cNvSpPr>
          <p:nvPr>
            <p:ph idx="1"/>
          </p:nvPr>
        </p:nvSpPr>
        <p:spPr/>
        <p:txBody>
          <a:bodyPr/>
          <a:lstStyle/>
          <a:p>
            <a:r>
              <a:rPr lang="en-US" dirty="0" smtClean="0"/>
              <a:t>IDE</a:t>
            </a:r>
          </a:p>
          <a:p>
            <a:r>
              <a:rPr lang="en-US" dirty="0" smtClean="0"/>
              <a:t>Build</a:t>
            </a:r>
            <a:r>
              <a:rPr lang="en-US" baseline="0" dirty="0" smtClean="0"/>
              <a:t> Tools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(Set)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r>
              <a:rPr lang="en-US" baseline="0" dirty="0" smtClean="0"/>
              <a:t> (Map)</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I/O (Stream)</a:t>
            </a:r>
            <a:endParaRPr lang="en-US" dirty="0"/>
          </a:p>
        </p:txBody>
      </p:sp>
      <p:sp>
        <p:nvSpPr>
          <p:cNvPr id="4099" name="Rectangle 3"/>
          <p:cNvSpPr>
            <a:spLocks noGrp="1" noChangeArrowheads="1"/>
          </p:cNvSpPr>
          <p:nvPr>
            <p:ph type="body" idx="1"/>
          </p:nvPr>
        </p:nvSpPr>
        <p:spPr/>
        <p:txBody>
          <a:bodyPr/>
          <a:lstStyle/>
          <a:p>
            <a:pPr>
              <a:lnSpc>
                <a:spcPct val="90000"/>
              </a:lnSpc>
            </a:pPr>
            <a:r>
              <a:rPr lang="en-US" sz="2400" dirty="0" err="1" smtClean="0"/>
              <a:t>di</a:t>
            </a:r>
            <a:r>
              <a:rPr lang="en-US" sz="2400" dirty="0" smtClean="0"/>
              <a:t> Java IO </a:t>
            </a:r>
            <a:r>
              <a:rPr lang="en-US" sz="2400" dirty="0" err="1" smtClean="0"/>
              <a:t>disebut</a:t>
            </a:r>
            <a:r>
              <a:rPr lang="en-US" sz="2400" dirty="0" smtClean="0"/>
              <a:t> </a:t>
            </a:r>
            <a:r>
              <a:rPr lang="en-US" sz="2400" dirty="0" err="1" smtClean="0"/>
              <a:t>dengan</a:t>
            </a:r>
            <a:r>
              <a:rPr lang="en-US" sz="2400" dirty="0" smtClean="0"/>
              <a:t> Stream. </a:t>
            </a:r>
            <a:r>
              <a:rPr lang="en-US" sz="2400" dirty="0"/>
              <a:t>Streams </a:t>
            </a:r>
            <a:r>
              <a:rPr lang="en-US" sz="2400" dirty="0" err="1" smtClean="0"/>
              <a:t>adalah</a:t>
            </a:r>
            <a:r>
              <a:rPr lang="en-US" sz="2400" dirty="0" smtClean="0"/>
              <a:t> </a:t>
            </a:r>
            <a:r>
              <a:rPr lang="en-US" sz="2400" dirty="0" err="1" smtClean="0"/>
              <a:t>serangkaian</a:t>
            </a:r>
            <a:r>
              <a:rPr lang="en-US" sz="2400" dirty="0" smtClean="0"/>
              <a:t> data </a:t>
            </a:r>
            <a:r>
              <a:rPr lang="en-US" sz="2400" dirty="0" err="1" smtClean="0"/>
              <a:t>terurut</a:t>
            </a:r>
            <a:r>
              <a:rPr lang="en-US" sz="2400" dirty="0" smtClean="0"/>
              <a:t> yang </a:t>
            </a:r>
            <a:r>
              <a:rPr lang="en-US" sz="2400" dirty="0" err="1" smtClean="0"/>
              <a:t>memiliki</a:t>
            </a:r>
            <a:r>
              <a:rPr lang="en-US" sz="2400" dirty="0" smtClean="0"/>
              <a:t> </a:t>
            </a:r>
            <a:r>
              <a:rPr lang="en-US" sz="2400" dirty="0" err="1" smtClean="0"/>
              <a:t>sumber</a:t>
            </a:r>
            <a:r>
              <a:rPr lang="en-US" sz="2400" dirty="0" smtClean="0"/>
              <a:t> </a:t>
            </a:r>
            <a:r>
              <a:rPr lang="en-US" sz="2400" dirty="0"/>
              <a:t>(input streams</a:t>
            </a:r>
            <a:r>
              <a:rPr lang="en-US" sz="2400" dirty="0" smtClean="0"/>
              <a:t>) </a:t>
            </a:r>
            <a:r>
              <a:rPr lang="en-US" sz="2400" dirty="0" err="1" smtClean="0"/>
              <a:t>atau</a:t>
            </a:r>
            <a:r>
              <a:rPr lang="en-US" sz="2400" dirty="0" smtClean="0"/>
              <a:t> </a:t>
            </a:r>
            <a:r>
              <a:rPr lang="en-US" sz="2400" dirty="0" err="1" smtClean="0"/>
              <a:t>tujuan</a:t>
            </a:r>
            <a:r>
              <a:rPr lang="en-US" sz="2400" dirty="0" smtClean="0"/>
              <a:t> </a:t>
            </a:r>
            <a:r>
              <a:rPr lang="en-US" sz="2400" dirty="0"/>
              <a:t>(output streams). </a:t>
            </a:r>
          </a:p>
          <a:p>
            <a:pPr>
              <a:lnSpc>
                <a:spcPct val="90000"/>
              </a:lnSpc>
            </a:pPr>
            <a:r>
              <a:rPr lang="en-US" sz="2400" dirty="0" smtClean="0"/>
              <a:t>Java API </a:t>
            </a:r>
            <a:r>
              <a:rPr lang="en-US" sz="2400" dirty="0" err="1" smtClean="0"/>
              <a:t>menyediakan</a:t>
            </a:r>
            <a:r>
              <a:rPr lang="en-US" sz="2400" dirty="0" smtClean="0"/>
              <a:t> </a:t>
            </a:r>
            <a:r>
              <a:rPr lang="en-US" sz="2400" dirty="0" err="1" smtClean="0"/>
              <a:t>dua</a:t>
            </a:r>
            <a:r>
              <a:rPr lang="en-US" sz="2400" dirty="0" smtClean="0"/>
              <a:t> </a:t>
            </a:r>
            <a:r>
              <a:rPr lang="en-US" sz="2400" dirty="0" err="1" smtClean="0"/>
              <a:t>jenis</a:t>
            </a:r>
            <a:r>
              <a:rPr lang="en-US" sz="2400" dirty="0" smtClean="0"/>
              <a:t> I/O, java.io, </a:t>
            </a:r>
            <a:r>
              <a:rPr lang="en-US" sz="2400" dirty="0" err="1" smtClean="0"/>
              <a:t>dan</a:t>
            </a:r>
            <a:r>
              <a:rPr lang="en-US" sz="2400" dirty="0" smtClean="0"/>
              <a:t> java.nio</a:t>
            </a:r>
          </a:p>
          <a:p>
            <a:pPr>
              <a:lnSpc>
                <a:spcPct val="90000"/>
              </a:lnSpc>
            </a:pPr>
            <a:r>
              <a:rPr lang="en-US" sz="2400" dirty="0" smtClean="0"/>
              <a:t>java.nio </a:t>
            </a:r>
            <a:r>
              <a:rPr lang="en-US" sz="2400" dirty="0"/>
              <a:t>package </a:t>
            </a:r>
            <a:r>
              <a:rPr lang="en-US" sz="2400" dirty="0" err="1" smtClean="0"/>
              <a:t>dan</a:t>
            </a:r>
            <a:r>
              <a:rPr lang="en-US" sz="2400" dirty="0" smtClean="0"/>
              <a:t> </a:t>
            </a:r>
            <a:r>
              <a:rPr lang="en-US" sz="2400" dirty="0" err="1" smtClean="0"/>
              <a:t>subpackages-nya</a:t>
            </a:r>
            <a:r>
              <a:rPr lang="en-US" sz="2400" dirty="0" smtClean="0"/>
              <a:t> </a:t>
            </a:r>
            <a:r>
              <a:rPr lang="en-US" sz="2400" dirty="0" err="1" smtClean="0"/>
              <a:t>mendifinisikan</a:t>
            </a:r>
            <a:r>
              <a:rPr lang="en-US" sz="2400" dirty="0" smtClean="0"/>
              <a:t> </a:t>
            </a:r>
            <a:r>
              <a:rPr lang="en-US" sz="2400" dirty="0"/>
              <a:t>I/O </a:t>
            </a:r>
            <a:r>
              <a:rPr lang="en-US" sz="2400" dirty="0" err="1" smtClean="0"/>
              <a:t>dalam</a:t>
            </a:r>
            <a:r>
              <a:rPr lang="en-US" sz="2400" dirty="0" smtClean="0"/>
              <a:t> </a:t>
            </a:r>
            <a:r>
              <a:rPr lang="en-US" sz="2400" dirty="0" err="1" smtClean="0"/>
              <a:t>bentuk</a:t>
            </a:r>
            <a:r>
              <a:rPr lang="en-US" sz="2400" dirty="0" smtClean="0"/>
              <a:t> buffer </a:t>
            </a:r>
            <a:r>
              <a:rPr lang="en-US" sz="2400" dirty="0"/>
              <a:t>and </a:t>
            </a:r>
            <a:r>
              <a:rPr lang="en-US" sz="2400" dirty="0" smtClean="0"/>
              <a:t>channel. Buffer </a:t>
            </a:r>
            <a:r>
              <a:rPr lang="en-US" sz="2400" dirty="0" err="1" smtClean="0"/>
              <a:t>adalah</a:t>
            </a:r>
            <a:r>
              <a:rPr lang="en-US" sz="2400" dirty="0" smtClean="0"/>
              <a:t> </a:t>
            </a:r>
            <a:r>
              <a:rPr lang="en-US" sz="2400" dirty="0"/>
              <a:t>data </a:t>
            </a:r>
            <a:r>
              <a:rPr lang="en-US" sz="2400" dirty="0" smtClean="0"/>
              <a:t>yang </a:t>
            </a:r>
            <a:r>
              <a:rPr lang="en-US" sz="2400" dirty="0" err="1" smtClean="0"/>
              <a:t>disimpan</a:t>
            </a:r>
            <a:r>
              <a:rPr lang="en-US" sz="2400" dirty="0" smtClean="0"/>
              <a:t> (</a:t>
            </a:r>
            <a:r>
              <a:rPr lang="en-US" sz="2400" dirty="0" err="1" smtClean="0"/>
              <a:t>seperti</a:t>
            </a:r>
            <a:r>
              <a:rPr lang="en-US" sz="2400" dirty="0" smtClean="0"/>
              <a:t> array) yang </a:t>
            </a:r>
            <a:r>
              <a:rPr lang="en-US" sz="2400" dirty="0" err="1" smtClean="0"/>
              <a:t>bisa</a:t>
            </a:r>
            <a:r>
              <a:rPr lang="en-US" sz="2400" dirty="0" smtClean="0"/>
              <a:t> </a:t>
            </a:r>
            <a:r>
              <a:rPr lang="en-US" sz="2400" dirty="0" err="1" smtClean="0"/>
              <a:t>dibaca</a:t>
            </a:r>
            <a:r>
              <a:rPr lang="en-US" sz="2400" dirty="0" smtClean="0"/>
              <a:t> </a:t>
            </a:r>
            <a:r>
              <a:rPr lang="en-US" sz="2400" dirty="0" err="1" smtClean="0"/>
              <a:t>dan</a:t>
            </a:r>
            <a:r>
              <a:rPr lang="en-US" sz="2400" dirty="0" smtClean="0"/>
              <a:t> </a:t>
            </a:r>
            <a:r>
              <a:rPr lang="en-US" sz="2400" dirty="0" err="1" smtClean="0"/>
              <a:t>ditulis</a:t>
            </a:r>
            <a:r>
              <a:rPr lang="en-US" sz="2400" dirty="0" smtClean="0"/>
              <a:t>. Channel </a:t>
            </a:r>
            <a:r>
              <a:rPr lang="en-US" sz="2400" dirty="0" err="1" smtClean="0"/>
              <a:t>merepresentasika</a:t>
            </a:r>
            <a:r>
              <a:rPr lang="en-US" sz="2400" dirty="0" smtClean="0"/>
              <a:t> </a:t>
            </a:r>
            <a:r>
              <a:rPr lang="en-US" sz="2400" dirty="0" err="1" smtClean="0"/>
              <a:t>koneksi</a:t>
            </a:r>
            <a:r>
              <a:rPr lang="en-US" sz="2400" dirty="0" smtClean="0"/>
              <a:t> </a:t>
            </a:r>
            <a:r>
              <a:rPr lang="en-US" sz="2400" dirty="0" err="1" smtClean="0"/>
              <a:t>ke</a:t>
            </a:r>
            <a:r>
              <a:rPr lang="en-US" sz="2400" dirty="0" smtClean="0"/>
              <a:t> entity yang </a:t>
            </a:r>
            <a:r>
              <a:rPr lang="en-US" sz="2400" dirty="0" err="1" smtClean="0"/>
              <a:t>mampu</a:t>
            </a:r>
            <a:r>
              <a:rPr lang="en-US" sz="2400" dirty="0" smtClean="0"/>
              <a:t> </a:t>
            </a:r>
            <a:r>
              <a:rPr lang="en-US" sz="2400" dirty="0" err="1" smtClean="0"/>
              <a:t>melakukan</a:t>
            </a:r>
            <a:r>
              <a:rPr lang="en-US" sz="2400" dirty="0" smtClean="0"/>
              <a:t> </a:t>
            </a:r>
            <a:r>
              <a:rPr lang="en-US" sz="2400" dirty="0" err="1" smtClean="0"/>
              <a:t>operasi</a:t>
            </a:r>
            <a:r>
              <a:rPr lang="en-US" sz="2400" dirty="0" smtClean="0"/>
              <a:t> I/O </a:t>
            </a:r>
            <a:r>
              <a:rPr lang="en-US" sz="2400" dirty="0" err="1" smtClean="0"/>
              <a:t>termasuk</a:t>
            </a:r>
            <a:r>
              <a:rPr lang="en-US" sz="2400" dirty="0" smtClean="0"/>
              <a:t> buffer, file </a:t>
            </a:r>
            <a:r>
              <a:rPr lang="en-US" sz="2400" dirty="0" err="1" smtClean="0"/>
              <a:t>dan</a:t>
            </a:r>
            <a:r>
              <a:rPr lang="en-US" sz="2400" dirty="0" smtClean="0"/>
              <a:t> </a:t>
            </a:r>
            <a:r>
              <a:rPr lang="en-US" sz="2400" dirty="0"/>
              <a:t>sockets.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smtClean="0"/>
              <a:t>Jenis-jenis</a:t>
            </a:r>
            <a:r>
              <a:rPr lang="en-US" dirty="0" smtClean="0"/>
              <a:t> Stream</a:t>
            </a:r>
            <a:endParaRPr lang="en-US" dirty="0"/>
          </a:p>
        </p:txBody>
      </p:sp>
      <p:sp>
        <p:nvSpPr>
          <p:cNvPr id="7171" name="Rectangle 3"/>
          <p:cNvSpPr>
            <a:spLocks noGrp="1" noChangeArrowheads="1"/>
          </p:cNvSpPr>
          <p:nvPr>
            <p:ph type="body" idx="1"/>
          </p:nvPr>
        </p:nvSpPr>
        <p:spPr/>
        <p:txBody>
          <a:bodyPr/>
          <a:lstStyle/>
          <a:p>
            <a:pPr>
              <a:lnSpc>
                <a:spcPct val="90000"/>
              </a:lnSpc>
            </a:pPr>
            <a:r>
              <a:rPr lang="en-US" sz="2400" dirty="0" smtClean="0"/>
              <a:t>Package </a:t>
            </a:r>
            <a:r>
              <a:rPr lang="en-US" sz="2400" dirty="0"/>
              <a:t>java.io </a:t>
            </a:r>
            <a:r>
              <a:rPr lang="en-US" sz="2400" dirty="0" err="1" smtClean="0"/>
              <a:t>memiliki</a:t>
            </a:r>
            <a:r>
              <a:rPr lang="en-US" sz="2400" dirty="0" smtClean="0"/>
              <a:t> </a:t>
            </a:r>
            <a:r>
              <a:rPr lang="en-US" sz="2400" dirty="0" err="1" smtClean="0"/>
              <a:t>dua</a:t>
            </a:r>
            <a:r>
              <a:rPr lang="en-US" sz="2400" dirty="0" smtClean="0"/>
              <a:t> </a:t>
            </a:r>
            <a:r>
              <a:rPr lang="en-US" sz="2400" dirty="0" err="1" smtClean="0"/>
              <a:t>bagian</a:t>
            </a:r>
            <a:r>
              <a:rPr lang="en-US" sz="2400" dirty="0" smtClean="0"/>
              <a:t> </a:t>
            </a:r>
            <a:r>
              <a:rPr lang="en-US" sz="2400" dirty="0" err="1" smtClean="0"/>
              <a:t>utama</a:t>
            </a:r>
            <a:r>
              <a:rPr lang="en-US" sz="2400" dirty="0" smtClean="0"/>
              <a:t>: </a:t>
            </a:r>
            <a:r>
              <a:rPr lang="en-US" sz="2400" dirty="0"/>
              <a:t>character streams </a:t>
            </a:r>
            <a:r>
              <a:rPr lang="en-US" sz="2400" dirty="0" err="1" smtClean="0"/>
              <a:t>dan</a:t>
            </a:r>
            <a:r>
              <a:rPr lang="en-US" sz="2400" dirty="0" smtClean="0"/>
              <a:t> </a:t>
            </a:r>
            <a:r>
              <a:rPr lang="en-US" sz="2400" dirty="0"/>
              <a:t>byte streams.</a:t>
            </a:r>
          </a:p>
          <a:p>
            <a:pPr>
              <a:lnSpc>
                <a:spcPct val="90000"/>
              </a:lnSpc>
            </a:pPr>
            <a:r>
              <a:rPr lang="en-US" sz="2400" dirty="0"/>
              <a:t>Characters </a:t>
            </a:r>
            <a:r>
              <a:rPr lang="en-US" sz="2400" dirty="0" smtClean="0"/>
              <a:t>adalah16-bit UTF-16, </a:t>
            </a:r>
            <a:r>
              <a:rPr lang="en-US" sz="2400" dirty="0" err="1" smtClean="0"/>
              <a:t>sedangkan</a:t>
            </a:r>
            <a:r>
              <a:rPr lang="en-US" sz="2400" dirty="0" smtClean="0"/>
              <a:t> </a:t>
            </a:r>
            <a:r>
              <a:rPr lang="en-US" sz="2400" dirty="0"/>
              <a:t>bytes are </a:t>
            </a:r>
            <a:r>
              <a:rPr lang="en-US" sz="2400" dirty="0" smtClean="0"/>
              <a:t>8 bit integer. </a:t>
            </a:r>
            <a:endParaRPr lang="en-US" sz="2400" dirty="0"/>
          </a:p>
          <a:p>
            <a:pPr>
              <a:lnSpc>
                <a:spcPct val="90000"/>
              </a:lnSpc>
            </a:pPr>
            <a:r>
              <a:rPr lang="en-US" sz="2400" dirty="0"/>
              <a:t>I/O </a:t>
            </a:r>
            <a:r>
              <a:rPr lang="en-US" sz="2400" dirty="0" err="1" smtClean="0"/>
              <a:t>bisa</a:t>
            </a:r>
            <a:r>
              <a:rPr lang="en-US" sz="2400" dirty="0" smtClean="0"/>
              <a:t> </a:t>
            </a:r>
            <a:r>
              <a:rPr lang="en-US" sz="2400" dirty="0" err="1" smtClean="0"/>
              <a:t>berupa</a:t>
            </a:r>
            <a:r>
              <a:rPr lang="en-US" sz="2400" dirty="0" smtClean="0"/>
              <a:t> </a:t>
            </a:r>
            <a:r>
              <a:rPr lang="en-US" sz="2400" dirty="0"/>
              <a:t>text-based </a:t>
            </a:r>
            <a:r>
              <a:rPr lang="en-US" sz="2400" dirty="0" err="1" smtClean="0"/>
              <a:t>atau</a:t>
            </a:r>
            <a:r>
              <a:rPr lang="en-US" sz="2400" dirty="0" smtClean="0"/>
              <a:t> </a:t>
            </a:r>
            <a:r>
              <a:rPr lang="en-US" sz="2400" dirty="0"/>
              <a:t>data-based (binary). </a:t>
            </a:r>
          </a:p>
          <a:p>
            <a:pPr>
              <a:lnSpc>
                <a:spcPct val="90000"/>
              </a:lnSpc>
            </a:pPr>
            <a:r>
              <a:rPr lang="en-US" sz="2400" dirty="0"/>
              <a:t>B</a:t>
            </a:r>
            <a:r>
              <a:rPr lang="en-US" sz="2400" dirty="0" smtClean="0"/>
              <a:t>yte stream </a:t>
            </a:r>
            <a:r>
              <a:rPr lang="en-US" sz="2400" dirty="0" err="1" smtClean="0"/>
              <a:t>disebut</a:t>
            </a:r>
            <a:r>
              <a:rPr lang="en-US" sz="2400" dirty="0" smtClean="0"/>
              <a:t> </a:t>
            </a:r>
            <a:r>
              <a:rPr lang="en-US" sz="2400" dirty="0"/>
              <a:t>input </a:t>
            </a:r>
            <a:r>
              <a:rPr lang="en-US" sz="2400" dirty="0" smtClean="0"/>
              <a:t>stream </a:t>
            </a:r>
            <a:r>
              <a:rPr lang="en-US" sz="2400" dirty="0" err="1" smtClean="0"/>
              <a:t>dan</a:t>
            </a:r>
            <a:r>
              <a:rPr lang="en-US" sz="2400" dirty="0" smtClean="0"/>
              <a:t> output stream, </a:t>
            </a:r>
            <a:r>
              <a:rPr lang="en-US" sz="2400" dirty="0" err="1" smtClean="0"/>
              <a:t>dan</a:t>
            </a:r>
            <a:r>
              <a:rPr lang="en-US" sz="2400" dirty="0" smtClean="0"/>
              <a:t> </a:t>
            </a:r>
            <a:r>
              <a:rPr lang="en-US" sz="2400" dirty="0"/>
              <a:t>character </a:t>
            </a:r>
            <a:r>
              <a:rPr lang="en-US" sz="2400" dirty="0" smtClean="0"/>
              <a:t>stream </a:t>
            </a:r>
            <a:r>
              <a:rPr lang="en-US" sz="2400" dirty="0" err="1" smtClean="0"/>
              <a:t>disebut</a:t>
            </a:r>
            <a:r>
              <a:rPr lang="en-US" sz="2400" dirty="0" smtClean="0"/>
              <a:t> reader </a:t>
            </a:r>
            <a:r>
              <a:rPr lang="en-US" sz="2400" dirty="0"/>
              <a:t>and </a:t>
            </a:r>
            <a:r>
              <a:rPr lang="en-US" sz="2400" dirty="0" smtClean="0"/>
              <a:t>writer.</a:t>
            </a:r>
            <a:endParaRPr lang="en-US" sz="2400" dirty="0"/>
          </a:p>
          <a:p>
            <a:pPr>
              <a:lnSpc>
                <a:spcPct val="90000"/>
              </a:lnSpc>
            </a:pPr>
            <a:r>
              <a:rPr lang="en-US" sz="2400" dirty="0" err="1" smtClean="0"/>
              <a:t>Hampir</a:t>
            </a:r>
            <a:r>
              <a:rPr lang="en-US" sz="2400" dirty="0" smtClean="0"/>
              <a:t> </a:t>
            </a:r>
            <a:r>
              <a:rPr lang="en-US" sz="2400" dirty="0" err="1" smtClean="0"/>
              <a:t>semua</a:t>
            </a:r>
            <a:r>
              <a:rPr lang="en-US" sz="2400" dirty="0" smtClean="0"/>
              <a:t> stream</a:t>
            </a: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dirty="0" err="1" smtClean="0"/>
              <a:t>Kelompok</a:t>
            </a:r>
            <a:r>
              <a:rPr lang="en-US" sz="4000" dirty="0" smtClean="0"/>
              <a:t> </a:t>
            </a:r>
            <a:r>
              <a:rPr lang="en-US" sz="4000" dirty="0" err="1" smtClean="0"/>
              <a:t>pada</a:t>
            </a:r>
            <a:r>
              <a:rPr lang="en-US" sz="4000" dirty="0" smtClean="0"/>
              <a:t> java.io classes and interfaces</a:t>
            </a:r>
            <a:endParaRPr lang="en-US" sz="4000" dirty="0"/>
          </a:p>
        </p:txBody>
      </p:sp>
      <p:sp>
        <p:nvSpPr>
          <p:cNvPr id="9221" name="AutoShape 5" descr="12fig01"/>
          <p:cNvSpPr>
            <a:spLocks noChangeAspect="1" noChangeArrowheads="1"/>
          </p:cNvSpPr>
          <p:nvPr/>
        </p:nvSpPr>
        <p:spPr bwMode="auto">
          <a:xfrm>
            <a:off x="155575" y="46038"/>
            <a:ext cx="4762500" cy="4781550"/>
          </a:xfrm>
          <a:prstGeom prst="rect">
            <a:avLst/>
          </a:prstGeom>
          <a:noFill/>
        </p:spPr>
        <p:txBody>
          <a:bodyPr/>
          <a:lstStyle/>
          <a:p>
            <a:endParaRPr lang="en-US"/>
          </a:p>
        </p:txBody>
      </p:sp>
      <p:sp>
        <p:nvSpPr>
          <p:cNvPr id="9222" name="Rectangle 6"/>
          <p:cNvSpPr>
            <a:spLocks noGrp="1" noChangeArrowheads="1"/>
          </p:cNvSpPr>
          <p:nvPr>
            <p:ph type="body" idx="1"/>
          </p:nvPr>
        </p:nvSpPr>
        <p:spPr/>
        <p:txBody>
          <a:bodyPr>
            <a:normAutofit/>
          </a:bodyPr>
          <a:lstStyle/>
          <a:p>
            <a:pPr>
              <a:lnSpc>
                <a:spcPct val="90000"/>
              </a:lnSpc>
            </a:pPr>
            <a:r>
              <a:rPr lang="en-US" sz="2400" dirty="0" err="1" smtClean="0"/>
              <a:t>Kelas</a:t>
            </a:r>
            <a:r>
              <a:rPr lang="en-US" sz="2400" dirty="0" smtClean="0"/>
              <a:t> </a:t>
            </a:r>
            <a:r>
              <a:rPr lang="en-US" sz="2400" dirty="0" err="1" smtClean="0"/>
              <a:t>untuk</a:t>
            </a:r>
            <a:r>
              <a:rPr lang="en-US" sz="2400" dirty="0" smtClean="0"/>
              <a:t> </a:t>
            </a:r>
            <a:r>
              <a:rPr lang="en-US" sz="2400" dirty="0" err="1" smtClean="0"/>
              <a:t>membuat</a:t>
            </a:r>
            <a:r>
              <a:rPr lang="en-US" sz="2400" dirty="0" smtClean="0"/>
              <a:t> </a:t>
            </a:r>
            <a:r>
              <a:rPr lang="en-US" sz="2400" dirty="0" err="1" smtClean="0"/>
              <a:t>berbagai</a:t>
            </a:r>
            <a:r>
              <a:rPr lang="en-US" sz="2400" dirty="0" smtClean="0"/>
              <a:t> </a:t>
            </a:r>
            <a:r>
              <a:rPr lang="en-US" sz="2400" dirty="0" err="1" smtClean="0"/>
              <a:t>tipe</a:t>
            </a:r>
            <a:r>
              <a:rPr lang="en-US" sz="2400" dirty="0" smtClean="0"/>
              <a:t> stream</a:t>
            </a:r>
            <a:endParaRPr lang="en-US" sz="2400" dirty="0"/>
          </a:p>
          <a:p>
            <a:pPr>
              <a:lnSpc>
                <a:spcPct val="90000"/>
              </a:lnSpc>
            </a:pPr>
            <a:r>
              <a:rPr lang="en-US" sz="2400" dirty="0" err="1" smtClean="0"/>
              <a:t>Kelas</a:t>
            </a:r>
            <a:r>
              <a:rPr lang="en-US" sz="2400" dirty="0" smtClean="0"/>
              <a:t> </a:t>
            </a:r>
            <a:r>
              <a:rPr lang="en-US" sz="2400" dirty="0" err="1" smtClean="0"/>
              <a:t>Tipe-tipe</a:t>
            </a:r>
            <a:r>
              <a:rPr lang="en-US" sz="2400" dirty="0" smtClean="0"/>
              <a:t>  Stream </a:t>
            </a:r>
            <a:r>
              <a:rPr lang="en-US" sz="2400" dirty="0" err="1" smtClean="0"/>
              <a:t>dan</a:t>
            </a:r>
            <a:r>
              <a:rPr lang="en-US" sz="2400" dirty="0" smtClean="0"/>
              <a:t> Filtered Stream</a:t>
            </a:r>
          </a:p>
          <a:p>
            <a:pPr>
              <a:lnSpc>
                <a:spcPct val="90000"/>
              </a:lnSpc>
            </a:pPr>
            <a:r>
              <a:rPr lang="en-US" sz="2400" dirty="0" smtClean="0"/>
              <a:t>Buffer Stream</a:t>
            </a:r>
          </a:p>
          <a:p>
            <a:pPr>
              <a:lnSpc>
                <a:spcPct val="90000"/>
              </a:lnSpc>
            </a:pPr>
            <a:r>
              <a:rPr lang="en-US" sz="2400" dirty="0" smtClean="0"/>
              <a:t>Pipe Stream </a:t>
            </a:r>
            <a:r>
              <a:rPr lang="en-US" sz="2400" dirty="0" err="1" smtClean="0"/>
              <a:t>dll</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Byte Input Stream</a:t>
            </a:r>
          </a:p>
        </p:txBody>
      </p:sp>
      <p:pic>
        <p:nvPicPr>
          <p:cNvPr id="11270" name="Picture 6"/>
          <p:cNvPicPr>
            <a:picLocks noChangeAspect="1" noChangeArrowheads="1"/>
          </p:cNvPicPr>
          <p:nvPr/>
        </p:nvPicPr>
        <p:blipFill>
          <a:blip r:embed="rId3" cstate="print"/>
          <a:srcRect/>
          <a:stretch>
            <a:fillRect/>
          </a:stretch>
        </p:blipFill>
        <p:spPr bwMode="auto">
          <a:xfrm>
            <a:off x="838200" y="1447800"/>
            <a:ext cx="6324600" cy="47244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dirty="0"/>
              <a:t>Byte Output Stream</a:t>
            </a:r>
          </a:p>
        </p:txBody>
      </p:sp>
      <p:pic>
        <p:nvPicPr>
          <p:cNvPr id="14341" name="Picture 5"/>
          <p:cNvPicPr>
            <a:picLocks noChangeAspect="1" noChangeArrowheads="1"/>
          </p:cNvPicPr>
          <p:nvPr/>
        </p:nvPicPr>
        <p:blipFill>
          <a:blip r:embed="rId3" cstate="print"/>
          <a:srcRect/>
          <a:stretch>
            <a:fillRect/>
          </a:stretch>
        </p:blipFill>
        <p:spPr bwMode="auto">
          <a:xfrm>
            <a:off x="1371600" y="1524000"/>
            <a:ext cx="5791200" cy="4208463"/>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Character Streams – Reader</a:t>
            </a:r>
          </a:p>
        </p:txBody>
      </p:sp>
      <p:pic>
        <p:nvPicPr>
          <p:cNvPr id="16388" name="Picture 4"/>
          <p:cNvPicPr>
            <a:picLocks noChangeAspect="1" noChangeArrowheads="1"/>
          </p:cNvPicPr>
          <p:nvPr/>
        </p:nvPicPr>
        <p:blipFill>
          <a:blip r:embed="rId3" cstate="print"/>
          <a:srcRect/>
          <a:stretch>
            <a:fillRect/>
          </a:stretch>
        </p:blipFill>
        <p:spPr bwMode="auto">
          <a:xfrm>
            <a:off x="685800" y="1219200"/>
            <a:ext cx="6096000" cy="52578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Character Streams – Writer</a:t>
            </a:r>
          </a:p>
        </p:txBody>
      </p:sp>
      <p:pic>
        <p:nvPicPr>
          <p:cNvPr id="18436" name="Picture 4"/>
          <p:cNvPicPr>
            <a:picLocks noChangeAspect="1" noChangeArrowheads="1"/>
          </p:cNvPicPr>
          <p:nvPr/>
        </p:nvPicPr>
        <p:blipFill>
          <a:blip r:embed="rId3" cstate="print"/>
          <a:srcRect/>
          <a:stretch>
            <a:fillRect/>
          </a:stretch>
        </p:blipFill>
        <p:spPr bwMode="auto">
          <a:xfrm>
            <a:off x="1219200" y="1524000"/>
            <a:ext cx="6781800" cy="501332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Data </a:t>
            </a:r>
            <a:r>
              <a:rPr lang="en-US" dirty="0"/>
              <a:t>Byte </a:t>
            </a:r>
            <a:r>
              <a:rPr lang="en-US" dirty="0" smtClean="0"/>
              <a:t>Stream</a:t>
            </a:r>
            <a:endParaRPr lang="en-US" dirty="0"/>
          </a:p>
        </p:txBody>
      </p:sp>
      <p:sp>
        <p:nvSpPr>
          <p:cNvPr id="20483" name="Rectangle 3"/>
          <p:cNvSpPr>
            <a:spLocks noGrp="1" noChangeArrowheads="1"/>
          </p:cNvSpPr>
          <p:nvPr>
            <p:ph type="body" idx="1"/>
          </p:nvPr>
        </p:nvSpPr>
        <p:spPr/>
        <p:txBody>
          <a:bodyPr>
            <a:normAutofit/>
          </a:bodyPr>
          <a:lstStyle/>
          <a:p>
            <a:pPr>
              <a:lnSpc>
                <a:spcPct val="80000"/>
              </a:lnSpc>
            </a:pPr>
            <a:r>
              <a:rPr lang="en-US" sz="2400" dirty="0" smtClean="0"/>
              <a:t>Interface </a:t>
            </a:r>
            <a:r>
              <a:rPr lang="en-US" sz="2400" dirty="0" err="1" smtClean="0"/>
              <a:t>DataInput</a:t>
            </a:r>
            <a:r>
              <a:rPr lang="en-US" sz="2400" dirty="0" smtClean="0"/>
              <a:t> </a:t>
            </a:r>
            <a:r>
              <a:rPr lang="en-US" sz="2400" dirty="0" err="1" smtClean="0"/>
              <a:t>dan</a:t>
            </a:r>
            <a:r>
              <a:rPr lang="en-US" sz="2400" dirty="0" smtClean="0"/>
              <a:t> </a:t>
            </a:r>
            <a:r>
              <a:rPr lang="en-US" sz="2400" dirty="0" err="1" smtClean="0"/>
              <a:t>DataOuput</a:t>
            </a:r>
            <a:r>
              <a:rPr lang="en-US" sz="2400" dirty="0" smtClean="0"/>
              <a:t> </a:t>
            </a:r>
            <a:r>
              <a:rPr lang="en-US" sz="2400" dirty="0" err="1" smtClean="0"/>
              <a:t>memiliki</a:t>
            </a:r>
            <a:r>
              <a:rPr lang="en-US" sz="2400" dirty="0" smtClean="0"/>
              <a:t> method yang </a:t>
            </a:r>
            <a:r>
              <a:rPr lang="en-US" sz="2400" dirty="0" err="1" smtClean="0"/>
              <a:t>mentransmisikan</a:t>
            </a:r>
            <a:r>
              <a:rPr lang="en-US" sz="2400" dirty="0" smtClean="0"/>
              <a:t> primitive type </a:t>
            </a:r>
            <a:r>
              <a:rPr lang="en-US" sz="2400" dirty="0" err="1" smtClean="0"/>
              <a:t>melewati</a:t>
            </a:r>
            <a:r>
              <a:rPr lang="en-US" sz="2400" dirty="0" smtClean="0"/>
              <a:t> stream. </a:t>
            </a:r>
            <a:r>
              <a:rPr lang="en-US" sz="2400" dirty="0" err="1" smtClean="0"/>
              <a:t>DataInputStream</a:t>
            </a:r>
            <a:r>
              <a:rPr lang="en-US" sz="2400" dirty="0" smtClean="0"/>
              <a:t> </a:t>
            </a:r>
            <a:r>
              <a:rPr lang="en-US" sz="2400" dirty="0" err="1" smtClean="0"/>
              <a:t>dan</a:t>
            </a:r>
            <a:r>
              <a:rPr lang="en-US" sz="2400" dirty="0" smtClean="0"/>
              <a:t> </a:t>
            </a:r>
            <a:r>
              <a:rPr lang="en-US" sz="2400" dirty="0" err="1" smtClean="0"/>
              <a:t>DataOutputStream</a:t>
            </a:r>
            <a:r>
              <a:rPr lang="en-US" sz="2400" dirty="0" smtClean="0"/>
              <a:t> </a:t>
            </a:r>
            <a:r>
              <a:rPr lang="en-US" sz="2400" dirty="0" err="1" smtClean="0"/>
              <a:t>merupakan</a:t>
            </a:r>
            <a:r>
              <a:rPr lang="en-US" sz="2400" dirty="0" smtClean="0"/>
              <a:t> </a:t>
            </a:r>
            <a:r>
              <a:rPr lang="en-US" sz="2400" dirty="0" err="1" smtClean="0"/>
              <a:t>implementasi</a:t>
            </a:r>
            <a:r>
              <a:rPr lang="en-US" sz="2400" dirty="0" smtClean="0"/>
              <a:t> </a:t>
            </a:r>
            <a:r>
              <a:rPr lang="en-US" sz="2400" dirty="0" err="1" smtClean="0"/>
              <a:t>bawaanya</a:t>
            </a:r>
            <a:r>
              <a:rPr lang="en-US" sz="2400" dirty="0" smtClean="0"/>
              <a:t>.</a:t>
            </a:r>
            <a:endParaRPr lang="en-US" sz="2400" dirty="0"/>
          </a:p>
          <a:p>
            <a:pPr>
              <a:lnSpc>
                <a:spcPct val="80000"/>
              </a:lnSpc>
            </a:pPr>
            <a:r>
              <a:rPr lang="en-US" sz="2400" dirty="0" err="1" smtClean="0"/>
              <a:t>Untuk</a:t>
            </a:r>
            <a:r>
              <a:rPr lang="en-US" sz="2400" dirty="0" smtClean="0"/>
              <a:t> </a:t>
            </a:r>
            <a:r>
              <a:rPr lang="en-US" sz="2400" dirty="0" err="1" smtClean="0"/>
              <a:t>setiap</a:t>
            </a:r>
            <a:r>
              <a:rPr lang="en-US" sz="2400" dirty="0" smtClean="0"/>
              <a:t> Interface data </a:t>
            </a:r>
            <a:r>
              <a:rPr lang="en-US" sz="2400" dirty="0" err="1" smtClean="0"/>
              <a:t>ada</a:t>
            </a:r>
            <a:r>
              <a:rPr lang="en-US" sz="2400" dirty="0" smtClean="0"/>
              <a:t> </a:t>
            </a:r>
            <a:r>
              <a:rPr lang="en-US" sz="2400" dirty="0" err="1" smtClean="0"/>
              <a:t>pasangan</a:t>
            </a:r>
            <a:r>
              <a:rPr lang="en-US" sz="2400" dirty="0" smtClean="0"/>
              <a:t> data </a:t>
            </a:r>
            <a:r>
              <a:rPr lang="en-US" sz="2400" dirty="0" err="1" smtClean="0"/>
              <a:t>streamnya</a:t>
            </a:r>
            <a:r>
              <a:rPr lang="en-US" sz="2400" dirty="0" smtClean="0"/>
              <a:t>, </a:t>
            </a:r>
            <a:r>
              <a:rPr lang="en-US" sz="2400" dirty="0" err="1" smtClean="0"/>
              <a:t>sebagai</a:t>
            </a:r>
            <a:r>
              <a:rPr lang="en-US" sz="2400" dirty="0" smtClean="0"/>
              <a:t> </a:t>
            </a:r>
            <a:r>
              <a:rPr lang="en-US" sz="2400" dirty="0" err="1" smtClean="0"/>
              <a:t>tambahan</a:t>
            </a:r>
            <a:r>
              <a:rPr lang="en-US" sz="2400" dirty="0" smtClean="0"/>
              <a:t>  </a:t>
            </a:r>
            <a:r>
              <a:rPr lang="en-US" sz="2400" dirty="0" err="1" smtClean="0"/>
              <a:t>kelas</a:t>
            </a:r>
            <a:r>
              <a:rPr lang="en-US" sz="2400" dirty="0" smtClean="0"/>
              <a:t>  </a:t>
            </a:r>
            <a:r>
              <a:rPr lang="en-US" sz="2400" dirty="0" err="1" smtClean="0"/>
              <a:t>RandomAccessFile</a:t>
            </a:r>
            <a:r>
              <a:rPr lang="en-US" sz="2400" dirty="0" smtClean="0"/>
              <a:t> </a:t>
            </a:r>
            <a:r>
              <a:rPr lang="en-US" sz="2400" dirty="0" err="1" smtClean="0"/>
              <a:t>mengimplementasikan</a:t>
            </a:r>
            <a:r>
              <a:rPr lang="en-US" sz="2400" dirty="0" smtClean="0"/>
              <a:t> Interface  Input </a:t>
            </a:r>
            <a:r>
              <a:rPr lang="en-US" sz="2400" dirty="0" err="1" smtClean="0"/>
              <a:t>dan</a:t>
            </a:r>
            <a:r>
              <a:rPr lang="en-US" sz="2400" dirty="0" smtClean="0"/>
              <a:t> output.</a:t>
            </a:r>
          </a:p>
          <a:p>
            <a:pPr>
              <a:lnSpc>
                <a:spcPct val="80000"/>
              </a:lnSpc>
            </a:pPr>
            <a:r>
              <a:rPr lang="en-US" sz="2400" dirty="0" err="1" smtClean="0"/>
              <a:t>Setiap</a:t>
            </a:r>
            <a:r>
              <a:rPr lang="en-US" sz="2400" dirty="0" smtClean="0"/>
              <a:t> </a:t>
            </a:r>
            <a:r>
              <a:rPr lang="en-US" sz="2400" dirty="0" err="1" smtClean="0"/>
              <a:t>kelas</a:t>
            </a:r>
            <a:r>
              <a:rPr lang="en-US" sz="2400" dirty="0" smtClean="0"/>
              <a:t> </a:t>
            </a:r>
            <a:r>
              <a:rPr lang="en-US" sz="2400" dirty="0" err="1" smtClean="0"/>
              <a:t>memiliki</a:t>
            </a:r>
            <a:r>
              <a:rPr lang="en-US" sz="2400" dirty="0" smtClean="0"/>
              <a:t> </a:t>
            </a:r>
            <a:r>
              <a:rPr lang="en-US" sz="2400" dirty="0" err="1" smtClean="0"/>
              <a:t>kelas</a:t>
            </a:r>
            <a:r>
              <a:rPr lang="en-US" sz="2400" dirty="0" smtClean="0"/>
              <a:t> </a:t>
            </a:r>
            <a:r>
              <a:rPr lang="en-US" sz="2400" dirty="0" err="1" smtClean="0"/>
              <a:t>pembantu</a:t>
            </a:r>
            <a:r>
              <a:rPr lang="en-US" sz="2400" dirty="0" smtClean="0"/>
              <a:t> </a:t>
            </a:r>
            <a:r>
              <a:rPr lang="en-US" sz="2400" dirty="0" err="1" smtClean="0"/>
              <a:t>untuk</a:t>
            </a:r>
            <a:r>
              <a:rPr lang="en-US" sz="2400" dirty="0" smtClean="0"/>
              <a:t> </a:t>
            </a:r>
            <a:r>
              <a:rPr lang="en-US" sz="2400" dirty="0" err="1" smtClean="0"/>
              <a:t>memfilter</a:t>
            </a:r>
            <a:r>
              <a:rPr lang="en-US" sz="2400" dirty="0" smtClean="0"/>
              <a:t> stream, </a:t>
            </a:r>
            <a:r>
              <a:rPr lang="en-US" sz="2400" dirty="0" err="1" smtClean="0"/>
              <a:t>dan</a:t>
            </a:r>
            <a:r>
              <a:rPr lang="en-US" sz="2400" dirty="0" smtClean="0"/>
              <a:t> </a:t>
            </a:r>
            <a:r>
              <a:rPr lang="en-US" sz="2400" dirty="0" err="1" smtClean="0"/>
              <a:t>kostruktor</a:t>
            </a:r>
            <a:r>
              <a:rPr lang="en-US" sz="2400" dirty="0"/>
              <a:t> </a:t>
            </a:r>
            <a:r>
              <a:rPr lang="en-US" sz="2400" dirty="0" smtClean="0"/>
              <a:t>yang </a:t>
            </a:r>
            <a:r>
              <a:rPr lang="en-US" sz="2400" dirty="0" err="1" smtClean="0"/>
              <a:t>meminta</a:t>
            </a:r>
            <a:r>
              <a:rPr lang="en-US" sz="2400" dirty="0" smtClean="0"/>
              <a:t> input/output interface </a:t>
            </a:r>
            <a:r>
              <a:rPr lang="en-US" sz="2400" dirty="0" err="1" smtClean="0"/>
              <a:t>sebagai</a:t>
            </a:r>
            <a:r>
              <a:rPr lang="en-US" sz="2400" dirty="0" smtClean="0"/>
              <a:t> </a:t>
            </a:r>
            <a:r>
              <a:rPr lang="en-US" sz="2400" dirty="0" err="1" smtClean="0"/>
              <a:t>masukan</a:t>
            </a:r>
            <a:r>
              <a:rPr lang="en-US" sz="2400" dirty="0" smtClean="0"/>
              <a: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Compilation Unit</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95325" y="1700808"/>
            <a:ext cx="7753350" cy="11144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899592" y="2420888"/>
            <a:ext cx="2190750" cy="79057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197954" y="3284984"/>
            <a:ext cx="8748092" cy="1733550"/>
          </a:xfrm>
          <a:prstGeom prst="rect">
            <a:avLst/>
          </a:prstGeom>
          <a:noFill/>
          <a:ln w="9525">
            <a:noFill/>
            <a:miter lim="800000"/>
            <a:headEnd/>
            <a:tailEnd/>
          </a:ln>
        </p:spPr>
      </p:pic>
      <p:cxnSp>
        <p:nvCxnSpPr>
          <p:cNvPr id="9" name="Straight Arrow Connector 8"/>
          <p:cNvCxnSpPr/>
          <p:nvPr/>
        </p:nvCxnSpPr>
        <p:spPr>
          <a:xfrm flipH="1">
            <a:off x="1403648" y="1988840"/>
            <a:ext cx="7200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475656" y="1988840"/>
            <a:ext cx="331236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475656" y="2564904"/>
            <a:ext cx="410445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331640" y="2564904"/>
            <a:ext cx="20882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99592" y="1988840"/>
            <a:ext cx="6120680" cy="14401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5" cstate="print"/>
          <a:srcRect/>
          <a:stretch>
            <a:fillRect/>
          </a:stretch>
        </p:blipFill>
        <p:spPr bwMode="auto">
          <a:xfrm>
            <a:off x="539552" y="5085184"/>
            <a:ext cx="5114925"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ChangeAspect="1" noChangeArrowheads="1"/>
          </p:cNvPicPr>
          <p:nvPr/>
        </p:nvPicPr>
        <p:blipFill>
          <a:blip r:embed="rId3" cstate="print"/>
          <a:srcRect/>
          <a:stretch>
            <a:fillRect/>
          </a:stretch>
        </p:blipFill>
        <p:spPr bwMode="auto">
          <a:xfrm>
            <a:off x="838200" y="1447800"/>
            <a:ext cx="7315200" cy="38100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Object Serialization</a:t>
            </a:r>
          </a:p>
        </p:txBody>
      </p:sp>
      <p:sp>
        <p:nvSpPr>
          <p:cNvPr id="28675" name="Rectangle 3"/>
          <p:cNvSpPr>
            <a:spLocks noGrp="1" noChangeArrowheads="1"/>
          </p:cNvSpPr>
          <p:nvPr>
            <p:ph type="body" idx="1"/>
          </p:nvPr>
        </p:nvSpPr>
        <p:spPr/>
        <p:txBody>
          <a:bodyPr>
            <a:normAutofit/>
          </a:bodyPr>
          <a:lstStyle/>
          <a:p>
            <a:pPr>
              <a:lnSpc>
                <a:spcPct val="90000"/>
              </a:lnSpc>
            </a:pPr>
            <a:r>
              <a:rPr lang="en-US" sz="2400" dirty="0" err="1" smtClean="0"/>
              <a:t>Proses</a:t>
            </a:r>
            <a:r>
              <a:rPr lang="en-US" sz="2400" dirty="0" smtClean="0"/>
              <a:t> </a:t>
            </a:r>
            <a:r>
              <a:rPr lang="en-US" sz="2400" dirty="0" err="1" smtClean="0"/>
              <a:t>mengubah</a:t>
            </a:r>
            <a:r>
              <a:rPr lang="en-US" sz="2400" dirty="0" smtClean="0"/>
              <a:t> </a:t>
            </a:r>
            <a:r>
              <a:rPr lang="en-US" sz="2400" dirty="0" err="1" smtClean="0"/>
              <a:t>objek</a:t>
            </a:r>
            <a:r>
              <a:rPr lang="en-US" sz="2400" dirty="0" smtClean="0"/>
              <a:t> </a:t>
            </a:r>
            <a:r>
              <a:rPr lang="en-US" sz="2400" dirty="0" err="1" smtClean="0"/>
              <a:t>menjadi</a:t>
            </a:r>
            <a:r>
              <a:rPr lang="en-US" sz="2400" dirty="0" smtClean="0"/>
              <a:t> byte stream yang </a:t>
            </a:r>
            <a:r>
              <a:rPr lang="en-US" sz="2400" dirty="0" err="1" smtClean="0"/>
              <a:t>siap</a:t>
            </a:r>
            <a:r>
              <a:rPr lang="en-US" sz="2400" dirty="0" smtClean="0"/>
              <a:t> </a:t>
            </a:r>
            <a:r>
              <a:rPr lang="en-US" sz="2400" dirty="0" err="1" smtClean="0"/>
              <a:t>ditransmisikan</a:t>
            </a:r>
            <a:r>
              <a:rPr lang="en-US" sz="2400" dirty="0" smtClean="0"/>
              <a:t> </a:t>
            </a:r>
            <a:r>
              <a:rPr lang="en-US" sz="2400" dirty="0" err="1" smtClean="0"/>
              <a:t>disebut</a:t>
            </a:r>
            <a:r>
              <a:rPr lang="en-US" sz="2400" dirty="0" smtClean="0"/>
              <a:t> serialization, </a:t>
            </a:r>
            <a:r>
              <a:rPr lang="en-US" sz="2400" dirty="0" err="1" smtClean="0"/>
              <a:t>mengembalikan</a:t>
            </a:r>
            <a:r>
              <a:rPr lang="en-US" sz="2400" dirty="0" smtClean="0"/>
              <a:t> byte stream </a:t>
            </a:r>
            <a:r>
              <a:rPr lang="en-US" sz="2400" dirty="0" err="1" smtClean="0"/>
              <a:t>menjadi</a:t>
            </a:r>
            <a:r>
              <a:rPr lang="en-US" sz="2400" dirty="0" smtClean="0"/>
              <a:t> object </a:t>
            </a:r>
            <a:r>
              <a:rPr lang="en-US" sz="2400" dirty="0" err="1" smtClean="0"/>
              <a:t>asal</a:t>
            </a:r>
            <a:r>
              <a:rPr lang="en-US" sz="2400" dirty="0" smtClean="0"/>
              <a:t> </a:t>
            </a:r>
            <a:r>
              <a:rPr lang="en-US" sz="2400" dirty="0" err="1" smtClean="0"/>
              <a:t>disebut</a:t>
            </a:r>
            <a:r>
              <a:rPr lang="en-US" sz="2400" dirty="0" smtClean="0"/>
              <a:t> de-serialization. </a:t>
            </a:r>
            <a:r>
              <a:rPr lang="en-US" sz="2400" dirty="0" err="1" smtClean="0"/>
              <a:t>di</a:t>
            </a:r>
            <a:r>
              <a:rPr lang="en-US" sz="2400" dirty="0" smtClean="0"/>
              <a:t> java </a:t>
            </a:r>
            <a:r>
              <a:rPr lang="en-US" sz="2400" dirty="0" err="1" smtClean="0"/>
              <a:t>semua</a:t>
            </a:r>
            <a:r>
              <a:rPr lang="en-US" sz="2400" dirty="0" smtClean="0"/>
              <a:t> object yang </a:t>
            </a:r>
            <a:r>
              <a:rPr lang="en-US" sz="2400" dirty="0" err="1" smtClean="0"/>
              <a:t>bisa</a:t>
            </a:r>
            <a:r>
              <a:rPr lang="en-US" sz="2400" dirty="0" smtClean="0"/>
              <a:t> </a:t>
            </a:r>
            <a:r>
              <a:rPr lang="en-US" sz="2400" dirty="0" err="1" smtClean="0"/>
              <a:t>di</a:t>
            </a:r>
            <a:r>
              <a:rPr lang="en-US" sz="2400" dirty="0" smtClean="0"/>
              <a:t>-serialization </a:t>
            </a:r>
            <a:r>
              <a:rPr lang="en-US" sz="2400" dirty="0" err="1" smtClean="0"/>
              <a:t>otomatis</a:t>
            </a:r>
            <a:r>
              <a:rPr lang="en-US" sz="2400" dirty="0" smtClean="0"/>
              <a:t> </a:t>
            </a:r>
            <a:r>
              <a:rPr lang="en-US" sz="2400" dirty="0" err="1" smtClean="0"/>
              <a:t>bisa</a:t>
            </a:r>
            <a:r>
              <a:rPr lang="en-US" sz="2400" dirty="0" smtClean="0"/>
              <a:t> </a:t>
            </a:r>
            <a:r>
              <a:rPr lang="en-US" sz="2400" dirty="0" err="1" smtClean="0"/>
              <a:t>di</a:t>
            </a:r>
            <a:r>
              <a:rPr lang="en-US" sz="2400" dirty="0" smtClean="0"/>
              <a:t>- </a:t>
            </a:r>
            <a:r>
              <a:rPr lang="en-US" sz="2400" dirty="0" err="1" smtClean="0"/>
              <a:t>deserialization</a:t>
            </a:r>
            <a:r>
              <a:rPr lang="en-US" sz="2400" dirty="0" smtClean="0"/>
              <a:t>.</a:t>
            </a:r>
            <a:endParaRPr lang="en-US" sz="2400" dirty="0"/>
          </a:p>
          <a:p>
            <a:pPr>
              <a:lnSpc>
                <a:spcPct val="90000"/>
              </a:lnSpc>
            </a:pPr>
            <a:r>
              <a:rPr lang="en-US" sz="2400" dirty="0" err="1" smtClean="0"/>
              <a:t>Ketika</a:t>
            </a:r>
            <a:r>
              <a:rPr lang="en-US" sz="2400" dirty="0" smtClean="0"/>
              <a:t> </a:t>
            </a:r>
            <a:r>
              <a:rPr lang="en-US" sz="2400" dirty="0" err="1" smtClean="0"/>
              <a:t>sebuah</a:t>
            </a:r>
            <a:r>
              <a:rPr lang="en-US" sz="2400" dirty="0" smtClean="0"/>
              <a:t> </a:t>
            </a:r>
            <a:r>
              <a:rPr lang="en-US" sz="2400" dirty="0" err="1" smtClean="0"/>
              <a:t>ObjectOutputStream</a:t>
            </a:r>
            <a:r>
              <a:rPr lang="en-US" sz="2400" dirty="0" smtClean="0"/>
              <a:t> </a:t>
            </a:r>
            <a:r>
              <a:rPr lang="en-US" sz="2400" dirty="0" err="1" smtClean="0"/>
              <a:t>menulis</a:t>
            </a:r>
            <a:r>
              <a:rPr lang="en-US" sz="2400" dirty="0" smtClean="0"/>
              <a:t> </a:t>
            </a:r>
            <a:r>
              <a:rPr lang="en-US" sz="2400" dirty="0" err="1" smtClean="0"/>
              <a:t>obyek</a:t>
            </a:r>
            <a:r>
              <a:rPr lang="en-US" sz="2400" dirty="0" smtClean="0"/>
              <a:t>, </a:t>
            </a:r>
            <a:r>
              <a:rPr lang="en-US" sz="2400" dirty="0" err="1" smtClean="0"/>
              <a:t>obyeknya</a:t>
            </a:r>
            <a:r>
              <a:rPr lang="en-US" sz="2400" dirty="0" smtClean="0"/>
              <a:t> </a:t>
            </a:r>
            <a:r>
              <a:rPr lang="en-US" sz="2400" dirty="0" err="1" smtClean="0"/>
              <a:t>harus</a:t>
            </a:r>
            <a:r>
              <a:rPr lang="en-US" sz="2400" dirty="0"/>
              <a:t> </a:t>
            </a:r>
            <a:r>
              <a:rPr lang="en-US" sz="2400" dirty="0" err="1" smtClean="0"/>
              <a:t>merupakan</a:t>
            </a:r>
            <a:r>
              <a:rPr lang="en-US" sz="2400" dirty="0" smtClean="0"/>
              <a:t> </a:t>
            </a:r>
            <a:r>
              <a:rPr lang="en-US" sz="2400" dirty="0" err="1" smtClean="0"/>
              <a:t>objek</a:t>
            </a:r>
            <a:r>
              <a:rPr lang="en-US" sz="2400" dirty="0" smtClean="0"/>
              <a:t> yang </a:t>
            </a:r>
            <a:r>
              <a:rPr lang="en-US" sz="2400" dirty="0" err="1" smtClean="0"/>
              <a:t>kelasnya</a:t>
            </a:r>
            <a:r>
              <a:rPr lang="en-US" sz="2400" dirty="0" smtClean="0"/>
              <a:t> </a:t>
            </a:r>
            <a:r>
              <a:rPr lang="en-US" sz="2400" dirty="0" err="1" smtClean="0"/>
              <a:t>mengimplementasikan</a:t>
            </a:r>
            <a:r>
              <a:rPr lang="en-US" sz="2400" dirty="0" smtClean="0"/>
              <a:t> interface </a:t>
            </a:r>
            <a:r>
              <a:rPr lang="en-US" sz="2400" dirty="0" err="1" smtClean="0"/>
              <a:t>Serialiable</a:t>
            </a:r>
            <a:r>
              <a:rPr lang="en-US" sz="2400" dirty="0" smtClean="0"/>
              <a:t>. </a:t>
            </a: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3" cstate="print"/>
          <a:srcRect/>
          <a:stretch>
            <a:fillRect/>
          </a:stretch>
        </p:blipFill>
        <p:spPr bwMode="auto">
          <a:xfrm>
            <a:off x="381000" y="381000"/>
            <a:ext cx="8001000" cy="5910263"/>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TCP/IP Networks Layer</a:t>
            </a:r>
          </a:p>
        </p:txBody>
      </p:sp>
      <p:sp>
        <p:nvSpPr>
          <p:cNvPr id="32773" name="AutoShape 5" descr="figs/JNP3_0201.gif"/>
          <p:cNvSpPr>
            <a:spLocks noChangeAspect="1" noChangeArrowheads="1"/>
          </p:cNvSpPr>
          <p:nvPr/>
        </p:nvSpPr>
        <p:spPr bwMode="auto">
          <a:xfrm>
            <a:off x="1920875" y="2703513"/>
            <a:ext cx="5303838" cy="1450975"/>
          </a:xfrm>
          <a:prstGeom prst="rect">
            <a:avLst/>
          </a:prstGeom>
          <a:noFill/>
        </p:spPr>
        <p:txBody>
          <a:bodyPr/>
          <a:lstStyle/>
          <a:p>
            <a:endParaRPr lang="en-US"/>
          </a:p>
        </p:txBody>
      </p:sp>
      <p:pic>
        <p:nvPicPr>
          <p:cNvPr id="32774" name="Picture 6"/>
          <p:cNvPicPr>
            <a:picLocks noChangeAspect="1" noChangeArrowheads="1"/>
          </p:cNvPicPr>
          <p:nvPr/>
        </p:nvPicPr>
        <p:blipFill>
          <a:blip r:embed="rId3" cstate="print"/>
          <a:srcRect/>
          <a:stretch>
            <a:fillRect/>
          </a:stretch>
        </p:blipFill>
        <p:spPr bwMode="auto">
          <a:xfrm>
            <a:off x="457200" y="1676400"/>
            <a:ext cx="8229600" cy="2286000"/>
          </a:xfrm>
          <a:prstGeom prst="rect">
            <a:avLst/>
          </a:prstGeom>
          <a:noFill/>
          <a:ln w="9525">
            <a:noFill/>
            <a:miter lim="800000"/>
            <a:headEnd/>
            <a:tailEnd/>
          </a:ln>
          <a:effectLst/>
        </p:spPr>
      </p:pic>
      <p:sp>
        <p:nvSpPr>
          <p:cNvPr id="32775" name="Text Box 7"/>
          <p:cNvSpPr txBox="1">
            <a:spLocks noChangeArrowheads="1"/>
          </p:cNvSpPr>
          <p:nvPr/>
        </p:nvSpPr>
        <p:spPr bwMode="auto">
          <a:xfrm>
            <a:off x="457200" y="4191000"/>
            <a:ext cx="8077200" cy="2492990"/>
          </a:xfrm>
          <a:prstGeom prst="rect">
            <a:avLst/>
          </a:prstGeom>
          <a:noFill/>
          <a:ln w="9525">
            <a:noFill/>
            <a:miter lim="800000"/>
            <a:headEnd/>
            <a:tailEnd/>
          </a:ln>
          <a:effectLst/>
        </p:spPr>
        <p:txBody>
          <a:bodyPr>
            <a:spAutoFit/>
          </a:bodyPr>
          <a:lstStyle/>
          <a:p>
            <a:pPr marL="457200" indent="-457200">
              <a:spcBef>
                <a:spcPct val="50000"/>
              </a:spcBef>
              <a:buFont typeface="Arial" pitchFamily="34" charset="0"/>
              <a:buChar char="•"/>
            </a:pPr>
            <a:r>
              <a:rPr lang="en-US" sz="2400" dirty="0" err="1" smtClean="0"/>
              <a:t>Kelas-kelas</a:t>
            </a:r>
            <a:r>
              <a:rPr lang="en-US" sz="2400" dirty="0" smtClean="0"/>
              <a:t> </a:t>
            </a:r>
            <a:r>
              <a:rPr lang="en-US" sz="2400" dirty="0" err="1" smtClean="0"/>
              <a:t>pada</a:t>
            </a:r>
            <a:r>
              <a:rPr lang="en-US" sz="2400" dirty="0" smtClean="0"/>
              <a:t> java API </a:t>
            </a:r>
            <a:r>
              <a:rPr lang="en-US" sz="2400" dirty="0" err="1" smtClean="0"/>
              <a:t>hanya</a:t>
            </a:r>
            <a:r>
              <a:rPr lang="en-US" sz="2400" dirty="0" smtClean="0"/>
              <a:t> </a:t>
            </a:r>
            <a:r>
              <a:rPr lang="en-US" sz="2400" dirty="0" err="1" smtClean="0"/>
              <a:t>bekerja</a:t>
            </a:r>
            <a:r>
              <a:rPr lang="en-US" sz="2400" dirty="0" smtClean="0"/>
              <a:t> </a:t>
            </a:r>
            <a:r>
              <a:rPr lang="en-US" sz="2400" dirty="0" err="1" smtClean="0"/>
              <a:t>diatas</a:t>
            </a:r>
            <a:r>
              <a:rPr lang="en-US" sz="2400" dirty="0" smtClean="0"/>
              <a:t> </a:t>
            </a:r>
            <a:r>
              <a:rPr lang="en-US" sz="2400" dirty="0" err="1" smtClean="0"/>
              <a:t>jaringan</a:t>
            </a:r>
            <a:r>
              <a:rPr lang="en-US" sz="2400" dirty="0" smtClean="0"/>
              <a:t> TCP/IP </a:t>
            </a:r>
            <a:r>
              <a:rPr lang="en-US" sz="2400" dirty="0" err="1" smtClean="0"/>
              <a:t>dan</a:t>
            </a:r>
            <a:r>
              <a:rPr lang="en-US" sz="2400" dirty="0" smtClean="0"/>
              <a:t> </a:t>
            </a:r>
            <a:r>
              <a:rPr lang="en-US" sz="2400" dirty="0" err="1" smtClean="0"/>
              <a:t>selalu</a:t>
            </a:r>
            <a:r>
              <a:rPr lang="en-US" sz="2400" dirty="0" smtClean="0"/>
              <a:t> </a:t>
            </a:r>
            <a:r>
              <a:rPr lang="en-US" sz="2400" dirty="0" err="1" smtClean="0"/>
              <a:t>di</a:t>
            </a:r>
            <a:r>
              <a:rPr lang="en-US" sz="2400" dirty="0" smtClean="0"/>
              <a:t> layer transport </a:t>
            </a:r>
            <a:r>
              <a:rPr lang="en-US" sz="2400" dirty="0" err="1" smtClean="0"/>
              <a:t>atau</a:t>
            </a:r>
            <a:r>
              <a:rPr lang="en-US" sz="2400" dirty="0" smtClean="0"/>
              <a:t> application.</a:t>
            </a:r>
            <a:endParaRPr lang="en-US" sz="2400" dirty="0" smtClean="0"/>
          </a:p>
          <a:p>
            <a:pPr marL="457200" indent="-457200">
              <a:spcBef>
                <a:spcPct val="50000"/>
              </a:spcBef>
              <a:buFont typeface="Arial" pitchFamily="34" charset="0"/>
              <a:buChar char="•"/>
            </a:pPr>
            <a:r>
              <a:rPr lang="en-US" sz="2400" dirty="0" smtClean="0"/>
              <a:t>Protocol yang </a:t>
            </a:r>
            <a:r>
              <a:rPr lang="en-US" sz="2400" dirty="0" err="1" smtClean="0"/>
              <a:t>disupport</a:t>
            </a:r>
            <a:r>
              <a:rPr lang="en-US" sz="2400" dirty="0" smtClean="0"/>
              <a:t> java  API </a:t>
            </a:r>
            <a:r>
              <a:rPr lang="en-US" sz="2400" dirty="0" err="1" smtClean="0"/>
              <a:t>hanya</a:t>
            </a:r>
            <a:r>
              <a:rPr lang="en-US" sz="2400" dirty="0" smtClean="0"/>
              <a:t> TCP </a:t>
            </a:r>
            <a:r>
              <a:rPr lang="en-US" sz="2400" dirty="0" err="1" smtClean="0"/>
              <a:t>dan</a:t>
            </a:r>
            <a:r>
              <a:rPr lang="en-US" sz="2400" dirty="0" smtClean="0"/>
              <a:t> </a:t>
            </a:r>
            <a:r>
              <a:rPr lang="en-US" sz="2400" dirty="0"/>
              <a:t>UDP </a:t>
            </a:r>
            <a:endParaRPr lang="en-US" sz="2400" dirty="0" smtClean="0"/>
          </a:p>
          <a:p>
            <a:pPr marL="457200" indent="-457200">
              <a:spcBef>
                <a:spcPct val="50000"/>
              </a:spcBef>
              <a:buFont typeface="Arial" pitchFamily="34" charset="0"/>
              <a:buChar char="•"/>
            </a:pPr>
            <a:r>
              <a:rPr lang="en-US" sz="2400" dirty="0" err="1" smtClean="0"/>
              <a:t>Gunakan</a:t>
            </a:r>
            <a:r>
              <a:rPr lang="en-US" sz="2400" dirty="0" smtClean="0"/>
              <a:t> </a:t>
            </a:r>
            <a:r>
              <a:rPr lang="en-US" sz="2400" dirty="0"/>
              <a:t>TCP </a:t>
            </a:r>
            <a:r>
              <a:rPr lang="en-US" sz="2400" dirty="0" err="1" smtClean="0"/>
              <a:t>untuk</a:t>
            </a:r>
            <a:r>
              <a:rPr lang="en-US" sz="2400" dirty="0" smtClean="0"/>
              <a:t> </a:t>
            </a:r>
            <a:r>
              <a:rPr lang="en-US" sz="2400" dirty="0" err="1"/>
              <a:t>i</a:t>
            </a:r>
            <a:r>
              <a:rPr lang="en-US" sz="2400" dirty="0" err="1" smtClean="0"/>
              <a:t>nteraksi</a:t>
            </a:r>
            <a:r>
              <a:rPr lang="en-US" sz="2400" dirty="0" smtClean="0"/>
              <a:t> Connection-Oriented.</a:t>
            </a:r>
          </a:p>
          <a:p>
            <a:pPr marL="457200" indent="-457200">
              <a:spcBef>
                <a:spcPct val="50000"/>
              </a:spcBef>
              <a:buFont typeface="Arial" pitchFamily="34" charset="0"/>
              <a:buChar char="•"/>
            </a:pPr>
            <a:r>
              <a:rPr lang="en-US" sz="2400" dirty="0" err="1" smtClean="0"/>
              <a:t>Gunakan</a:t>
            </a:r>
            <a:r>
              <a:rPr lang="en-US" sz="2400" dirty="0" smtClean="0"/>
              <a:t> UDP </a:t>
            </a:r>
            <a:r>
              <a:rPr lang="en-US" sz="2400" dirty="0" err="1" smtClean="0"/>
              <a:t>untuk</a:t>
            </a:r>
            <a:r>
              <a:rPr lang="en-US" sz="2400" dirty="0" smtClean="0"/>
              <a:t> </a:t>
            </a:r>
            <a:r>
              <a:rPr lang="en-US" sz="2400" dirty="0" err="1" smtClean="0"/>
              <a:t>interaksi</a:t>
            </a:r>
            <a:r>
              <a:rPr lang="en-US" sz="2400" dirty="0" smtClean="0"/>
              <a:t> Connectionless.</a:t>
            </a: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Socket – Client</a:t>
            </a:r>
          </a:p>
        </p:txBody>
      </p:sp>
      <p:pic>
        <p:nvPicPr>
          <p:cNvPr id="34821" name="Picture 5"/>
          <p:cNvPicPr>
            <a:picLocks noChangeAspect="1" noChangeArrowheads="1"/>
          </p:cNvPicPr>
          <p:nvPr/>
        </p:nvPicPr>
        <p:blipFill>
          <a:blip r:embed="rId3" cstate="print"/>
          <a:srcRect/>
          <a:stretch>
            <a:fillRect/>
          </a:stretch>
        </p:blipFill>
        <p:spPr bwMode="auto">
          <a:xfrm>
            <a:off x="533400" y="1219200"/>
            <a:ext cx="8229600" cy="5151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Server Socket</a:t>
            </a:r>
          </a:p>
        </p:txBody>
      </p:sp>
      <p:pic>
        <p:nvPicPr>
          <p:cNvPr id="36868" name="Picture 4"/>
          <p:cNvPicPr>
            <a:picLocks noChangeAspect="1" noChangeArrowheads="1"/>
          </p:cNvPicPr>
          <p:nvPr/>
        </p:nvPicPr>
        <p:blipFill>
          <a:blip r:embed="rId3" cstate="print"/>
          <a:srcRect/>
          <a:stretch>
            <a:fillRect/>
          </a:stretch>
        </p:blipFill>
        <p:spPr bwMode="auto">
          <a:xfrm>
            <a:off x="762000" y="1447800"/>
            <a:ext cx="7620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(Basic Operation)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java.lang.String</a:t>
            </a:r>
            <a:r>
              <a:rPr lang="en-US" dirty="0" smtClean="0"/>
              <a:t> </a:t>
            </a:r>
            <a:r>
              <a:rPr lang="en-US" dirty="0" err="1" smtClean="0"/>
              <a:t>merupakan</a:t>
            </a:r>
            <a:r>
              <a:rPr lang="en-US" dirty="0" smtClean="0"/>
              <a:t> </a:t>
            </a:r>
            <a:r>
              <a:rPr lang="en-US" dirty="0" err="1" smtClean="0"/>
              <a:t>kelas</a:t>
            </a:r>
            <a:r>
              <a:rPr lang="en-US" dirty="0" smtClean="0"/>
              <a:t> </a:t>
            </a:r>
            <a:r>
              <a:rPr lang="en-US" dirty="0" err="1" smtClean="0"/>
              <a:t>khusus</a:t>
            </a:r>
            <a:r>
              <a:rPr lang="en-US" dirty="0" smtClean="0"/>
              <a:t> </a:t>
            </a:r>
            <a:r>
              <a:rPr lang="en-US" dirty="0" err="1" smtClean="0"/>
              <a:t>di</a:t>
            </a:r>
            <a:r>
              <a:rPr lang="en-US" dirty="0" smtClean="0"/>
              <a:t> java yang </a:t>
            </a:r>
            <a:r>
              <a:rPr lang="en-US" dirty="0" err="1" smtClean="0"/>
              <a:t>diperuntukan</a:t>
            </a:r>
            <a:r>
              <a:rPr lang="en-US" dirty="0" smtClean="0"/>
              <a:t> </a:t>
            </a:r>
            <a:r>
              <a:rPr lang="en-US" dirty="0" err="1" smtClean="0"/>
              <a:t>untuk</a:t>
            </a:r>
            <a:r>
              <a:rPr lang="en-US" dirty="0" smtClean="0"/>
              <a:t> </a:t>
            </a:r>
            <a:r>
              <a:rPr lang="en-US" dirty="0" err="1" smtClean="0"/>
              <a:t>menampung</a:t>
            </a:r>
            <a:r>
              <a:rPr lang="en-US" dirty="0" smtClean="0"/>
              <a:t> </a:t>
            </a:r>
            <a:r>
              <a:rPr lang="en-US" dirty="0" err="1" smtClean="0"/>
              <a:t>teks</a:t>
            </a:r>
            <a:r>
              <a:rPr lang="en-US" dirty="0" smtClean="0"/>
              <a:t>.</a:t>
            </a:r>
          </a:p>
          <a:p>
            <a:r>
              <a:rPr lang="en-US" dirty="0" smtClean="0"/>
              <a:t>String </a:t>
            </a:r>
            <a:r>
              <a:rPr lang="en-US" dirty="0" err="1" smtClean="0"/>
              <a:t>bersifat</a:t>
            </a:r>
            <a:r>
              <a:rPr lang="en-US" dirty="0" smtClean="0"/>
              <a:t> shared </a:t>
            </a:r>
            <a:r>
              <a:rPr lang="en-US" dirty="0" err="1" smtClean="0"/>
              <a:t>dan</a:t>
            </a:r>
            <a:r>
              <a:rPr lang="en-US" dirty="0" smtClean="0"/>
              <a:t> immutable, </a:t>
            </a:r>
            <a:r>
              <a:rPr lang="en-US" dirty="0" err="1" smtClean="0"/>
              <a:t>artinya</a:t>
            </a:r>
            <a:r>
              <a:rPr lang="en-US" dirty="0" smtClean="0"/>
              <a:t> </a:t>
            </a:r>
            <a:r>
              <a:rPr lang="en-US" dirty="0" err="1" smtClean="0"/>
              <a:t>sekali</a:t>
            </a:r>
            <a:r>
              <a:rPr lang="en-US" dirty="0" smtClean="0"/>
              <a:t> </a:t>
            </a:r>
            <a:r>
              <a:rPr lang="en-US" dirty="0" err="1" smtClean="0"/>
              <a:t>dibuat</a:t>
            </a:r>
            <a:r>
              <a:rPr lang="en-US" dirty="0" smtClean="0"/>
              <a:t> </a:t>
            </a:r>
            <a:r>
              <a:rPr lang="en-US" dirty="0" err="1" smtClean="0"/>
              <a:t>dia</a:t>
            </a:r>
            <a:r>
              <a:rPr lang="en-US" dirty="0" smtClean="0"/>
              <a:t> </a:t>
            </a:r>
            <a:r>
              <a:rPr lang="en-US" dirty="0" err="1" smtClean="0"/>
              <a:t>tidak</a:t>
            </a:r>
            <a:r>
              <a:rPr lang="en-US" dirty="0" smtClean="0"/>
              <a:t> </a:t>
            </a:r>
            <a:r>
              <a:rPr lang="en-US" dirty="0" err="1" smtClean="0"/>
              <a:t>bisa</a:t>
            </a:r>
            <a:r>
              <a:rPr lang="en-US" dirty="0" smtClean="0"/>
              <a:t> </a:t>
            </a:r>
            <a:r>
              <a:rPr lang="en-US" dirty="0" err="1" smtClean="0"/>
              <a:t>diubah</a:t>
            </a:r>
            <a:r>
              <a:rPr lang="en-US" dirty="0" smtClean="0"/>
              <a:t>, </a:t>
            </a:r>
            <a:r>
              <a:rPr lang="en-US" dirty="0" err="1" smtClean="0"/>
              <a:t>dan</a:t>
            </a:r>
            <a:r>
              <a:rPr lang="en-US" dirty="0" smtClean="0"/>
              <a:t> </a:t>
            </a:r>
            <a:r>
              <a:rPr lang="en-US" dirty="0" err="1" smtClean="0"/>
              <a:t>kita</a:t>
            </a:r>
            <a:r>
              <a:rPr lang="en-US" dirty="0" smtClean="0"/>
              <a:t> </a:t>
            </a:r>
            <a:r>
              <a:rPr lang="en-US" dirty="0" err="1" smtClean="0"/>
              <a:t>tidak</a:t>
            </a:r>
            <a:r>
              <a:rPr lang="en-US" dirty="0" smtClean="0"/>
              <a:t> </a:t>
            </a:r>
            <a:r>
              <a:rPr lang="en-US" dirty="0" err="1" smtClean="0"/>
              <a:t>bisa</a:t>
            </a:r>
            <a:r>
              <a:rPr lang="en-US" dirty="0" smtClean="0"/>
              <a:t> </a:t>
            </a:r>
            <a:r>
              <a:rPr lang="en-US" dirty="0" err="1" smtClean="0"/>
              <a:t>membuat</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String yang </a:t>
            </a:r>
            <a:r>
              <a:rPr lang="en-US" dirty="0" err="1" smtClean="0"/>
              <a:t>sama</a:t>
            </a:r>
            <a:r>
              <a:rPr lang="en-US" dirty="0" smtClean="0"/>
              <a:t>.</a:t>
            </a:r>
          </a:p>
          <a:p>
            <a:r>
              <a:rPr lang="en-US" dirty="0" smtClean="0"/>
              <a:t>String </a:t>
            </a:r>
            <a:r>
              <a:rPr lang="en-US" dirty="0" err="1" smtClean="0"/>
              <a:t>mendukung</a:t>
            </a:r>
            <a:r>
              <a:rPr lang="en-US" dirty="0" smtClean="0"/>
              <a:t> operator “+” </a:t>
            </a:r>
            <a:r>
              <a:rPr lang="en-US" dirty="0" err="1" smtClean="0"/>
              <a:t>untuk</a:t>
            </a:r>
            <a:r>
              <a:rPr lang="en-US" dirty="0" smtClean="0"/>
              <a:t> </a:t>
            </a:r>
            <a:r>
              <a:rPr lang="en-US" dirty="0" err="1" smtClean="0"/>
              <a:t>menyambung</a:t>
            </a:r>
            <a:r>
              <a:rPr lang="en-US" dirty="0" smtClean="0"/>
              <a:t>. </a:t>
            </a:r>
            <a:r>
              <a:rPr lang="en-US" dirty="0" err="1" smtClean="0"/>
              <a:t>jika</a:t>
            </a:r>
            <a:r>
              <a:rPr lang="en-US" dirty="0" smtClean="0"/>
              <a:t> operator </a:t>
            </a:r>
            <a:r>
              <a:rPr lang="en-US" dirty="0" err="1" smtClean="0"/>
              <a:t>ini</a:t>
            </a:r>
            <a:r>
              <a:rPr lang="en-US" dirty="0" smtClean="0"/>
              <a:t> </a:t>
            </a:r>
            <a:r>
              <a:rPr lang="en-US" dirty="0" err="1" smtClean="0"/>
              <a:t>digabung</a:t>
            </a:r>
            <a:r>
              <a:rPr lang="en-US" dirty="0" smtClean="0"/>
              <a:t> </a:t>
            </a:r>
            <a:r>
              <a:rPr lang="en-US" dirty="0" err="1" smtClean="0"/>
              <a:t>dengan</a:t>
            </a:r>
            <a:r>
              <a:rPr lang="en-US" dirty="0" smtClean="0"/>
              <a:t> object non String, </a:t>
            </a:r>
            <a:r>
              <a:rPr lang="en-US" dirty="0" err="1" smtClean="0"/>
              <a:t>maka</a:t>
            </a:r>
            <a:r>
              <a:rPr lang="en-US" dirty="0" smtClean="0"/>
              <a:t> </a:t>
            </a:r>
            <a:r>
              <a:rPr lang="en-US" dirty="0" err="1" smtClean="0"/>
              <a:t>akan</a:t>
            </a:r>
            <a:r>
              <a:rPr lang="en-US" dirty="0" smtClean="0"/>
              <a:t> </a:t>
            </a:r>
            <a:r>
              <a:rPr lang="en-US" dirty="0" err="1" smtClean="0"/>
              <a:t>otomatis</a:t>
            </a:r>
            <a:r>
              <a:rPr lang="en-US" dirty="0" smtClean="0"/>
              <a:t> </a:t>
            </a:r>
            <a:r>
              <a:rPr lang="en-US" dirty="0" err="1" smtClean="0"/>
              <a:t>memanggil</a:t>
            </a:r>
            <a:r>
              <a:rPr lang="en-US" dirty="0" smtClean="0"/>
              <a:t> method “</a:t>
            </a:r>
            <a:r>
              <a:rPr lang="en-US" dirty="0" err="1" smtClean="0"/>
              <a:t>toString</a:t>
            </a:r>
            <a:r>
              <a:rPr lang="en-US" dirty="0" smtClean="0"/>
              <a:t>”.</a:t>
            </a:r>
          </a:p>
          <a:p>
            <a:r>
              <a:rPr lang="en-US" dirty="0" smtClean="0"/>
              <a:t>String </a:t>
            </a:r>
            <a:r>
              <a:rPr lang="en-US" dirty="0" err="1" smtClean="0"/>
              <a:t>memiliki</a:t>
            </a:r>
            <a:r>
              <a:rPr lang="en-US" dirty="0" smtClean="0"/>
              <a:t> </a:t>
            </a:r>
            <a:r>
              <a:rPr lang="en-US" dirty="0" err="1" smtClean="0"/>
              <a:t>tingkah</a:t>
            </a:r>
            <a:r>
              <a:rPr lang="en-US" dirty="0" smtClean="0"/>
              <a:t> </a:t>
            </a:r>
            <a:r>
              <a:rPr lang="en-US" dirty="0" err="1" smtClean="0"/>
              <a:t>laku</a:t>
            </a:r>
            <a:r>
              <a:rPr lang="en-US" dirty="0" smtClean="0"/>
              <a:t> </a:t>
            </a:r>
            <a:r>
              <a:rPr lang="en-US" dirty="0" err="1" smtClean="0"/>
              <a:t>seperti</a:t>
            </a:r>
            <a:r>
              <a:rPr lang="en-US" dirty="0" smtClean="0"/>
              <a:t> </a:t>
            </a:r>
            <a:r>
              <a:rPr lang="en-US" dirty="0" err="1" smtClean="0"/>
              <a:t>halnya</a:t>
            </a:r>
            <a:r>
              <a:rPr lang="en-US" dirty="0" smtClean="0"/>
              <a:t> primitive </a:t>
            </a:r>
            <a:r>
              <a:rPr lang="en-US" dirty="0" err="1" smtClean="0"/>
              <a:t>tipe</a:t>
            </a:r>
            <a:r>
              <a:rPr lang="en-US" dirty="0" smtClean="0"/>
              <a:t>, </a:t>
            </a:r>
            <a:r>
              <a:rPr lang="en-US" dirty="0" err="1" smtClean="0"/>
              <a:t>contoh</a:t>
            </a:r>
            <a:r>
              <a:rPr lang="en-US" dirty="0" smtClean="0"/>
              <a:t> </a:t>
            </a:r>
            <a:r>
              <a:rPr lang="en-US" dirty="0" err="1" smtClean="0"/>
              <a:t>dia</a:t>
            </a:r>
            <a:r>
              <a:rPr lang="en-US" dirty="0" smtClean="0"/>
              <a:t> pass by value </a:t>
            </a:r>
            <a:r>
              <a:rPr lang="en-US" dirty="0" err="1" smtClean="0"/>
              <a:t>bukan</a:t>
            </a:r>
            <a:r>
              <a:rPr lang="en-US" dirty="0" smtClean="0"/>
              <a:t> by reference.</a:t>
            </a:r>
          </a:p>
          <a:p>
            <a:r>
              <a:rPr lang="en-US" dirty="0" smtClean="0"/>
              <a:t>String </a:t>
            </a:r>
            <a:r>
              <a:rPr lang="en-US" dirty="0" err="1" smtClean="0"/>
              <a:t>memiliki</a:t>
            </a:r>
            <a:r>
              <a:rPr lang="en-US" dirty="0" smtClean="0"/>
              <a:t> method yang </a:t>
            </a:r>
            <a:r>
              <a:rPr lang="en-US" dirty="0" err="1" smtClean="0"/>
              <a:t>khusus</a:t>
            </a:r>
            <a:r>
              <a:rPr lang="en-US" dirty="0" smtClean="0"/>
              <a:t> </a:t>
            </a:r>
            <a:r>
              <a:rPr lang="en-US" dirty="0" err="1" smtClean="0"/>
              <a:t>untuk</a:t>
            </a:r>
            <a:r>
              <a:rPr lang="en-US" dirty="0" smtClean="0"/>
              <a:t> </a:t>
            </a:r>
            <a:r>
              <a:rPr lang="en-US" dirty="0" err="1" smtClean="0"/>
              <a:t>perbandingan</a:t>
            </a:r>
            <a:r>
              <a:rPr lang="en-US" dirty="0" smtClean="0"/>
              <a:t>, </a:t>
            </a:r>
            <a:r>
              <a:rPr lang="en-US" dirty="0" err="1" smtClean="0"/>
              <a:t>baik</a:t>
            </a:r>
            <a:r>
              <a:rPr lang="en-US" dirty="0" smtClean="0"/>
              <a:t> </a:t>
            </a:r>
            <a:r>
              <a:rPr lang="en-US" dirty="0" err="1" smtClean="0"/>
              <a:t>perbandingan</a:t>
            </a:r>
            <a:r>
              <a:rPr lang="en-US" dirty="0" smtClean="0"/>
              <a:t> yang </a:t>
            </a:r>
            <a:r>
              <a:rPr lang="en-US" dirty="0" err="1" smtClean="0"/>
              <a:t>peka</a:t>
            </a:r>
            <a:r>
              <a:rPr lang="en-US" dirty="0" smtClean="0"/>
              <a:t> </a:t>
            </a:r>
            <a:r>
              <a:rPr lang="en-US" dirty="0" err="1" smtClean="0"/>
              <a:t>terhadap</a:t>
            </a:r>
            <a:r>
              <a:rPr lang="en-US" dirty="0" smtClean="0"/>
              <a:t> “case” </a:t>
            </a:r>
            <a:r>
              <a:rPr lang="en-US" dirty="0" err="1" smtClean="0"/>
              <a:t>atau</a:t>
            </a:r>
            <a:r>
              <a:rPr lang="en-US" dirty="0" smtClean="0"/>
              <a:t> yang </a:t>
            </a:r>
            <a:r>
              <a:rPr lang="en-US" dirty="0" err="1" smtClean="0"/>
              <a:t>tidak</a:t>
            </a:r>
            <a:r>
              <a:rPr lang="en-US" dirty="0" smtClean="0"/>
              <a:t> </a:t>
            </a:r>
            <a:r>
              <a:rPr lang="en-US" dirty="0" err="1" smtClean="0"/>
              <a:t>peka</a:t>
            </a:r>
            <a:r>
              <a:rPr lang="en-US" dirty="0" smtClean="0"/>
              <a:t> </a:t>
            </a:r>
            <a:r>
              <a:rPr lang="en-US" dirty="0" err="1" smtClean="0"/>
              <a:t>terhadap</a:t>
            </a:r>
            <a:r>
              <a:rPr lang="en-US" dirty="0" smtClean="0"/>
              <a:t> “case”.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String </a:t>
            </a:r>
            <a:r>
              <a:rPr lang="en-US" dirty="0" err="1" smtClean="0"/>
              <a:t>merupakan</a:t>
            </a:r>
            <a:r>
              <a:rPr lang="en-US" dirty="0" smtClean="0"/>
              <a:t> array </a:t>
            </a:r>
            <a:r>
              <a:rPr lang="en-US" dirty="0" err="1" smtClean="0"/>
              <a:t>dari</a:t>
            </a:r>
            <a:r>
              <a:rPr lang="en-US" dirty="0" smtClean="0"/>
              <a:t> char </a:t>
            </a:r>
            <a:r>
              <a:rPr lang="en-US" dirty="0" err="1" smtClean="0"/>
              <a:t>di</a:t>
            </a:r>
            <a:r>
              <a:rPr lang="en-US" dirty="0" smtClean="0"/>
              <a:t> java, </a:t>
            </a:r>
            <a:r>
              <a:rPr lang="en-US" dirty="0" err="1" smtClean="0"/>
              <a:t>mendukung</a:t>
            </a:r>
            <a:r>
              <a:rPr lang="en-US" dirty="0" smtClean="0"/>
              <a:t> Escape </a:t>
            </a:r>
            <a:r>
              <a:rPr lang="en-US" dirty="0" err="1" smtClean="0"/>
              <a:t>Karakter</a:t>
            </a:r>
            <a:r>
              <a:rPr lang="en-US" dirty="0" smtClean="0"/>
              <a:t> </a:t>
            </a:r>
            <a:r>
              <a:rPr lang="en-US" dirty="0" err="1" smtClean="0"/>
              <a:t>seperti</a:t>
            </a:r>
            <a:r>
              <a:rPr lang="en-US" dirty="0" smtClean="0"/>
              <a:t> </a:t>
            </a:r>
            <a:r>
              <a:rPr lang="en-US" dirty="0" err="1" smtClean="0"/>
              <a:t>halnya</a:t>
            </a:r>
            <a:r>
              <a:rPr lang="en-US" dirty="0" smtClean="0"/>
              <a:t> C/C++.</a:t>
            </a:r>
          </a:p>
          <a:p>
            <a:pPr marL="342900" lvl="1" indent="-342900">
              <a:buFont typeface="Arial" pitchFamily="34" charset="0"/>
              <a:buChar char="•"/>
            </a:pPr>
            <a:r>
              <a:rPr lang="en-US" dirty="0" err="1" smtClean="0"/>
              <a:t>Mulai</a:t>
            </a:r>
            <a:r>
              <a:rPr lang="en-US" dirty="0" smtClean="0"/>
              <a:t> </a:t>
            </a:r>
            <a:r>
              <a:rPr lang="en-US" dirty="0" err="1" smtClean="0"/>
              <a:t>versi</a:t>
            </a:r>
            <a:r>
              <a:rPr lang="en-US" dirty="0" smtClean="0"/>
              <a:t> 1.5 java </a:t>
            </a:r>
            <a:r>
              <a:rPr lang="en-US" dirty="0" err="1" smtClean="0"/>
              <a:t>mendukung</a:t>
            </a:r>
            <a:r>
              <a:rPr lang="en-US" dirty="0" smtClean="0"/>
              <a:t> </a:t>
            </a:r>
            <a:r>
              <a:rPr lang="en-US" dirty="0" err="1" smtClean="0"/>
              <a:t>pemormatan</a:t>
            </a:r>
            <a:r>
              <a:rPr lang="en-US" dirty="0" smtClean="0"/>
              <a:t> </a:t>
            </a:r>
            <a:r>
              <a:rPr lang="en-US" dirty="0" err="1" smtClean="0"/>
              <a:t>teks</a:t>
            </a:r>
            <a:r>
              <a:rPr lang="en-US" dirty="0" smtClean="0"/>
              <a:t>/string </a:t>
            </a:r>
            <a:r>
              <a:rPr lang="en-US" dirty="0" err="1" smtClean="0"/>
              <a:t>seperti</a:t>
            </a:r>
            <a:r>
              <a:rPr lang="en-US" dirty="0" smtClean="0"/>
              <a:t> </a:t>
            </a:r>
            <a:r>
              <a:rPr lang="en-US" dirty="0" err="1" smtClean="0"/>
              <a:t>halnya</a:t>
            </a:r>
            <a:r>
              <a:rPr lang="en-US" dirty="0" smtClean="0"/>
              <a:t> C/C++, </a:t>
            </a:r>
            <a:r>
              <a:rPr lang="en-US" dirty="0" err="1" smtClean="0"/>
              <a:t>dukungan</a:t>
            </a:r>
            <a:r>
              <a:rPr lang="en-US" dirty="0" smtClean="0"/>
              <a:t> </a:t>
            </a:r>
            <a:r>
              <a:rPr lang="en-US" dirty="0" err="1" smtClean="0"/>
              <a:t>bisa</a:t>
            </a:r>
            <a:r>
              <a:rPr lang="en-US" dirty="0" smtClean="0"/>
              <a:t> </a:t>
            </a:r>
            <a:r>
              <a:rPr lang="en-US" dirty="0" err="1" smtClean="0"/>
              <a:t>dilihat</a:t>
            </a:r>
            <a:r>
              <a:rPr lang="en-US" dirty="0" smtClean="0"/>
              <a:t> </a:t>
            </a:r>
            <a:r>
              <a:rPr lang="en-US" dirty="0" err="1" smtClean="0"/>
              <a:t>di</a:t>
            </a:r>
            <a:r>
              <a:rPr lang="en-US" dirty="0" smtClean="0"/>
              <a:t> </a:t>
            </a:r>
            <a:r>
              <a:rPr lang="en-US" dirty="0" err="1" smtClean="0"/>
              <a:t>kelas</a:t>
            </a:r>
            <a:r>
              <a:rPr lang="en-US" dirty="0" smtClean="0"/>
              <a:t> </a:t>
            </a:r>
            <a:r>
              <a:rPr lang="en-US" dirty="0" err="1" smtClean="0"/>
              <a:t>java.util.Formatter</a:t>
            </a:r>
            <a:r>
              <a:rPr lang="en-US" dirty="0" smtClean="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(Builder)</a:t>
            </a:r>
            <a:endParaRPr lang="en-US" dirty="0"/>
          </a:p>
        </p:txBody>
      </p:sp>
      <p:sp>
        <p:nvSpPr>
          <p:cNvPr id="3" name="Content Placeholder 2"/>
          <p:cNvSpPr>
            <a:spLocks noGrp="1"/>
          </p:cNvSpPr>
          <p:nvPr>
            <p:ph idx="1"/>
          </p:nvPr>
        </p:nvSpPr>
        <p:spPr/>
        <p:txBody>
          <a:bodyPr/>
          <a:lstStyle/>
          <a:p>
            <a:r>
              <a:rPr lang="en-US" dirty="0" err="1" smtClean="0"/>
              <a:t>Karena</a:t>
            </a:r>
            <a:r>
              <a:rPr lang="en-US" dirty="0" smtClean="0"/>
              <a:t> String </a:t>
            </a:r>
            <a:r>
              <a:rPr lang="en-US" dirty="0" err="1" smtClean="0"/>
              <a:t>bersifat</a:t>
            </a:r>
            <a:r>
              <a:rPr lang="en-US" dirty="0" smtClean="0"/>
              <a:t> immutable </a:t>
            </a:r>
            <a:r>
              <a:rPr lang="en-US" dirty="0" err="1" smtClean="0"/>
              <a:t>maka</a:t>
            </a:r>
            <a:r>
              <a:rPr lang="en-US" dirty="0" smtClean="0"/>
              <a:t> java API </a:t>
            </a:r>
            <a:r>
              <a:rPr lang="en-US" dirty="0" err="1" smtClean="0"/>
              <a:t>menyediakan</a:t>
            </a:r>
            <a:r>
              <a:rPr lang="en-US" dirty="0" smtClean="0"/>
              <a:t> </a:t>
            </a:r>
            <a:r>
              <a:rPr lang="en-US" dirty="0" err="1" smtClean="0"/>
              <a:t>kelas</a:t>
            </a:r>
            <a:r>
              <a:rPr lang="en-US" dirty="0" smtClean="0"/>
              <a:t> </a:t>
            </a:r>
            <a:r>
              <a:rPr lang="en-US" dirty="0" err="1" smtClean="0"/>
              <a:t>khusus</a:t>
            </a:r>
            <a:r>
              <a:rPr lang="en-US" dirty="0" smtClean="0"/>
              <a:t> </a:t>
            </a:r>
            <a:r>
              <a:rPr lang="en-US" dirty="0" err="1" smtClean="0"/>
              <a:t>untuk</a:t>
            </a:r>
            <a:r>
              <a:rPr lang="en-US" dirty="0" smtClean="0"/>
              <a:t> String yang </a:t>
            </a:r>
            <a:r>
              <a:rPr lang="en-US" dirty="0" err="1" smtClean="0"/>
              <a:t>bisa</a:t>
            </a:r>
            <a:r>
              <a:rPr lang="en-US" dirty="0" smtClean="0"/>
              <a:t> </a:t>
            </a:r>
            <a:r>
              <a:rPr lang="en-US" dirty="0" err="1" smtClean="0"/>
              <a:t>dimanipulasi</a:t>
            </a:r>
            <a:r>
              <a:rPr lang="en-US" dirty="0" smtClean="0"/>
              <a:t>/</a:t>
            </a:r>
            <a:r>
              <a:rPr lang="en-US" dirty="0" err="1" smtClean="0"/>
              <a:t>diubah</a:t>
            </a:r>
            <a:r>
              <a:rPr lang="en-US" dirty="0" smtClean="0"/>
              <a:t> (</a:t>
            </a:r>
            <a:r>
              <a:rPr lang="en-US" dirty="0" err="1" smtClean="0"/>
              <a:t>muttable</a:t>
            </a:r>
            <a:r>
              <a:rPr lang="en-US" dirty="0" smtClean="0"/>
              <a:t>), </a:t>
            </a:r>
            <a:r>
              <a:rPr lang="en-US" dirty="0" err="1" smtClean="0"/>
              <a:t>StringBuffer</a:t>
            </a:r>
            <a:r>
              <a:rPr lang="en-US" dirty="0" smtClean="0"/>
              <a:t> </a:t>
            </a:r>
            <a:r>
              <a:rPr lang="en-US" dirty="0" err="1" smtClean="0"/>
              <a:t>dan</a:t>
            </a:r>
            <a:r>
              <a:rPr lang="en-US" dirty="0" smtClean="0"/>
              <a:t> </a:t>
            </a:r>
            <a:r>
              <a:rPr lang="en-US" dirty="0" err="1" smtClean="0"/>
              <a:t>StringBuilder</a:t>
            </a:r>
            <a:r>
              <a:rPr lang="en-US" dirty="0" smtClean="0"/>
              <a:t>.</a:t>
            </a:r>
          </a:p>
          <a:p>
            <a:r>
              <a:rPr lang="en-US" dirty="0" err="1" smtClean="0"/>
              <a:t>StringBuilder</a:t>
            </a:r>
            <a:r>
              <a:rPr lang="en-US" dirty="0" smtClean="0"/>
              <a:t> </a:t>
            </a:r>
            <a:r>
              <a:rPr lang="en-US" dirty="0" err="1" smtClean="0"/>
              <a:t>mulai</a:t>
            </a:r>
            <a:r>
              <a:rPr lang="en-US" dirty="0" smtClean="0"/>
              <a:t> </a:t>
            </a:r>
            <a:r>
              <a:rPr lang="en-US" dirty="0" err="1" smtClean="0"/>
              <a:t>disediakan</a:t>
            </a:r>
            <a:r>
              <a:rPr lang="en-US" dirty="0" smtClean="0"/>
              <a:t> </a:t>
            </a:r>
            <a:r>
              <a:rPr lang="en-US" dirty="0" err="1" smtClean="0"/>
              <a:t>di</a:t>
            </a:r>
            <a:r>
              <a:rPr lang="en-US" dirty="0" smtClean="0"/>
              <a:t> java 1.5 </a:t>
            </a:r>
            <a:r>
              <a:rPr lang="en-US" dirty="0" err="1" smtClean="0"/>
              <a:t>dengan</a:t>
            </a:r>
            <a:r>
              <a:rPr lang="en-US" dirty="0" smtClean="0"/>
              <a:t> </a:t>
            </a:r>
            <a:r>
              <a:rPr lang="en-US" dirty="0" err="1" smtClean="0"/>
              <a:t>menghilangkan</a:t>
            </a:r>
            <a:r>
              <a:rPr lang="en-US" dirty="0" smtClean="0"/>
              <a:t> </a:t>
            </a:r>
            <a:r>
              <a:rPr lang="en-US" dirty="0" err="1" smtClean="0"/>
              <a:t>dukungan</a:t>
            </a:r>
            <a:r>
              <a:rPr lang="en-US" dirty="0" smtClean="0"/>
              <a:t> </a:t>
            </a:r>
            <a:r>
              <a:rPr lang="en-US" dirty="0" err="1" smtClean="0"/>
              <a:t>syncronisasi</a:t>
            </a:r>
            <a:r>
              <a:rPr lang="en-US" dirty="0" smtClean="0"/>
              <a:t> </a:t>
            </a:r>
            <a:r>
              <a:rPr lang="en-US" dirty="0" err="1" smtClean="0"/>
              <a:t>untuk</a:t>
            </a:r>
            <a:r>
              <a:rPr lang="en-US" dirty="0" smtClean="0"/>
              <a:t> </a:t>
            </a:r>
            <a:r>
              <a:rPr lang="en-US" dirty="0" err="1" smtClean="0"/>
              <a:t>meningkatkan</a:t>
            </a:r>
            <a:r>
              <a:rPr lang="en-US" dirty="0" smtClean="0"/>
              <a:t> </a:t>
            </a:r>
            <a:r>
              <a:rPr lang="en-US" dirty="0" err="1" smtClean="0"/>
              <a:t>performansi</a:t>
            </a:r>
            <a:r>
              <a:rPr lang="en-US" dirty="0" smtClean="0"/>
              <a:t>.</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(Regular</a:t>
            </a:r>
            <a:r>
              <a:rPr lang="en-US" baseline="0" dirty="0" smtClean="0"/>
              <a:t> Expression)</a:t>
            </a:r>
            <a:endParaRPr lang="en-US" dirty="0"/>
          </a:p>
        </p:txBody>
      </p:sp>
      <p:pic>
        <p:nvPicPr>
          <p:cNvPr id="76801" name="Picture 1"/>
          <p:cNvPicPr>
            <a:picLocks noChangeAspect="1" noChangeArrowheads="1"/>
          </p:cNvPicPr>
          <p:nvPr/>
        </p:nvPicPr>
        <p:blipFill>
          <a:blip r:embed="rId2" cstate="print"/>
          <a:srcRect/>
          <a:stretch>
            <a:fillRect/>
          </a:stretch>
        </p:blipFill>
        <p:spPr bwMode="auto">
          <a:xfrm>
            <a:off x="539552" y="1484784"/>
            <a:ext cx="7827303" cy="483029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57187" y="2052637"/>
            <a:ext cx="8429625" cy="275272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TTYL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Java Program</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187624" y="2595476"/>
            <a:ext cx="7277650" cy="1667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2366</TotalTime>
  <Words>6176</Words>
  <Application>Microsoft Office PowerPoint</Application>
  <PresentationFormat>On-screen Show (4:3)</PresentationFormat>
  <Paragraphs>452</Paragraphs>
  <Slides>80</Slides>
  <Notes>21</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Dasar-Dasar Pemograman Java</vt:lpstr>
      <vt:lpstr>Java?</vt:lpstr>
      <vt:lpstr>JVM</vt:lpstr>
      <vt:lpstr>Java Compiler</vt:lpstr>
      <vt:lpstr>Java Documentation</vt:lpstr>
      <vt:lpstr>Java Tools</vt:lpstr>
      <vt:lpstr>Java Compilation Unit</vt:lpstr>
      <vt:lpstr>Java Keywords</vt:lpstr>
      <vt:lpstr>Simple Java Program</vt:lpstr>
      <vt:lpstr>Statement</vt:lpstr>
      <vt:lpstr>Deklarasi Variabel</vt:lpstr>
      <vt:lpstr>Identifier</vt:lpstr>
      <vt:lpstr>Literal</vt:lpstr>
      <vt:lpstr>Ekpresi</vt:lpstr>
      <vt:lpstr>Type?</vt:lpstr>
      <vt:lpstr>Primitive Type</vt:lpstr>
      <vt:lpstr>Primitive Type (kapasitas)</vt:lpstr>
      <vt:lpstr>Primitive Type (konversi)</vt:lpstr>
      <vt:lpstr>Primitive Type (casting)</vt:lpstr>
      <vt:lpstr>Primitive Type (char)</vt:lpstr>
      <vt:lpstr>Primitive Type (escape char)</vt:lpstr>
      <vt:lpstr>Primitive Type (wrapper)</vt:lpstr>
      <vt:lpstr>Reference Type</vt:lpstr>
      <vt:lpstr>Operator</vt:lpstr>
      <vt:lpstr>Operator (Arithmetic-Integer Operation)</vt:lpstr>
      <vt:lpstr>Operator (Bitwise)</vt:lpstr>
      <vt:lpstr>Operator (Perbandingan)</vt:lpstr>
      <vt:lpstr>Operator (Logika)</vt:lpstr>
      <vt:lpstr>Operator (Inc/Dec)</vt:lpstr>
      <vt:lpstr>Operator (Floating Point)</vt:lpstr>
      <vt:lpstr>Control Flow (If-Else)</vt:lpstr>
      <vt:lpstr>Control Flow (…If-Else)</vt:lpstr>
      <vt:lpstr>Control Flow (Perulangan)</vt:lpstr>
      <vt:lpstr>Control Flow (Label Block)</vt:lpstr>
      <vt:lpstr>Control Flow (…Label Block)</vt:lpstr>
      <vt:lpstr>Control Flow (…Label Block)</vt:lpstr>
      <vt:lpstr>Control Flow (Exception Handling)</vt:lpstr>
      <vt:lpstr>Control Flow (Checked Exception)</vt:lpstr>
      <vt:lpstr>Control Flow (Runtime Exception)</vt:lpstr>
      <vt:lpstr>Control Flow (switch-case)</vt:lpstr>
      <vt:lpstr>Reference Type </vt:lpstr>
      <vt:lpstr>Deklarasi Kelas</vt:lpstr>
      <vt:lpstr>…Deklarasi Kelas</vt:lpstr>
      <vt:lpstr>Deklarasi Variabel Kelas</vt:lpstr>
      <vt:lpstr>Deklarasi Metode Kelas</vt:lpstr>
      <vt:lpstr>Sample Field Declaration</vt:lpstr>
      <vt:lpstr>Sample Method Declaration</vt:lpstr>
      <vt:lpstr>Method Overloading</vt:lpstr>
      <vt:lpstr>Kelas Konstruktor</vt:lpstr>
      <vt:lpstr>Static</vt:lpstr>
      <vt:lpstr>java.lang.Object</vt:lpstr>
      <vt:lpstr>javabeans</vt:lpstr>
      <vt:lpstr>Hubungan antara kelas</vt:lpstr>
      <vt:lpstr>Komposisi Kelas</vt:lpstr>
      <vt:lpstr>Inheritance</vt:lpstr>
      <vt:lpstr>SOLID kode</vt:lpstr>
      <vt:lpstr>Generic</vt:lpstr>
      <vt:lpstr>Collections (Array)</vt:lpstr>
      <vt:lpstr>Collections (List)</vt:lpstr>
      <vt:lpstr>Collection (Set)</vt:lpstr>
      <vt:lpstr>Collection (Map)</vt:lpstr>
      <vt:lpstr>I/O (Stream)</vt:lpstr>
      <vt:lpstr>Jenis-jenis Stream</vt:lpstr>
      <vt:lpstr>Kelompok pada java.io classes and interfaces</vt:lpstr>
      <vt:lpstr>Byte Input Stream</vt:lpstr>
      <vt:lpstr>Byte Output Stream</vt:lpstr>
      <vt:lpstr>Character Streams – Reader</vt:lpstr>
      <vt:lpstr>Character Streams – Writer</vt:lpstr>
      <vt:lpstr>Data Byte Stream</vt:lpstr>
      <vt:lpstr>Slide 70</vt:lpstr>
      <vt:lpstr>Object Serialization</vt:lpstr>
      <vt:lpstr>Slide 72</vt:lpstr>
      <vt:lpstr>TCP/IP Networks Layer</vt:lpstr>
      <vt:lpstr>Socket – Client</vt:lpstr>
      <vt:lpstr>Server Socket</vt:lpstr>
      <vt:lpstr>String (Basic Operation)</vt:lpstr>
      <vt:lpstr>String (Formatting)</vt:lpstr>
      <vt:lpstr>String (Builder)</vt:lpstr>
      <vt:lpstr>String (Regular Expression)</vt:lpstr>
      <vt:lpstr>TTYL</vt:lpstr>
    </vt:vector>
  </TitlesOfParts>
  <Company>www.codencare.com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Dasar-Dasar Pemograman Java</dc:title>
  <dc:creator>Iman Lukmanul Hakim</dc:creator>
  <cp:lastModifiedBy>Iman Lukmanul Hakim</cp:lastModifiedBy>
  <cp:revision>181</cp:revision>
  <dcterms:created xsi:type="dcterms:W3CDTF">2016-10-22T10:10:01Z</dcterms:created>
  <dcterms:modified xsi:type="dcterms:W3CDTF">2016-10-24T01:36:02Z</dcterms:modified>
</cp:coreProperties>
</file>